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7" r:id="rId5"/>
    <p:sldId id="369" r:id="rId6"/>
    <p:sldId id="374" r:id="rId7"/>
    <p:sldId id="378" r:id="rId8"/>
    <p:sldId id="379" r:id="rId9"/>
    <p:sldId id="380" r:id="rId10"/>
    <p:sldId id="381" r:id="rId11"/>
    <p:sldId id="382" r:id="rId12"/>
    <p:sldId id="383" r:id="rId13"/>
    <p:sldId id="386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9" name="yt_shape_14299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4300" name="yt_shape_14300"/>
          <p:cNvSpPr txBox="1"/>
          <p:nvPr/>
        </p:nvSpPr>
        <p:spPr>
          <a:xfrm>
            <a:off x="540000" y="1379303"/>
            <a:ext cx="54550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一定相似的是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301" name="yt_table_14301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8244392"/>
              </p:ext>
            </p:extLst>
          </p:nvPr>
        </p:nvGraphicFramePr>
        <p:xfrm>
          <a:off x="540000" y="2010970"/>
          <a:ext cx="7096443" cy="848742"/>
        </p:xfrm>
        <a:graphic>
          <a:graphicData uri="http://schemas.openxmlformats.org/drawingml/2006/table">
            <a:tbl>
              <a:tblPr/>
              <a:tblGrid>
                <a:gridCol w="4005580">
                  <a:extLst>
                    <a:ext uri="{9D8B030D-6E8A-4147-A177-3AD203B41FA5}">
                      <a16:colId xmlns:a16="http://schemas.microsoft.com/office/drawing/2014/main" val="10675"/>
                    </a:ext>
                  </a:extLst>
                </a:gridCol>
                <a:gridCol w="3090863">
                  <a:extLst>
                    <a:ext uri="{9D8B030D-6E8A-4147-A177-3AD203B41FA5}">
                      <a16:colId xmlns:a16="http://schemas.microsoft.com/office/drawing/2014/main" val="106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两个正方形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两个菱形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两个直角三角形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两个等腰三角形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0"/>
                  </a:ext>
                </a:extLst>
              </a:tr>
            </a:tbl>
          </a:graphicData>
        </a:graphic>
      </p:graphicFrame>
      <p:sp>
        <p:nvSpPr>
          <p:cNvPr id="14303" name="yt_shape_14303"/>
          <p:cNvSpPr txBox="1"/>
          <p:nvPr/>
        </p:nvSpPr>
        <p:spPr>
          <a:xfrm>
            <a:off x="540000" y="2910312"/>
            <a:ext cx="69762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下列四组线段中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不是成比例线段的是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04" name="yt_table_14304" title="H_139.80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59615212"/>
                  </p:ext>
                </p:extLst>
              </p:nvPr>
            </p:nvGraphicFramePr>
            <p:xfrm>
              <a:off x="540000" y="3541979"/>
              <a:ext cx="5261356" cy="1775525"/>
            </p:xfrm>
            <a:graphic>
              <a:graphicData uri="http://schemas.openxmlformats.org/drawingml/2006/table">
                <a:tbl>
                  <a:tblPr/>
                  <a:tblGrid>
                    <a:gridCol w="5261356">
                      <a:extLst>
                        <a:ext uri="{9D8B030D-6E8A-4147-A177-3AD203B41FA5}">
                          <a16:colId xmlns:a16="http://schemas.microsoft.com/office/drawing/2014/main" val="106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304" name="yt_table_14304" descr="{&quot;rangeId&quot;:3,&quot;type&quot;:&quot;Option&quot;}" title="H_139.80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59615212"/>
                  </p:ext>
                </p:extLst>
              </p:nvPr>
            </p:nvGraphicFramePr>
            <p:xfrm>
              <a:off x="540000" y="3541979"/>
              <a:ext cx="5261356" cy="1775525"/>
            </p:xfrm>
            <a:graphic>
              <a:graphicData uri="http://schemas.openxmlformats.org/drawingml/2006/table">
                <a:tbl>
                  <a:tblPr/>
                  <a:tblGrid>
                    <a:gridCol w="5261356">
                      <a:extLst>
                        <a:ext uri="{9D8B030D-6E8A-4147-A177-3AD203B41FA5}">
                          <a16:colId xmlns:a16="http://schemas.microsoft.com/office/drawing/2014/main" val="10677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1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2632" b="-23289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5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3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94737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5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F8DAD62-E4FC-2A22-159B-2E77AD619CAE}"/>
              </a:ext>
            </a:extLst>
          </p:cNvPr>
          <p:cNvSpPr txBox="1"/>
          <p:nvPr/>
        </p:nvSpPr>
        <p:spPr>
          <a:xfrm>
            <a:off x="5021989" y="133249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0C9631-0040-DAC5-9978-DFE08901826F}"/>
              </a:ext>
            </a:extLst>
          </p:cNvPr>
          <p:cNvSpPr txBox="1"/>
          <p:nvPr/>
        </p:nvSpPr>
        <p:spPr>
          <a:xfrm>
            <a:off x="6545989" y="286350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0" name="yt_shape_14350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电视节目主持人在主持节目时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站在舞台的黄金分割点处最自然得体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若舞台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主持人现站在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请问主持人应走到离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点至少多少米处才最自然得体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4351" name="yt_image_1435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72264" y="3284984"/>
            <a:ext cx="2426394" cy="1596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353">
                <a:extLst>
                  <a:ext uri="{FF2B5EF4-FFF2-40B4-BE49-F238E27FC236}">
                    <a16:creationId xmlns:a16="http://schemas.microsoft.com/office/drawing/2014/main" id="{0C1D2EBA-1F85-BAE5-C17E-A79542EBA498}"/>
                  </a:ext>
                </a:extLst>
              </p:cNvPr>
              <p:cNvSpPr txBox="1"/>
              <p:nvPr/>
            </p:nvSpPr>
            <p:spPr>
              <a:xfrm>
                <a:off x="539882" y="2377326"/>
                <a:ext cx="7178312" cy="26358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根据黄金比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黄金分割点有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由于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主持人应走到离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点至少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米处才最自然得体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4353">
                <a:extLst>
                  <a:ext uri="{FF2B5EF4-FFF2-40B4-BE49-F238E27FC236}">
                    <a16:creationId xmlns:a16="http://schemas.microsoft.com/office/drawing/2014/main" id="{0C1D2EBA-1F85-BAE5-C17E-A79542EBA4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2377326"/>
                <a:ext cx="7178312" cy="2635850"/>
              </a:xfrm>
              <a:prstGeom prst="rect">
                <a:avLst/>
              </a:prstGeom>
              <a:blipFill>
                <a:blip r:embed="rId3"/>
                <a:stretch>
                  <a:fillRect l="-2634" r="-1614" b="-6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5" name="yt_shape_1435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上取点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并延长交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356" name="yt_image_1435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30249" y="1987008"/>
            <a:ext cx="2354540" cy="1333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358">
                <a:extLst>
                  <a:ext uri="{FF2B5EF4-FFF2-40B4-BE49-F238E27FC236}">
                    <a16:creationId xmlns:a16="http://schemas.microsoft.com/office/drawing/2014/main" id="{6E2AC93C-8220-8B09-CFF9-DCE2D0F7E550}"/>
                  </a:ext>
                </a:extLst>
              </p:cNvPr>
              <p:cNvSpPr txBox="1"/>
              <p:nvPr/>
            </p:nvSpPr>
            <p:spPr>
              <a:xfrm>
                <a:off x="540119" y="1942789"/>
                <a:ext cx="5444247" cy="32391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𝐺𝐸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𝐺𝐸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2" name="yt_shape_14358">
                <a:extLst>
                  <a:ext uri="{FF2B5EF4-FFF2-40B4-BE49-F238E27FC236}">
                    <a16:creationId xmlns:a16="http://schemas.microsoft.com/office/drawing/2014/main" id="{6E2AC93C-8220-8B09-CFF9-DCE2D0F7E5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42789"/>
                <a:ext cx="5444247" cy="3239156"/>
              </a:xfrm>
              <a:prstGeom prst="rect">
                <a:avLst/>
              </a:prstGeom>
              <a:blipFill>
                <a:blip r:embed="rId3"/>
                <a:stretch>
                  <a:fillRect l="-3471" t="-1695" r="-2352" b="-48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4360">
            <a:extLst>
              <a:ext uri="{FF2B5EF4-FFF2-40B4-BE49-F238E27FC236}">
                <a16:creationId xmlns:a16="http://schemas.microsoft.com/office/drawing/2014/main" id="{2D8CA114-8AEE-3301-EA1B-E66CB47AFAFA}"/>
              </a:ext>
            </a:extLst>
          </p:cNvPr>
          <p:cNvSpPr txBox="1"/>
          <p:nvPr/>
        </p:nvSpPr>
        <p:spPr>
          <a:xfrm>
            <a:off x="540119" y="5232733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4" name="yt_image_14361">
            <a:extLst>
              <a:ext uri="{FF2B5EF4-FFF2-40B4-BE49-F238E27FC236}">
                <a16:creationId xmlns:a16="http://schemas.microsoft.com/office/drawing/2014/main" id="{0C34CDAD-52F3-CD07-AAA8-A0C8753AA448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28248" y="4002506"/>
            <a:ext cx="2363335" cy="1338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64" name="yt_shape_14364"/>
              <p:cNvSpPr txBox="1"/>
              <p:nvPr/>
            </p:nvSpPr>
            <p:spPr>
              <a:xfrm>
                <a:off x="540119" y="900000"/>
                <a:ext cx="11111999" cy="30338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阅读与计算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请阅读以下材料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并完成相应的问题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角平分线分线段成比例定理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下面是这个定理的部分证明过程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的延长线于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……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任务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请按照上面的证明思路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写出该证明的剩余部分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4364" name="yt_shape_14364" descr="{&quot;rangeId&quot;:2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3033844"/>
              </a:xfrm>
              <a:prstGeom prst="rect">
                <a:avLst/>
              </a:prstGeom>
              <a:blipFill>
                <a:blip r:embed="rId2"/>
                <a:stretch>
                  <a:fillRect l="-1701" t="-1811" r="-494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yt_image_14371">
            <a:extLst>
              <a:ext uri="{FF2B5EF4-FFF2-40B4-BE49-F238E27FC236}">
                <a16:creationId xmlns:a16="http://schemas.microsoft.com/office/drawing/2014/main" id="{868E5600-8D8B-5884-ED41-E6A21FCCE4A4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r="27784"/>
          <a:stretch/>
        </p:blipFill>
        <p:spPr bwMode="auto">
          <a:xfrm>
            <a:off x="7968208" y="4120871"/>
            <a:ext cx="3240360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373">
                <a:extLst>
                  <a:ext uri="{FF2B5EF4-FFF2-40B4-BE49-F238E27FC236}">
                    <a16:creationId xmlns:a16="http://schemas.microsoft.com/office/drawing/2014/main" id="{30D77B62-5315-7341-CBBF-29F4B8D5F214}"/>
                  </a:ext>
                </a:extLst>
              </p:cNvPr>
              <p:cNvSpPr txBox="1"/>
              <p:nvPr/>
            </p:nvSpPr>
            <p:spPr>
              <a:xfrm>
                <a:off x="540119" y="4146969"/>
                <a:ext cx="6655283" cy="2287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的延长线于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4373">
                <a:extLst>
                  <a:ext uri="{FF2B5EF4-FFF2-40B4-BE49-F238E27FC236}">
                    <a16:creationId xmlns:a16="http://schemas.microsoft.com/office/drawing/2014/main" id="{30D77B62-5315-7341-CBBF-29F4B8D5F2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46969"/>
                <a:ext cx="6655283" cy="2287934"/>
              </a:xfrm>
              <a:prstGeom prst="rect">
                <a:avLst/>
              </a:prstGeom>
              <a:blipFill>
                <a:blip r:embed="rId4"/>
                <a:stretch>
                  <a:fillRect l="-2841" t="-2128" r="-2016" b="-34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69" name="yt_shape_14369"/>
              <p:cNvSpPr txBox="1"/>
              <p:nvPr/>
            </p:nvSpPr>
            <p:spPr>
              <a:xfrm>
                <a:off x="540119" y="900000"/>
                <a:ext cx="11111999" cy="11331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填空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的周长是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9+3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69" name="yt_shape_14369" descr="{&quot;rangeId&quot;:2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33195"/>
              </a:xfrm>
              <a:prstGeom prst="rect">
                <a:avLst/>
              </a:prstGeom>
              <a:blipFill>
                <a:blip r:embed="rId2"/>
                <a:stretch>
                  <a:fillRect l="-1701" t="-6452" b="-112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71" name="yt_image_1437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74072" t="32293"/>
          <a:stretch/>
        </p:blipFill>
        <p:spPr bwMode="auto">
          <a:xfrm>
            <a:off x="5015880" y="2308819"/>
            <a:ext cx="1163417" cy="144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F386E62-E137-BF16-6D56-EFF20FBB412A}"/>
                  </a:ext>
                </a:extLst>
              </p:cNvPr>
              <p:cNvSpPr txBox="1"/>
              <p:nvPr/>
            </p:nvSpPr>
            <p:spPr>
              <a:xfrm>
                <a:off x="4309321" y="1247732"/>
                <a:ext cx="1172337" cy="7403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9+3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5, 'mathAnswerShape': 1}">
                <a:extLst>
                  <a:ext uri="{FF2B5EF4-FFF2-40B4-BE49-F238E27FC236}">
                    <a16:creationId xmlns:a16="http://schemas.microsoft.com/office/drawing/2014/main" id="{2F386E62-E137-BF16-6D56-EFF20FBB41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9321" y="1247732"/>
                <a:ext cx="1172337" cy="74036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5" name="yt_shape_14305"/>
          <p:cNvSpPr txBox="1"/>
          <p:nvPr/>
        </p:nvSpPr>
        <p:spPr>
          <a:xfrm>
            <a:off x="540000" y="900000"/>
            <a:ext cx="57451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则下列不成立的是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06" name="yt_table_14306" title="H_203.5600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28162008"/>
                  </p:ext>
                </p:extLst>
              </p:nvPr>
            </p:nvGraphicFramePr>
            <p:xfrm>
              <a:off x="540000" y="1531667"/>
              <a:ext cx="4957509" cy="2585213"/>
            </p:xfrm>
            <a:graphic>
              <a:graphicData uri="http://schemas.openxmlformats.org/drawingml/2006/table">
                <a:tbl>
                  <a:tblPr/>
                  <a:tblGrid>
                    <a:gridCol w="4957509">
                      <a:extLst>
                        <a:ext uri="{9D8B030D-6E8A-4147-A177-3AD203B41FA5}">
                          <a16:colId xmlns:a16="http://schemas.microsoft.com/office/drawing/2014/main" val="1067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𝑐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𝑑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𝑐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𝑏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𝑑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𝑐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𝑑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𝑑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+1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𝑏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+1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𝑐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+1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𝑑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+1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≠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≠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306" name="yt_table_14306" descr="{&quot;rangeId&quot;:4,&quot;type&quot;:&quot;Option&quot;}" title="H_203.5600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28162008"/>
                  </p:ext>
                </p:extLst>
              </p:nvPr>
            </p:nvGraphicFramePr>
            <p:xfrm>
              <a:off x="540000" y="1531667"/>
              <a:ext cx="4957509" cy="2585213"/>
            </p:xfrm>
            <a:graphic>
              <a:graphicData uri="http://schemas.openxmlformats.org/drawingml/2006/table">
                <a:tbl>
                  <a:tblPr/>
                  <a:tblGrid>
                    <a:gridCol w="4957509">
                      <a:extLst>
                        <a:ext uri="{9D8B030D-6E8A-4147-A177-3AD203B41FA5}">
                          <a16:colId xmlns:a16="http://schemas.microsoft.com/office/drawing/2014/main" val="10678"/>
                        </a:ext>
                      </a:extLst>
                    </a:gridCol>
                  </a:tblGrid>
                  <a:tr h="5995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34646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55"/>
                      </a:ext>
                    </a:extLst>
                  </a:tr>
                  <a:tr h="61252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9000" b="-243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56"/>
                      </a:ext>
                    </a:extLst>
                  </a:tr>
                  <a:tr h="73793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63115" b="-9918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57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08654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5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4627D72-1CB7-C872-2A82-51AB7FE86404}"/>
              </a:ext>
            </a:extLst>
          </p:cNvPr>
          <p:cNvSpPr txBox="1"/>
          <p:nvPr/>
        </p:nvSpPr>
        <p:spPr>
          <a:xfrm>
            <a:off x="5309327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7" name="yt_shape_1430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要使得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还需添加一个条件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这个条件可以是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11" name="yt_table_14311_skip" title="H_100.4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20223520"/>
                  </p:ext>
                </p:extLst>
              </p:nvPr>
            </p:nvGraphicFramePr>
            <p:xfrm>
              <a:off x="540000" y="1859435"/>
              <a:ext cx="4846892" cy="1275207"/>
            </p:xfrm>
            <a:graphic>
              <a:graphicData uri="http://schemas.openxmlformats.org/drawingml/2006/table">
                <a:tbl>
                  <a:tblPr/>
                  <a:tblGrid>
                    <a:gridCol w="2881313">
                      <a:extLst>
                        <a:ext uri="{9D8B030D-6E8A-4147-A177-3AD203B41FA5}">
                          <a16:colId xmlns:a16="http://schemas.microsoft.com/office/drawing/2014/main" val="10679"/>
                        </a:ext>
                      </a:extLst>
                    </a:gridCol>
                    <a:gridCol w="1965579">
                      <a:extLst>
                        <a:ext uri="{9D8B030D-6E8A-4147-A177-3AD203B41FA5}">
                          <a16:colId xmlns:a16="http://schemas.microsoft.com/office/drawing/2014/main" val="1068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𝐸𝐹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𝐶𝐷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𝐴𝐹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𝐴𝐷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𝐴𝐹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𝐴𝐷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𝐷𝐵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311" name="yt_table_14311_skip" descr="{&quot;rangeId&quot;:5,&quot;type&quot;:&quot;Option&quot;,&quot;drawing&quot;:[&quot;yt_shape_14308&quot;]}" title="H_100.4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20223520"/>
                  </p:ext>
                </p:extLst>
              </p:nvPr>
            </p:nvGraphicFramePr>
            <p:xfrm>
              <a:off x="540000" y="1859435"/>
              <a:ext cx="4846892" cy="1275207"/>
            </p:xfrm>
            <a:graphic>
              <a:graphicData uri="http://schemas.openxmlformats.org/drawingml/2006/table">
                <a:tbl>
                  <a:tblPr/>
                  <a:tblGrid>
                    <a:gridCol w="2881313">
                      <a:extLst>
                        <a:ext uri="{9D8B030D-6E8A-4147-A177-3AD203B41FA5}">
                          <a16:colId xmlns:a16="http://schemas.microsoft.com/office/drawing/2014/main" val="10679"/>
                        </a:ext>
                      </a:extLst>
                    </a:gridCol>
                    <a:gridCol w="1965579">
                      <a:extLst>
                        <a:ext uri="{9D8B030D-6E8A-4147-A177-3AD203B41FA5}">
                          <a16:colId xmlns:a16="http://schemas.microsoft.com/office/drawing/2014/main" val="10680"/>
                        </a:ext>
                      </a:extLst>
                    </a:gridCol>
                  </a:tblGrid>
                  <a:tr h="639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8288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6440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59"/>
                      </a:ext>
                    </a:extLst>
                  </a:tr>
                  <a:tr h="63614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68288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6440" t="-100000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6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308" name="yt_shape_14308_skip" title="H_150.831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31359" y="1859435"/>
            <a:ext cx="1418437" cy="1915560"/>
            <a:chOff x="0" y="0"/>
            <a:chExt cx="1418437" cy="1915560"/>
          </a:xfrm>
        </p:grpSpPr>
        <p:pic>
          <p:nvPicPr>
            <p:cNvPr id="2" name="yt_image_14308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18437" cy="15195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10" name="yt_shape_14310"/>
            <p:cNvSpPr txBox="1"/>
            <p:nvPr/>
          </p:nvSpPr>
          <p:spPr>
            <a:xfrm>
              <a:off x="175937" y="15555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C6A5F02-1FB6-E78C-F3EF-38B8E3EF027A}"/>
              </a:ext>
            </a:extLst>
          </p:cNvPr>
          <p:cNvSpPr txBox="1"/>
          <p:nvPr/>
        </p:nvSpPr>
        <p:spPr>
          <a:xfrm>
            <a:off x="7341446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2" name="yt_shape_1431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为边的正方形面积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为宽的矩形面积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则图中可看作线段黄金分割点的是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316" name="yt_table_14316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8935596"/>
              </p:ext>
            </p:extLst>
          </p:nvPr>
        </p:nvGraphicFramePr>
        <p:xfrm>
          <a:off x="540000" y="1859435"/>
          <a:ext cx="5925313" cy="848742"/>
        </p:xfrm>
        <a:graphic>
          <a:graphicData uri="http://schemas.openxmlformats.org/drawingml/2006/table">
            <a:tbl>
              <a:tblPr/>
              <a:tblGrid>
                <a:gridCol w="4358450">
                  <a:extLst>
                    <a:ext uri="{9D8B030D-6E8A-4147-A177-3AD203B41FA5}">
                      <a16:colId xmlns:a16="http://schemas.microsoft.com/office/drawing/2014/main" val="10681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6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和点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没有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2"/>
                  </a:ext>
                </a:extLst>
              </a:tr>
            </a:tbl>
          </a:graphicData>
        </a:graphic>
      </p:graphicFrame>
      <p:grpSp>
        <p:nvGrpSpPr>
          <p:cNvPr id="14313" name="yt_shape_14313_skip" title="H_150.831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6400" y="1706648"/>
            <a:ext cx="1612315" cy="1915560"/>
            <a:chOff x="0" y="0"/>
            <a:chExt cx="1612315" cy="1915560"/>
          </a:xfrm>
        </p:grpSpPr>
        <p:pic>
          <p:nvPicPr>
            <p:cNvPr id="2" name="yt_image_14313">
              <a:extLst>
                <a:ext uri="">
  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12315" cy="15195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15" name="yt_shape_14315"/>
            <p:cNvSpPr txBox="1"/>
            <p:nvPr/>
          </p:nvSpPr>
          <p:spPr>
            <a:xfrm>
              <a:off x="272876" y="15555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318" name="yt_shape_14318"/>
          <p:cNvSpPr txBox="1"/>
          <p:nvPr/>
        </p:nvSpPr>
        <p:spPr>
          <a:xfrm>
            <a:off x="540119" y="38253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亳州市模拟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我们把边长是两条对角线长度的比例中项的菱形叫做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钻石菱形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钻石菱形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那么它的边长是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19" name="yt_table_14319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42676253"/>
                  </p:ext>
                </p:extLst>
              </p:nvPr>
            </p:nvGraphicFramePr>
            <p:xfrm>
              <a:off x="540000" y="4937159"/>
              <a:ext cx="7860920" cy="461074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683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684"/>
                        </a:ext>
                      </a:extLst>
                    </a:gridCol>
                    <a:gridCol w="2392807">
                      <a:extLst>
                        <a:ext uri="{9D8B030D-6E8A-4147-A177-3AD203B41FA5}">
                          <a16:colId xmlns:a16="http://schemas.microsoft.com/office/drawing/2014/main" val="10685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68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3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4319" name="yt_table_14319" descr="{&quot;rangeId&quot;:7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42676253"/>
                  </p:ext>
                </p:extLst>
              </p:nvPr>
            </p:nvGraphicFramePr>
            <p:xfrm>
              <a:off x="540000" y="4937159"/>
              <a:ext cx="7860920" cy="461074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683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684"/>
                        </a:ext>
                      </a:extLst>
                    </a:gridCol>
                    <a:gridCol w="2392807">
                      <a:extLst>
                        <a:ext uri="{9D8B030D-6E8A-4147-A177-3AD203B41FA5}">
                          <a16:colId xmlns:a16="http://schemas.microsoft.com/office/drawing/2014/main" val="10685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686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6494" r="-237076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2188" t="-6494" r="-46310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BB7A16E-588D-D861-1251-8634A14C2CEB}"/>
              </a:ext>
            </a:extLst>
          </p:cNvPr>
          <p:cNvSpPr txBox="1"/>
          <p:nvPr/>
        </p:nvSpPr>
        <p:spPr>
          <a:xfrm>
            <a:off x="6901707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F5EF9A7-D889-D070-DB38-E7FEF977EFFE}"/>
              </a:ext>
            </a:extLst>
          </p:cNvPr>
          <p:cNvSpPr txBox="1"/>
          <p:nvPr/>
        </p:nvSpPr>
        <p:spPr>
          <a:xfrm>
            <a:off x="8679707" y="42540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0" name="yt_shape_14320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填空题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321" name="yt_shape_14321"/>
              <p:cNvSpPr txBox="1"/>
              <p:nvPr/>
            </p:nvSpPr>
            <p:spPr>
              <a:xfrm>
                <a:off x="540000" y="1379303"/>
                <a:ext cx="10147265" cy="5975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合肥瑶海区期末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的比例中项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等于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321" name="yt_shape_14321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10147265" cy="597536"/>
              </a:xfrm>
              <a:prstGeom prst="rect">
                <a:avLst/>
              </a:prstGeom>
              <a:blipFill>
                <a:blip r:embed="rId2"/>
                <a:stretch>
                  <a:fillRect l="-1863" r="-120" b="-234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23" name="yt_shape_14323"/>
          <p:cNvSpPr txBox="1"/>
          <p:nvPr/>
        </p:nvSpPr>
        <p:spPr>
          <a:xfrm>
            <a:off x="540119" y="2081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秋天红透的枫叶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总能牵动人们无尽的思绪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所以诗人杜牧说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停车坐爱枫林晚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霜叶红于二月花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如图是两片形状相同的枫叶图案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327" name="yt_shape_14327"/>
          <p:cNvSpPr txBox="1"/>
          <p:nvPr/>
        </p:nvSpPr>
        <p:spPr>
          <a:xfrm>
            <a:off x="540000" y="493065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324" name="yt_shape_14324" title="H_144.8107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82483" y="3041179"/>
            <a:ext cx="2627033" cy="1839096"/>
            <a:chOff x="0" y="0"/>
            <a:chExt cx="2627033" cy="1839096"/>
          </a:xfrm>
        </p:grpSpPr>
        <p:pic>
          <p:nvPicPr>
            <p:cNvPr id="2" name="yt_image_14324">
              <a:extLst>
                <a:ext uri="">
  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627033" cy="1443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26" name="yt_shape_14326"/>
            <p:cNvSpPr txBox="1"/>
            <p:nvPr/>
          </p:nvSpPr>
          <p:spPr>
            <a:xfrm>
              <a:off x="780235" y="14790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AF8EE3C-44F4-D4CE-CB76-8C847E5A5B8F}"/>
                  </a:ext>
                </a:extLst>
              </p:cNvPr>
              <p:cNvSpPr txBox="1"/>
              <p:nvPr/>
            </p:nvSpPr>
            <p:spPr>
              <a:xfrm>
                <a:off x="9837131" y="1332497"/>
                <a:ext cx="613474" cy="6853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9, 'hasSerialNum': 1, 'mathAnswerShape': 1}">
                <a:extLst>
                  <a:ext uri="{FF2B5EF4-FFF2-40B4-BE49-F238E27FC236}">
                    <a16:creationId xmlns:a16="http://schemas.microsoft.com/office/drawing/2014/main" id="{6AF8EE3C-44F4-D4CE-CB76-8C847E5A5B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7131" y="1332497"/>
                <a:ext cx="613474" cy="68536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2944962-808A-EEC2-6F79-FB3FB5E41ECE}"/>
              </a:ext>
            </a:extLst>
          </p:cNvPr>
          <p:cNvCxnSpPr/>
          <p:nvPr/>
        </p:nvCxnSpPr>
        <p:spPr>
          <a:xfrm>
            <a:off x="9622342" y="1990110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1A81EB1F-B1CA-2A31-5FD3-41F697BB13B6}"/>
              </a:ext>
            </a:extLst>
          </p:cNvPr>
          <p:cNvSpPr txBox="1"/>
          <p:nvPr/>
        </p:nvSpPr>
        <p:spPr>
          <a:xfrm>
            <a:off x="9881446" y="2510426"/>
            <a:ext cx="77838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28" name="yt_shape_14328"/>
              <p:cNvSpPr txBox="1"/>
              <p:nvPr/>
            </p:nvSpPr>
            <p:spPr>
              <a:xfrm>
                <a:off x="540000" y="900000"/>
                <a:ext cx="5365700" cy="5975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𝑑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𝑑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28" name="yt_shape_14328" descr="{&quot;rangeId&quot;:10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365700" cy="597536"/>
              </a:xfrm>
              <a:prstGeom prst="rect">
                <a:avLst/>
              </a:prstGeom>
              <a:blipFill>
                <a:blip r:embed="rId2"/>
                <a:stretch>
                  <a:fillRect l="-3523" r="-1023" b="-224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30" name="yt_shape_14330"/>
          <p:cNvSpPr txBox="1"/>
          <p:nvPr/>
        </p:nvSpPr>
        <p:spPr>
          <a:xfrm>
            <a:off x="540119" y="160244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扇子的圆心角为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余下扇形的圆心角为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的比通常按黄金比来设计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这样的扇子外形比较美观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若黄金比取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225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334" name="yt_shape_14334"/>
          <p:cNvSpPr txBox="1"/>
          <p:nvPr/>
        </p:nvSpPr>
        <p:spPr>
          <a:xfrm>
            <a:off x="540000" y="466514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331" name="yt_shape_14331" title="H_161.648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8897" y="2561876"/>
            <a:ext cx="1654205" cy="2052936"/>
            <a:chOff x="0" y="0"/>
            <a:chExt cx="1654205" cy="2052936"/>
          </a:xfrm>
        </p:grpSpPr>
        <p:pic>
          <p:nvPicPr>
            <p:cNvPr id="2" name="yt_image_14331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54205" cy="16569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33" name="yt_shape_14333"/>
            <p:cNvSpPr txBox="1"/>
            <p:nvPr/>
          </p:nvSpPr>
          <p:spPr>
            <a:xfrm>
              <a:off x="217638" y="169293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0A15C06-1E57-9FB9-922C-42248FAC4BDC}"/>
                  </a:ext>
                </a:extLst>
              </p:cNvPr>
              <p:cNvSpPr txBox="1"/>
              <p:nvPr/>
            </p:nvSpPr>
            <p:spPr>
              <a:xfrm>
                <a:off x="5101809" y="853194"/>
                <a:ext cx="613474" cy="6853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0, 'hasSerialNum': 1, 'mathAnswerShape': 1, 'pageBreak': True}">
                <a:extLst>
                  <a:ext uri="{FF2B5EF4-FFF2-40B4-BE49-F238E27FC236}">
                    <a16:creationId xmlns:a16="http://schemas.microsoft.com/office/drawing/2014/main" id="{80A15C06-1E57-9FB9-922C-42248FAC4B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1809" y="853194"/>
                <a:ext cx="613474" cy="68536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96B28F67-B184-DD65-C7F5-988FC66AF867}"/>
              </a:ext>
            </a:extLst>
          </p:cNvPr>
          <p:cNvCxnSpPr/>
          <p:nvPr/>
        </p:nvCxnSpPr>
        <p:spPr>
          <a:xfrm>
            <a:off x="4887020" y="1510807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FFB958D8-7F86-37C7-E47C-9A9DE42D53A3}"/>
              </a:ext>
            </a:extLst>
          </p:cNvPr>
          <p:cNvSpPr txBox="1"/>
          <p:nvPr/>
        </p:nvSpPr>
        <p:spPr>
          <a:xfrm>
            <a:off x="8967046" y="203112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225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5" name="yt_shape_14335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郴州市中考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如图是一架梯子的示意图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为使其更稳固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间加绑一条安全绳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量得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339" name="yt_shape_14339"/>
          <p:cNvSpPr txBox="1"/>
          <p:nvPr/>
        </p:nvSpPr>
        <p:spPr>
          <a:xfrm>
            <a:off x="540000" y="44086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336" name="yt_shape_14336" title="H_146.95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3949" y="2491930"/>
            <a:ext cx="1984100" cy="1866312"/>
            <a:chOff x="0" y="0"/>
            <a:chExt cx="1984100" cy="1866312"/>
          </a:xfrm>
        </p:grpSpPr>
        <p:pic>
          <p:nvPicPr>
            <p:cNvPr id="2" name="yt_image_1433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84100" cy="1470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38" name="yt_shape_14338"/>
            <p:cNvSpPr txBox="1"/>
            <p:nvPr/>
          </p:nvSpPr>
          <p:spPr>
            <a:xfrm>
              <a:off x="382586" y="150631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3489631-6B05-E38B-6A5F-AE94F2E8E502}"/>
              </a:ext>
            </a:extLst>
          </p:cNvPr>
          <p:cNvSpPr txBox="1"/>
          <p:nvPr/>
        </p:nvSpPr>
        <p:spPr>
          <a:xfrm>
            <a:off x="2871046" y="18041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yt_shape_1434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344" name="yt_shape_14344"/>
          <p:cNvSpPr txBox="1"/>
          <p:nvPr/>
        </p:nvSpPr>
        <p:spPr>
          <a:xfrm>
            <a:off x="540000" y="403797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341" name="yt_shape_14341" title="H_155.5766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0097" y="2011799"/>
            <a:ext cx="1931805" cy="1975824"/>
            <a:chOff x="0" y="0"/>
            <a:chExt cx="1931805" cy="1975824"/>
          </a:xfrm>
        </p:grpSpPr>
        <p:pic>
          <p:nvPicPr>
            <p:cNvPr id="2" name="yt_image_1434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31805" cy="1579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43" name="yt_shape_14343"/>
            <p:cNvSpPr txBox="1"/>
            <p:nvPr/>
          </p:nvSpPr>
          <p:spPr>
            <a:xfrm>
              <a:off x="356438" y="161582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C11B668-D216-8651-278C-9F4134135503}"/>
              </a:ext>
            </a:extLst>
          </p:cNvPr>
          <p:cNvSpPr txBox="1"/>
          <p:nvPr/>
        </p:nvSpPr>
        <p:spPr>
          <a:xfrm>
            <a:off x="9359157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5" name="yt_shape_14345"/>
          <p:cNvSpPr txBox="1"/>
          <p:nvPr/>
        </p:nvSpPr>
        <p:spPr>
          <a:xfrm>
            <a:off x="540000" y="90000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346" name="yt_shape_14346"/>
              <p:cNvSpPr txBox="1"/>
              <p:nvPr/>
            </p:nvSpPr>
            <p:spPr>
              <a:xfrm>
                <a:off x="540000" y="1379303"/>
                <a:ext cx="8125622" cy="735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满足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试求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346" name="yt_shape_14346" descr="{&quot;rangeId&quot;:1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8125622" cy="735201"/>
              </a:xfrm>
              <a:prstGeom prst="rect">
                <a:avLst/>
              </a:prstGeom>
              <a:blipFill>
                <a:blip r:embed="rId2"/>
                <a:stretch>
                  <a:fillRect l="-2326" r="-1275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348" name="yt_shape_14348"/>
              <p:cNvSpPr txBox="1"/>
              <p:nvPr/>
            </p:nvSpPr>
            <p:spPr>
              <a:xfrm>
                <a:off x="540000" y="2165292"/>
                <a:ext cx="3408562" cy="18576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𝑡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+6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𝑡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𝑡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𝑡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348" name="yt_shape_14348" descr="{&quot;rangeId&quot;:1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65292"/>
                <a:ext cx="3408562" cy="1857688"/>
              </a:xfrm>
              <a:prstGeom prst="rect">
                <a:avLst/>
              </a:prstGeom>
              <a:blipFill>
                <a:blip r:embed="rId3"/>
                <a:stretch>
                  <a:fillRect l="-5546" r="-4472" b="-26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3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1284</Words>
  <Application>Microsoft Office PowerPoint</Application>
  <PresentationFormat>宽屏</PresentationFormat>
  <Paragraphs>86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45</cp:revision>
  <dcterms:created xsi:type="dcterms:W3CDTF">2023-05-05T05:33:04Z</dcterms:created>
  <dcterms:modified xsi:type="dcterms:W3CDTF">2023-05-12T05:46:15Z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