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71" r:id="rId5"/>
    <p:sldId id="373" r:id="rId6"/>
    <p:sldId id="374" r:id="rId7"/>
    <p:sldId id="387" r:id="rId8"/>
    <p:sldId id="375" r:id="rId9"/>
    <p:sldId id="377" r:id="rId10"/>
    <p:sldId id="379" r:id="rId11"/>
    <p:sldId id="388" r:id="rId12"/>
    <p:sldId id="384" r:id="rId13"/>
    <p:sldId id="385" r:id="rId14"/>
    <p:sldId id="386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4" name="yt_shape_1051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22db4ce-6db9-4cef-b2ec-91c4da905eee.png&quot;}"/>
            </a:endParaRPr>
          </a:p>
        </p:txBody>
      </p:sp>
      <p:sp>
        <p:nvSpPr>
          <p:cNvPr id="10515" name="yt_shape_10515"/>
          <p:cNvSpPr txBox="1"/>
          <p:nvPr/>
        </p:nvSpPr>
        <p:spPr>
          <a:xfrm>
            <a:off x="540000" y="1661816"/>
            <a:ext cx="19829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</a:p>
        </p:txBody>
      </p:sp>
      <p:pic>
        <p:nvPicPr>
          <p:cNvPr id="10516" name="yt_image_105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5172" y="2224244"/>
            <a:ext cx="208656" cy="27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8" name="yt_shape_10518"/>
          <p:cNvSpPr txBox="1"/>
          <p:nvPr/>
        </p:nvSpPr>
        <p:spPr>
          <a:xfrm>
            <a:off x="540001" y="2618314"/>
            <a:ext cx="1739576" cy="12534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坐标为对应方程的解</a:t>
            </a:r>
          </a:p>
        </p:txBody>
      </p:sp>
      <p:sp>
        <p:nvSpPr>
          <p:cNvPr id="10520" name="yt_shape_10520"/>
          <p:cNvSpPr txBox="1"/>
          <p:nvPr/>
        </p:nvSpPr>
        <p:spPr>
          <a:xfrm>
            <a:off x="2809703" y="1767607"/>
            <a:ext cx="4310008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轴有两个交点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轴有一个交点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轴无交点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C5FEE892-AFC9-E79A-B61B-B82D67832D1F}"/>
              </a:ext>
            </a:extLst>
          </p:cNvPr>
          <p:cNvSpPr/>
          <p:nvPr/>
        </p:nvSpPr>
        <p:spPr>
          <a:xfrm>
            <a:off x="540000" y="1725316"/>
            <a:ext cx="1659001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yt_shape_1683705890258">
            <a:extLst>
              <a:ext uri="{FF2B5EF4-FFF2-40B4-BE49-F238E27FC236}">
                <a16:creationId xmlns:a16="http://schemas.microsoft.com/office/drawing/2014/main" id="{1D9C5AE0-682B-44A6-D15D-71423045476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C2B82A1-4E00-BF46-261C-72B9860BAB5B}"/>
              </a:ext>
            </a:extLst>
          </p:cNvPr>
          <p:cNvSpPr txBox="1"/>
          <p:nvPr/>
        </p:nvSpPr>
        <p:spPr>
          <a:xfrm>
            <a:off x="826789" y="2643508"/>
            <a:ext cx="789686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504BDB-E1FE-0313-9DBC-0E3BA0ECE79D}"/>
              </a:ext>
            </a:extLst>
          </p:cNvPr>
          <p:cNvSpPr txBox="1"/>
          <p:nvPr/>
        </p:nvSpPr>
        <p:spPr>
          <a:xfrm>
            <a:off x="3275880" y="172080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DC54F5-C44A-EA86-3466-10214978390A}"/>
              </a:ext>
            </a:extLst>
          </p:cNvPr>
          <p:cNvSpPr txBox="1"/>
          <p:nvPr/>
        </p:nvSpPr>
        <p:spPr>
          <a:xfrm>
            <a:off x="3275880" y="219629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091ECC-CCBB-DC21-3403-B3A31043FD4B}"/>
              </a:ext>
            </a:extLst>
          </p:cNvPr>
          <p:cNvSpPr txBox="1"/>
          <p:nvPr/>
        </p:nvSpPr>
        <p:spPr>
          <a:xfrm>
            <a:off x="3275880" y="267177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6" name="yt_shape_1056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567" name="yt_shape_10567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轴相交时两交点间的线段长为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568" name="yt_shape_10568"/>
          <p:cNvSpPr txBox="1"/>
          <p:nvPr/>
        </p:nvSpPr>
        <p:spPr>
          <a:xfrm>
            <a:off x="540000" y="2818870"/>
            <a:ext cx="9728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69" name="yt_shape_10569"/>
          <p:cNvSpPr txBox="1"/>
          <p:nvPr/>
        </p:nvSpPr>
        <p:spPr>
          <a:xfrm>
            <a:off x="540000" y="3298173"/>
            <a:ext cx="102079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取任何实数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这个二次函数的图象必与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轴有两个交点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70" name="yt_shape_10570"/>
          <p:cNvSpPr txBox="1"/>
          <p:nvPr/>
        </p:nvSpPr>
        <p:spPr>
          <a:xfrm>
            <a:off x="540000" y="3777476"/>
            <a:ext cx="866904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取任何实数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这个二次函数的图象必与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轴有两个交点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0AA150-A59A-F974-6158-74F6F8A3F5B5}"/>
              </a:ext>
            </a:extLst>
          </p:cNvPr>
          <p:cNvSpPr txBox="1"/>
          <p:nvPr/>
        </p:nvSpPr>
        <p:spPr>
          <a:xfrm>
            <a:off x="5698383" y="1279470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60DF96-6D0B-3731-FB5D-8BE7FD9BF786}"/>
              </a:ext>
            </a:extLst>
          </p:cNvPr>
          <p:cNvSpPr txBox="1"/>
          <p:nvPr/>
        </p:nvSpPr>
        <p:spPr>
          <a:xfrm>
            <a:off x="1059708" y="228811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5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70" grpId="0" build="allAtOnce"/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1" name="yt_shape_10571"/>
          <p:cNvSpPr txBox="1"/>
          <p:nvPr/>
        </p:nvSpPr>
        <p:spPr>
          <a:xfrm>
            <a:off x="540000" y="900000"/>
            <a:ext cx="6840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这两个交点都在原点的左侧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572" name="yt_shape_10572"/>
          <p:cNvSpPr txBox="1"/>
          <p:nvPr/>
        </p:nvSpPr>
        <p:spPr>
          <a:xfrm>
            <a:off x="540119" y="1379303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设二次函数的图象与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轴两个交点坐标为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的两不等实数根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这两个交点都在原点的左侧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7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3" name="yt_shape_10573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cf7c78d6-926a-412d-8992-a923bcfa75d2.png&quot;}"/>
            </a:endParaRPr>
          </a:p>
        </p:txBody>
      </p:sp>
      <p:sp>
        <p:nvSpPr>
          <p:cNvPr id="10574" name="yt_shape_10574"/>
          <p:cNvSpPr txBox="1"/>
          <p:nvPr/>
        </p:nvSpPr>
        <p:spPr>
          <a:xfrm>
            <a:off x="3411772" y="1415723"/>
            <a:ext cx="53684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由图象判断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及相关代数式的符号</a:t>
            </a:r>
          </a:p>
        </p:txBody>
      </p:sp>
      <p:sp>
        <p:nvSpPr>
          <p:cNvPr id="10575" name="yt_shape_10575"/>
          <p:cNvSpPr txBox="1"/>
          <p:nvPr/>
        </p:nvSpPr>
        <p:spPr>
          <a:xfrm>
            <a:off x="540119" y="189502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由抛物线的开口方向判断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对称轴位置决定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——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同左异右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的符号由抛物线与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轴交点的位置决定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轴的交点个数决定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一些代数式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等看成当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另外还要根据图象中一些特殊的坐标对应的函数值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来判断式子的符号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890428">
            <a:extLst>
              <a:ext uri="{FF2B5EF4-FFF2-40B4-BE49-F238E27FC236}">
                <a16:creationId xmlns:a16="http://schemas.microsoft.com/office/drawing/2014/main" id="{C3538F26-8C53-08AC-68BD-A514D04E313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6" name="yt_shape_105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安庆四中月考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577" name="yt_image_10577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6677" y="2011799"/>
            <a:ext cx="1978644" cy="220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579" name="yt_table_1057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894780"/>
              </p:ext>
            </p:extLst>
          </p:nvPr>
        </p:nvGraphicFramePr>
        <p:xfrm>
          <a:off x="540000" y="4420256"/>
          <a:ext cx="5842318" cy="848742"/>
        </p:xfrm>
        <a:graphic>
          <a:graphicData uri="http://schemas.openxmlformats.org/drawingml/2006/table">
            <a:tbl>
              <a:tblPr/>
              <a:tblGrid>
                <a:gridCol w="3073718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204B0AD-409C-5CC1-CC0A-3E1621B973A0}"/>
              </a:ext>
            </a:extLst>
          </p:cNvPr>
          <p:cNvSpPr txBox="1"/>
          <p:nvPr/>
        </p:nvSpPr>
        <p:spPr>
          <a:xfrm>
            <a:off x="612224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1" name="yt_shape_1058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合肥蜀山区校级月考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为任意实数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582" name="yt_image_10582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0712" y="2972062"/>
            <a:ext cx="1970575" cy="218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584" name="yt_table_1058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196600"/>
              </p:ext>
            </p:extLst>
          </p:nvPr>
        </p:nvGraphicFramePr>
        <p:xfrm>
          <a:off x="540000" y="5358492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7B026B2-C603-2166-B254-4C3B31A2612F}"/>
              </a:ext>
            </a:extLst>
          </p:cNvPr>
          <p:cNvSpPr txBox="1"/>
          <p:nvPr/>
        </p:nvSpPr>
        <p:spPr>
          <a:xfrm>
            <a:off x="1059708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1" name="yt_shape_1052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c6f53c7-e9a6-4626-b528-2b5ef2761fdb.png&quot;}"/>
            </a:endParaRPr>
          </a:p>
        </p:txBody>
      </p:sp>
      <p:sp>
        <p:nvSpPr>
          <p:cNvPr id="10522" name="yt_shape_10522"/>
          <p:cNvSpPr txBox="1"/>
          <p:nvPr/>
        </p:nvSpPr>
        <p:spPr>
          <a:xfrm>
            <a:off x="540000" y="1670985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二次函数与一元二次方程的关系</a:t>
            </a:r>
          </a:p>
        </p:txBody>
      </p:sp>
      <p:sp>
        <p:nvSpPr>
          <p:cNvPr id="10523" name="yt_shape_10523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昭平县期末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24" name="yt_table_1052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323818"/>
              </p:ext>
            </p:extLst>
          </p:nvPr>
        </p:nvGraphicFramePr>
        <p:xfrm>
          <a:off x="540000" y="3279656"/>
          <a:ext cx="6823393" cy="848742"/>
        </p:xfrm>
        <a:graphic>
          <a:graphicData uri="http://schemas.openxmlformats.org/drawingml/2006/table">
            <a:tbl>
              <a:tblPr/>
              <a:tblGrid>
                <a:gridCol w="3886518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2936875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</a:tbl>
          </a:graphicData>
        </a:graphic>
      </p:graphicFrame>
      <p:sp>
        <p:nvSpPr>
          <p:cNvPr id="10526" name="yt_shape_10526"/>
          <p:cNvSpPr txBox="1"/>
          <p:nvPr/>
        </p:nvSpPr>
        <p:spPr>
          <a:xfrm>
            <a:off x="540119" y="41789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的对称轴为直线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27" name="yt_table_10527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2026140"/>
                  </p:ext>
                </p:extLst>
              </p:nvPr>
            </p:nvGraphicFramePr>
            <p:xfrm>
              <a:off x="540000" y="5290797"/>
              <a:ext cx="5793106" cy="1058038"/>
            </p:xfrm>
            <a:graphic>
              <a:graphicData uri="http://schemas.openxmlformats.org/drawingml/2006/table">
                <a:tbl>
                  <a:tblPr/>
                  <a:tblGrid>
                    <a:gridCol w="3886518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27" name="yt_table_10527" descr="{&quot;rangeId&quot;:4,&quot;type&quot;:&quot;Option&quot;}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2026140"/>
                  </p:ext>
                </p:extLst>
              </p:nvPr>
            </p:nvGraphicFramePr>
            <p:xfrm>
              <a:off x="540000" y="5290797"/>
              <a:ext cx="5793106" cy="1058038"/>
            </p:xfrm>
            <a:graphic>
              <a:graphicData uri="http://schemas.openxmlformats.org/drawingml/2006/table">
                <a:tbl>
                  <a:tblPr/>
                  <a:tblGrid>
                    <a:gridCol w="3886518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4906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3834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705890299">
            <a:extLst>
              <a:ext uri="{FF2B5EF4-FFF2-40B4-BE49-F238E27FC236}">
                <a16:creationId xmlns:a16="http://schemas.microsoft.com/office/drawing/2014/main" id="{7DFBEEA9-CFEA-EE00-69A1-BEFDE3022F0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890315">
            <a:extLst>
              <a:ext uri="{FF2B5EF4-FFF2-40B4-BE49-F238E27FC236}">
                <a16:creationId xmlns:a16="http://schemas.microsoft.com/office/drawing/2014/main" id="{38F46BAD-754F-9377-255F-E9D9501ACE0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7182CD-E8CB-3EF8-DAED-DBFD9963B223}"/>
              </a:ext>
            </a:extLst>
          </p:cNvPr>
          <p:cNvSpPr txBox="1"/>
          <p:nvPr/>
        </p:nvSpPr>
        <p:spPr>
          <a:xfrm>
            <a:off x="6612782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D71F04-7F7E-0D74-F137-673D41BBD00E}"/>
              </a:ext>
            </a:extLst>
          </p:cNvPr>
          <p:cNvSpPr txBox="1"/>
          <p:nvPr/>
        </p:nvSpPr>
        <p:spPr>
          <a:xfrm>
            <a:off x="4766521" y="460768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8" name="yt_shape_10528"/>
          <p:cNvSpPr txBox="1"/>
          <p:nvPr/>
        </p:nvSpPr>
        <p:spPr>
          <a:xfrm>
            <a:off x="540000" y="900000"/>
            <a:ext cx="73161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29" name="yt_table_1052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035165"/>
              </p:ext>
            </p:extLst>
          </p:nvPr>
        </p:nvGraphicFramePr>
        <p:xfrm>
          <a:off x="540000" y="1531667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sp>
        <p:nvSpPr>
          <p:cNvPr id="10531" name="yt_shape_10531"/>
          <p:cNvSpPr txBox="1"/>
          <p:nvPr/>
        </p:nvSpPr>
        <p:spPr>
          <a:xfrm>
            <a:off x="540119" y="20067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32" name="yt_table_1053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316714"/>
              </p:ext>
            </p:extLst>
          </p:nvPr>
        </p:nvGraphicFramePr>
        <p:xfrm>
          <a:off x="540000" y="3118531"/>
          <a:ext cx="9181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p:sp>
        <p:nvSpPr>
          <p:cNvPr id="10534" name="yt_shape_10534"/>
          <p:cNvSpPr txBox="1"/>
          <p:nvPr/>
        </p:nvSpPr>
        <p:spPr>
          <a:xfrm>
            <a:off x="540000" y="3593596"/>
            <a:ext cx="97430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35" name="yt_table_10535" title="H_99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1588341"/>
                  </p:ext>
                </p:extLst>
              </p:nvPr>
            </p:nvGraphicFramePr>
            <p:xfrm>
              <a:off x="540000" y="4225263"/>
              <a:ext cx="7403148" cy="1262254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  <a:gridCol w="2727325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35" name="yt_table_10535" descr="{&quot;rangeId&quot;:7,&quot;type&quot;:&quot;Option&quot;}" title="H_99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1588341"/>
                  </p:ext>
                </p:extLst>
              </p:nvPr>
            </p:nvGraphicFramePr>
            <p:xfrm>
              <a:off x="540000" y="4225263"/>
              <a:ext cx="7403148" cy="1262254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  <a:gridCol w="2727325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</a:tblGrid>
                  <a:tr h="6311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8333" b="-1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1429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  <a:tr h="6311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58333" b="-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1429" t="-100000" b="-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536" name="yt_shape_10536"/>
          <p:cNvSpPr txBox="1"/>
          <p:nvPr/>
        </p:nvSpPr>
        <p:spPr>
          <a:xfrm>
            <a:off x="540119" y="55380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轴有且只有一个交点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47D8BF-C495-A009-4D8E-1BA03865A29F}"/>
              </a:ext>
            </a:extLst>
          </p:cNvPr>
          <p:cNvSpPr txBox="1"/>
          <p:nvPr/>
        </p:nvSpPr>
        <p:spPr>
          <a:xfrm>
            <a:off x="688253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E6D405-807A-47F2-F5CF-6001576BEA7A}"/>
              </a:ext>
            </a:extLst>
          </p:cNvPr>
          <p:cNvSpPr txBox="1"/>
          <p:nvPr/>
        </p:nvSpPr>
        <p:spPr>
          <a:xfrm>
            <a:off x="1059708" y="24354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9842EB-E113-6B94-B18B-8D7A85EC72DA}"/>
              </a:ext>
            </a:extLst>
          </p:cNvPr>
          <p:cNvSpPr txBox="1"/>
          <p:nvPr/>
        </p:nvSpPr>
        <p:spPr>
          <a:xfrm>
            <a:off x="9286014" y="35467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C3C240-DC6E-6A2A-2421-12FCCE2146CC}"/>
              </a:ext>
            </a:extLst>
          </p:cNvPr>
          <p:cNvSpPr txBox="1"/>
          <p:nvPr/>
        </p:nvSpPr>
        <p:spPr>
          <a:xfrm>
            <a:off x="1059708" y="596670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7" name="yt_shape_10537"/>
          <p:cNvSpPr txBox="1"/>
          <p:nvPr/>
        </p:nvSpPr>
        <p:spPr>
          <a:xfrm>
            <a:off x="540000" y="900000"/>
            <a:ext cx="671978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利用图象法求一元二次方程的近似根</a:t>
            </a:r>
          </a:p>
        </p:txBody>
      </p:sp>
      <p:sp>
        <p:nvSpPr>
          <p:cNvPr id="10538" name="yt_shape_10538"/>
          <p:cNvSpPr txBox="1"/>
          <p:nvPr/>
        </p:nvSpPr>
        <p:spPr>
          <a:xfrm>
            <a:off x="540000" y="1396872"/>
            <a:ext cx="7998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的部分对应值如下表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0539" name="yt_table_10539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700145"/>
              </p:ext>
            </p:extLst>
          </p:nvPr>
        </p:nvGraphicFramePr>
        <p:xfrm>
          <a:off x="540000" y="2028539"/>
          <a:ext cx="11111996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541" name="yt_shape_10541"/>
          <p:cNvSpPr txBox="1"/>
          <p:nvPr/>
        </p:nvSpPr>
        <p:spPr>
          <a:xfrm>
            <a:off x="540000" y="3337298"/>
            <a:ext cx="61026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的一个根的范围是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42" name="yt_table_1054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402259"/>
              </p:ext>
            </p:extLst>
          </p:nvPr>
        </p:nvGraphicFramePr>
        <p:xfrm>
          <a:off x="540000" y="3968965"/>
          <a:ext cx="6762877" cy="848742"/>
        </p:xfrm>
        <a:graphic>
          <a:graphicData uri="http://schemas.openxmlformats.org/drawingml/2006/table">
            <a:tbl>
              <a:tblPr/>
              <a:tblGrid>
                <a:gridCol w="3841877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pic>
        <p:nvPicPr>
          <p:cNvPr id="3" name="yt_shape_1683705890352">
            <a:extLst>
              <a:ext uri="{FF2B5EF4-FFF2-40B4-BE49-F238E27FC236}">
                <a16:creationId xmlns:a16="http://schemas.microsoft.com/office/drawing/2014/main" id="{42B5292F-F7AC-37B6-ADDE-11D465F7EC4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F874AA-65BB-F684-3D87-DD5A6C54DEC6}"/>
              </a:ext>
            </a:extLst>
          </p:cNvPr>
          <p:cNvSpPr txBox="1"/>
          <p:nvPr/>
        </p:nvSpPr>
        <p:spPr>
          <a:xfrm>
            <a:off x="5680802" y="329049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4" name="yt_shape_1054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合肥瑶海区校级月考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小颖用计算器探索方程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作出如图所示的图象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并求得一个近似根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则方程的另一个近似根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545" name="yt_image_105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4697" y="2491930"/>
            <a:ext cx="2242605" cy="199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530602-44C1-094B-9302-D2328F94E075}"/>
              </a:ext>
            </a:extLst>
          </p:cNvPr>
          <p:cNvSpPr txBox="1"/>
          <p:nvPr/>
        </p:nvSpPr>
        <p:spPr>
          <a:xfrm>
            <a:off x="10597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" name="yt_shape_10547"/>
          <p:cNvSpPr txBox="1"/>
          <p:nvPr/>
        </p:nvSpPr>
        <p:spPr>
          <a:xfrm>
            <a:off x="540000" y="900000"/>
            <a:ext cx="78130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48" name="yt_shape_10548"/>
          <p:cNvSpPr txBox="1"/>
          <p:nvPr/>
        </p:nvSpPr>
        <p:spPr>
          <a:xfrm>
            <a:off x="540000" y="1379303"/>
            <a:ext cx="74555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549"/>
              <p:cNvSpPr txBox="1"/>
              <p:nvPr/>
            </p:nvSpPr>
            <p:spPr>
              <a:xfrm>
                <a:off x="540000" y="2010970"/>
                <a:ext cx="8600111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有两个不相等的实数根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的取值范围为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549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8600111" cy="2277162"/>
              </a:xfrm>
              <a:prstGeom prst="rect">
                <a:avLst/>
              </a:prstGeom>
              <a:blipFill>
                <a:blip r:embed="rId2"/>
                <a:stretch>
                  <a:fillRect l="-2199" t="-2413" r="-1206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51" name="yt_image_105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5208" y="2010970"/>
            <a:ext cx="1806791" cy="264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3" name="yt_shape_1055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求一元二次方程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554"/>
              <p:cNvSpPr txBox="1"/>
              <p:nvPr/>
            </p:nvSpPr>
            <p:spPr>
              <a:xfrm>
                <a:off x="540000" y="2011799"/>
                <a:ext cx="8233023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图象的对称轴为直线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轴两个交点关于直线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由图可知抛物线与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轴一个交点为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另一个交点为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554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8233023" cy="2744790"/>
              </a:xfrm>
              <a:prstGeom prst="rect">
                <a:avLst/>
              </a:prstGeom>
              <a:blipFill>
                <a:blip r:embed="rId2"/>
                <a:stretch>
                  <a:fillRect l="-2296" r="-1259" b="-6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56" name="yt_image_1055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5208" y="2011799"/>
            <a:ext cx="1806791" cy="264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8" name="yt_shape_10558"/>
          <p:cNvSpPr txBox="1"/>
          <p:nvPr/>
        </p:nvSpPr>
        <p:spPr>
          <a:xfrm>
            <a:off x="540000" y="90000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漏掉原函数是一次函数的情况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559">
                <a:extLst>
                  <a:ext uri="{FF2B5EF4-FFF2-40B4-BE49-F238E27FC236}">
                    <a16:creationId xmlns:a16="http://schemas.microsoft.com/office/drawing/2014/main" id="{9F7D3686-6446-C4B5-DE99-C543B586CEF8}"/>
                  </a:ext>
                </a:extLst>
              </p:cNvPr>
              <p:cNvSpPr txBox="1"/>
              <p:nvPr/>
            </p:nvSpPr>
            <p:spPr>
              <a:xfrm>
                <a:off x="540000" y="1378338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轴有且只有一个交点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0559">
                <a:extLst>
                  <a:ext uri="{FF2B5EF4-FFF2-40B4-BE49-F238E27FC236}">
                    <a16:creationId xmlns:a16="http://schemas.microsoft.com/office/drawing/2014/main" id="{9F7D3686-6446-C4B5-DE99-C543B586CE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8338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FADEA2E-D15F-0859-861B-883AEC561E44}"/>
              </a:ext>
            </a:extLst>
          </p:cNvPr>
          <p:cNvSpPr txBox="1"/>
          <p:nvPr/>
        </p:nvSpPr>
        <p:spPr>
          <a:xfrm>
            <a:off x="11178313" y="1331532"/>
            <a:ext cx="3324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6A4D64-3179-10BD-8127-9FC58E0F8C12}"/>
              </a:ext>
            </a:extLst>
          </p:cNvPr>
          <p:cNvSpPr txBox="1"/>
          <p:nvPr/>
        </p:nvSpPr>
        <p:spPr>
          <a:xfrm>
            <a:off x="449989" y="200399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1" name="yt_shape_1056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9d9db79-9fae-4885-a61e-3547f870ed17.png&quot;}"/>
            </a:endParaRPr>
          </a:p>
        </p:txBody>
      </p:sp>
      <p:sp>
        <p:nvSpPr>
          <p:cNvPr id="10562" name="yt_shape_10562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贵港市港北四中单元卷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64" name="yt_table_1056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827718"/>
              </p:ext>
            </p:extLst>
          </p:nvPr>
        </p:nvGraphicFramePr>
        <p:xfrm>
          <a:off x="540000" y="2612146"/>
          <a:ext cx="4310063" cy="1697484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有两个不相等的正实数根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有两个异号实数根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pic>
        <p:nvPicPr>
          <p:cNvPr id="10563" name="yt_image_10563_skip" title="H_104.547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6737" y="2612146"/>
            <a:ext cx="1633107" cy="132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890396">
            <a:extLst>
              <a:ext uri="{FF2B5EF4-FFF2-40B4-BE49-F238E27FC236}">
                <a16:creationId xmlns:a16="http://schemas.microsoft.com/office/drawing/2014/main" id="{C917F556-8550-2D60-1B33-6831DC91C2A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D8E360-8986-7D57-F486-3ED3CD81D181}"/>
              </a:ext>
            </a:extLst>
          </p:cNvPr>
          <p:cNvSpPr txBox="1"/>
          <p:nvPr/>
        </p:nvSpPr>
        <p:spPr>
          <a:xfrm>
            <a:off x="5223721" y="20813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1557</Words>
  <Application>Microsoft Office PowerPoint</Application>
  <PresentationFormat>宽屏</PresentationFormat>
  <Paragraphs>121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NEU-BZ-S92</vt:lpstr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2023-05-12T04:30:20Z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