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1" r:id="rId5"/>
    <p:sldId id="372" r:id="rId6"/>
    <p:sldId id="375" r:id="rId7"/>
    <p:sldId id="377" r:id="rId8"/>
    <p:sldId id="379" r:id="rId9"/>
    <p:sldId id="382" r:id="rId10"/>
    <p:sldId id="384" r:id="rId11"/>
    <p:sldId id="386" r:id="rId12"/>
    <p:sldId id="390" r:id="rId13"/>
    <p:sldId id="391" r:id="rId14"/>
    <p:sldId id="38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5" d="100"/>
          <a:sy n="85" d="100"/>
        </p:scale>
        <p:origin x="62" y="7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2" name="yt_shape_1023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2c98806-1433-41f0-80e4-2d05910041e2.png&quot;}"/>
            </a:endParaRPr>
          </a:p>
        </p:txBody>
      </p:sp>
      <p:sp>
        <p:nvSpPr>
          <p:cNvPr id="10233" name="yt_shape_10233"/>
          <p:cNvSpPr txBox="1"/>
          <p:nvPr/>
        </p:nvSpPr>
        <p:spPr>
          <a:xfrm>
            <a:off x="1044187" y="1665287"/>
            <a:ext cx="5051813" cy="8840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0234" name="yt_shape_10234"/>
          <p:cNvSpPr txBox="1"/>
          <p:nvPr/>
        </p:nvSpPr>
        <p:spPr>
          <a:xfrm>
            <a:off x="540000" y="22273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0235" name="yt_shape_10235"/>
          <p:cNvSpPr txBox="1"/>
          <p:nvPr/>
        </p:nvSpPr>
        <p:spPr>
          <a:xfrm>
            <a:off x="6605338" y="1665287"/>
            <a:ext cx="4531222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236" name="yt_shape_10236"/>
          <p:cNvSpPr txBox="1"/>
          <p:nvPr/>
        </p:nvSpPr>
        <p:spPr>
          <a:xfrm>
            <a:off x="1022520" y="2987244"/>
            <a:ext cx="5047714" cy="8840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轴方向平移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个单位得到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0237" name="yt_shape_10237"/>
          <p:cNvSpPr txBox="1"/>
          <p:nvPr/>
        </p:nvSpPr>
        <p:spPr>
          <a:xfrm>
            <a:off x="6577606" y="25895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0238" name="yt_shape_10238"/>
          <p:cNvSpPr txBox="1"/>
          <p:nvPr/>
        </p:nvSpPr>
        <p:spPr>
          <a:xfrm>
            <a:off x="6632053" y="2962941"/>
            <a:ext cx="299233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54504">
            <a:extLst>
              <a:ext uri="{FF2B5EF4-FFF2-40B4-BE49-F238E27FC236}">
                <a16:creationId xmlns:a16="http://schemas.microsoft.com/office/drawing/2014/main" id="{22A0664E-433A-F96D-72F4-1BA116CE14D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E81A62-B652-F195-3661-430D511050FA}"/>
              </a:ext>
            </a:extLst>
          </p:cNvPr>
          <p:cNvSpPr txBox="1"/>
          <p:nvPr/>
        </p:nvSpPr>
        <p:spPr>
          <a:xfrm>
            <a:off x="3769375" y="1675349"/>
            <a:ext cx="2008886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520E52-10F3-F7A8-02D8-E2CA67ED2927}"/>
              </a:ext>
            </a:extLst>
          </p:cNvPr>
          <p:cNvSpPr txBox="1"/>
          <p:nvPr/>
        </p:nvSpPr>
        <p:spPr>
          <a:xfrm>
            <a:off x="2525296" y="2015722"/>
            <a:ext cx="771798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9870AC-0406-7232-E546-BE4DC855C82B}"/>
              </a:ext>
            </a:extLst>
          </p:cNvPr>
          <p:cNvSpPr txBox="1"/>
          <p:nvPr/>
        </p:nvSpPr>
        <p:spPr>
          <a:xfrm>
            <a:off x="9940127" y="161848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50E70F-657D-5511-0153-03FC9B84C0B7}"/>
              </a:ext>
            </a:extLst>
          </p:cNvPr>
          <p:cNvSpPr txBox="1"/>
          <p:nvPr/>
        </p:nvSpPr>
        <p:spPr>
          <a:xfrm>
            <a:off x="9940127" y="20939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A2AA50-CBB1-7C97-BC09-3D9E8E01C4D2}"/>
              </a:ext>
            </a:extLst>
          </p:cNvPr>
          <p:cNvSpPr txBox="1"/>
          <p:nvPr/>
        </p:nvSpPr>
        <p:spPr>
          <a:xfrm>
            <a:off x="8138042" y="29161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97D5FB-C0F3-16DD-ECD8-981602271133}"/>
              </a:ext>
            </a:extLst>
          </p:cNvPr>
          <p:cNvSpPr txBox="1"/>
          <p:nvPr/>
        </p:nvSpPr>
        <p:spPr>
          <a:xfrm>
            <a:off x="8138042" y="33916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0157">
            <a:extLst>
              <a:ext uri="{FF2B5EF4-FFF2-40B4-BE49-F238E27FC236}">
                <a16:creationId xmlns:a16="http://schemas.microsoft.com/office/drawing/2014/main" id="{FF518EBC-7AF3-D83F-9D77-5FAD956D46B0}"/>
              </a:ext>
            </a:extLst>
          </p:cNvPr>
          <p:cNvSpPr txBox="1"/>
          <p:nvPr/>
        </p:nvSpPr>
        <p:spPr>
          <a:xfrm>
            <a:off x="6070233" y="1849953"/>
            <a:ext cx="448140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</a:p>
        </p:txBody>
      </p:sp>
      <p:sp>
        <p:nvSpPr>
          <p:cNvPr id="13" name="yt_shape_10157">
            <a:extLst>
              <a:ext uri="{FF2B5EF4-FFF2-40B4-BE49-F238E27FC236}">
                <a16:creationId xmlns:a16="http://schemas.microsoft.com/office/drawing/2014/main" id="{913E70D5-D135-D4D4-97E8-FCE8455926AB}"/>
              </a:ext>
            </a:extLst>
          </p:cNvPr>
          <p:cNvSpPr txBox="1"/>
          <p:nvPr/>
        </p:nvSpPr>
        <p:spPr>
          <a:xfrm>
            <a:off x="479376" y="1672623"/>
            <a:ext cx="50289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4" name="yt_shape_10157">
            <a:extLst>
              <a:ext uri="{FF2B5EF4-FFF2-40B4-BE49-F238E27FC236}">
                <a16:creationId xmlns:a16="http://schemas.microsoft.com/office/drawing/2014/main" id="{9D705507-CCCB-535A-4310-AE5248C0F3D0}"/>
              </a:ext>
            </a:extLst>
          </p:cNvPr>
          <p:cNvSpPr txBox="1"/>
          <p:nvPr/>
        </p:nvSpPr>
        <p:spPr>
          <a:xfrm>
            <a:off x="6124680" y="3116208"/>
            <a:ext cx="448140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</a:p>
        </p:txBody>
      </p:sp>
      <p:sp>
        <p:nvSpPr>
          <p:cNvPr id="15" name="yt_shape_10157">
            <a:extLst>
              <a:ext uri="{FF2B5EF4-FFF2-40B4-BE49-F238E27FC236}">
                <a16:creationId xmlns:a16="http://schemas.microsoft.com/office/drawing/2014/main" id="{148E645F-0A68-5528-95B6-7B64D631CA40}"/>
              </a:ext>
            </a:extLst>
          </p:cNvPr>
          <p:cNvSpPr txBox="1"/>
          <p:nvPr/>
        </p:nvSpPr>
        <p:spPr>
          <a:xfrm>
            <a:off x="479376" y="2938878"/>
            <a:ext cx="50289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5" name="yt_shape_10285"/>
          <p:cNvSpPr txBox="1"/>
          <p:nvPr/>
        </p:nvSpPr>
        <p:spPr>
          <a:xfrm>
            <a:off x="695400" y="1124744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在这个函数的图象上吗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86" name="yt_shape_10286"/>
              <p:cNvSpPr txBox="1"/>
              <p:nvPr/>
            </p:nvSpPr>
            <p:spPr>
              <a:xfrm>
                <a:off x="695400" y="1604047"/>
                <a:ext cx="7678384" cy="11075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不在这个函数的图象上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286" name="yt_shape_10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604047"/>
                <a:ext cx="7678384" cy="1107547"/>
              </a:xfrm>
              <a:prstGeom prst="rect">
                <a:avLst/>
              </a:prstGeom>
              <a:blipFill>
                <a:blip r:embed="rId2"/>
                <a:stretch>
                  <a:fillRect l="-2381" r="-142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288">
            <a:extLst>
              <a:ext uri="{FF2B5EF4-FFF2-40B4-BE49-F238E27FC236}">
                <a16:creationId xmlns:a16="http://schemas.microsoft.com/office/drawing/2014/main" id="{3C6A3CE9-65F6-9AEC-CD8B-F144C2EF4036}"/>
              </a:ext>
            </a:extLst>
          </p:cNvPr>
          <p:cNvSpPr txBox="1"/>
          <p:nvPr/>
        </p:nvSpPr>
        <p:spPr>
          <a:xfrm>
            <a:off x="695400" y="2780928"/>
            <a:ext cx="103441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你能通过左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右平移函数图象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请写出平移方案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289">
                <a:extLst>
                  <a:ext uri="{FF2B5EF4-FFF2-40B4-BE49-F238E27FC236}">
                    <a16:creationId xmlns:a16="http://schemas.microsoft.com/office/drawing/2014/main" id="{CF566950-B4FC-FCAE-6B9A-9599ED831669}"/>
                  </a:ext>
                </a:extLst>
              </p:cNvPr>
              <p:cNvSpPr txBox="1"/>
              <p:nvPr/>
            </p:nvSpPr>
            <p:spPr>
              <a:xfrm>
                <a:off x="695519" y="3260231"/>
                <a:ext cx="11111999" cy="2264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根据题意设平移后的表达式为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所以抛物线向右平移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即可过点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0289">
                <a:extLst>
                  <a:ext uri="{FF2B5EF4-FFF2-40B4-BE49-F238E27FC236}">
                    <a16:creationId xmlns:a16="http://schemas.microsoft.com/office/drawing/2014/main" id="{CF566950-B4FC-FCAE-6B9A-9599ED8316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19" y="3260231"/>
                <a:ext cx="11111999" cy="2264659"/>
              </a:xfrm>
              <a:prstGeom prst="rect">
                <a:avLst/>
              </a:prstGeom>
              <a:blipFill>
                <a:blip r:embed="rId3"/>
                <a:stretch>
                  <a:fillRect l="-1646" r="-1152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6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" name="yt_shape_1029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8ea658f-0027-4092-a6e2-c9952ca13472.png&quot;}"/>
            </a:endParaRPr>
          </a:p>
        </p:txBody>
      </p:sp>
      <p:sp>
        <p:nvSpPr>
          <p:cNvPr id="10292" name="yt_shape_10292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93" name="yt_shape_10293"/>
          <p:cNvSpPr txBox="1"/>
          <p:nvPr/>
        </p:nvSpPr>
        <p:spPr>
          <a:xfrm>
            <a:off x="540000" y="2621251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294"/>
          <p:cNvSpPr txBox="1"/>
          <p:nvPr/>
        </p:nvSpPr>
        <p:spPr>
          <a:xfrm>
            <a:off x="540000" y="3252918"/>
            <a:ext cx="900887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平移后的抛物线的表达式为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295" name="yt_image_102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3535" y="3252918"/>
            <a:ext cx="2038464" cy="170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5854732">
            <a:extLst>
              <a:ext uri="{FF2B5EF4-FFF2-40B4-BE49-F238E27FC236}">
                <a16:creationId xmlns:a16="http://schemas.microsoft.com/office/drawing/2014/main" id="{67DB5A51-A2F0-3982-AEFD-13ED7281DB7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7" name="yt_shape_1029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在图中的抛物线上是否存在点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298"/>
          <p:cNvSpPr txBox="1"/>
          <p:nvPr/>
        </p:nvSpPr>
        <p:spPr>
          <a:xfrm>
            <a:off x="540119" y="2011799"/>
            <a:ext cx="903753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存在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关于抛物线对称轴对称的点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交抛物线的对称轴于点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299" name="yt_image_1029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3535" y="2011799"/>
            <a:ext cx="2038464" cy="170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1" name="yt_image_1030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3792" y="3429000"/>
            <a:ext cx="2009838" cy="16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3" name="yt_shape_10303"/>
              <p:cNvSpPr txBox="1"/>
              <p:nvPr/>
            </p:nvSpPr>
            <p:spPr>
              <a:xfrm>
                <a:off x="540119" y="900000"/>
                <a:ext cx="11111999" cy="54277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为抛物线的对称轴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抛物线对称轴为直线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故在图中的抛物线上存在点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03" name="yt_shape_10303" descr="{&quot;rangeId&quot;:23,&quot;color&quot;:&quot;R&quot;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427704"/>
              </a:xfrm>
              <a:prstGeom prst="rect">
                <a:avLst/>
              </a:prstGeom>
              <a:blipFill>
                <a:blip r:embed="rId2"/>
                <a:stretch>
                  <a:fillRect l="-1701" t="-1011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3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5" name="yt_shape_10305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b4dbdc1d-a261-48a9-ab1a-f6d322ce63b9.png&quot;}"/>
            </a:endParaRPr>
          </a:p>
        </p:txBody>
      </p:sp>
      <p:sp>
        <p:nvSpPr>
          <p:cNvPr id="10306" name="yt_shape_10306"/>
          <p:cNvSpPr txBox="1"/>
          <p:nvPr/>
        </p:nvSpPr>
        <p:spPr>
          <a:xfrm>
            <a:off x="540000" y="137013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左右平移得到抛物线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时，不要混淆符号，简记为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Times New Roman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左加右减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Times New Roman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，即向左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，向右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0.</a:t>
            </a:r>
          </a:p>
        </p:txBody>
      </p:sp>
      <p:pic>
        <p:nvPicPr>
          <p:cNvPr id="3" name="yt_shape_1683705854758">
            <a:extLst>
              <a:ext uri="{FF2B5EF4-FFF2-40B4-BE49-F238E27FC236}">
                <a16:creationId xmlns:a16="http://schemas.microsoft.com/office/drawing/2014/main" id="{2D709DB4-76DB-CA42-9EB4-C71ADA9DA89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9" name="yt_shape_1023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cbf3b45-cff4-4c8d-80b3-ed94d953e731.png&quot;}"/>
            </a:endParaRPr>
          </a:p>
        </p:txBody>
      </p:sp>
      <p:sp>
        <p:nvSpPr>
          <p:cNvPr id="10240" name="yt_shape_10240"/>
          <p:cNvSpPr txBox="1"/>
          <p:nvPr/>
        </p:nvSpPr>
        <p:spPr>
          <a:xfrm>
            <a:off x="540000" y="1670985"/>
            <a:ext cx="6787114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0241" name="yt_shape_10241"/>
          <p:cNvSpPr txBox="1"/>
          <p:nvPr/>
        </p:nvSpPr>
        <p:spPr>
          <a:xfrm>
            <a:off x="540000" y="2167857"/>
            <a:ext cx="87540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下列图象中是二次函数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242" name="yt_image_1024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8644" y="2799524"/>
            <a:ext cx="4714711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yt_shape_10244"/>
          <p:cNvSpPr txBox="1"/>
          <p:nvPr/>
        </p:nvSpPr>
        <p:spPr>
          <a:xfrm>
            <a:off x="540000" y="4353340"/>
            <a:ext cx="6735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45" name="yt_table_1024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81876"/>
              </p:ext>
            </p:extLst>
          </p:nvPr>
        </p:nvGraphicFramePr>
        <p:xfrm>
          <a:off x="540000" y="4985007"/>
          <a:ext cx="5742306" cy="848742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</a:tbl>
          </a:graphicData>
        </a:graphic>
      </p:graphicFrame>
      <p:pic>
        <p:nvPicPr>
          <p:cNvPr id="3" name="yt_shape_1683705854529">
            <a:extLst>
              <a:ext uri="{FF2B5EF4-FFF2-40B4-BE49-F238E27FC236}">
                <a16:creationId xmlns:a16="http://schemas.microsoft.com/office/drawing/2014/main" id="{192C2459-8E65-321D-F935-93E11B39E02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854555">
            <a:extLst>
              <a:ext uri="{FF2B5EF4-FFF2-40B4-BE49-F238E27FC236}">
                <a16:creationId xmlns:a16="http://schemas.microsoft.com/office/drawing/2014/main" id="{02099E92-07A1-ECC4-6F18-6B57A8717C4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B27803-362D-DBA4-742A-CC3B7A3C7102}"/>
              </a:ext>
            </a:extLst>
          </p:cNvPr>
          <p:cNvSpPr txBox="1"/>
          <p:nvPr/>
        </p:nvSpPr>
        <p:spPr>
          <a:xfrm>
            <a:off x="828906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5A7EB9-898D-86F8-F258-E376F2C1D2D7}"/>
              </a:ext>
            </a:extLst>
          </p:cNvPr>
          <p:cNvSpPr txBox="1"/>
          <p:nvPr/>
        </p:nvSpPr>
        <p:spPr>
          <a:xfrm>
            <a:off x="6307864" y="43065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yt_shape_10247"/>
          <p:cNvSpPr txBox="1"/>
          <p:nvPr/>
        </p:nvSpPr>
        <p:spPr>
          <a:xfrm>
            <a:off x="540000" y="900000"/>
            <a:ext cx="9813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48" name="yt_table_1024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699530"/>
              </p:ext>
            </p:extLst>
          </p:nvPr>
        </p:nvGraphicFramePr>
        <p:xfrm>
          <a:off x="540000" y="1531667"/>
          <a:ext cx="4867275" cy="1697484"/>
        </p:xfrm>
        <a:graphic>
          <a:graphicData uri="http://schemas.openxmlformats.org/drawingml/2006/table">
            <a:tbl>
              <a:tblPr/>
              <a:tblGrid>
                <a:gridCol w="4867275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对称轴为直线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sp>
        <p:nvSpPr>
          <p:cNvPr id="10250" name="yt_shape_10250"/>
          <p:cNvSpPr txBox="1"/>
          <p:nvPr/>
        </p:nvSpPr>
        <p:spPr>
          <a:xfrm>
            <a:off x="540119" y="32795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那么下列结论成立的是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51" name="yt_table_1025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610461"/>
              </p:ext>
            </p:extLst>
          </p:nvPr>
        </p:nvGraphicFramePr>
        <p:xfrm>
          <a:off x="540000" y="4391363"/>
          <a:ext cx="5316856" cy="848742"/>
        </p:xfrm>
        <a:graphic>
          <a:graphicData uri="http://schemas.openxmlformats.org/drawingml/2006/table">
            <a:tbl>
              <a:tblPr/>
              <a:tblGrid>
                <a:gridCol w="3124518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9E86DC7-F44B-2F58-9D20-13E1E85A8FCC}"/>
              </a:ext>
            </a:extLst>
          </p:cNvPr>
          <p:cNvSpPr txBox="1"/>
          <p:nvPr/>
        </p:nvSpPr>
        <p:spPr>
          <a:xfrm>
            <a:off x="93558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68BD65-8B96-F615-5A2B-5A585A5562AE}"/>
              </a:ext>
            </a:extLst>
          </p:cNvPr>
          <p:cNvSpPr txBox="1"/>
          <p:nvPr/>
        </p:nvSpPr>
        <p:spPr>
          <a:xfrm>
            <a:off x="4564908" y="370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yt_shape_10253"/>
          <p:cNvSpPr txBox="1"/>
          <p:nvPr/>
        </p:nvSpPr>
        <p:spPr>
          <a:xfrm>
            <a:off x="540000" y="900000"/>
            <a:ext cx="91291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54" name="yt_shape_10254"/>
          <p:cNvSpPr txBox="1"/>
          <p:nvPr/>
        </p:nvSpPr>
        <p:spPr>
          <a:xfrm>
            <a:off x="540000" y="137930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5" name="yt_shape_10255"/>
              <p:cNvSpPr txBox="1"/>
              <p:nvPr/>
            </p:nvSpPr>
            <p:spPr>
              <a:xfrm>
                <a:off x="540000" y="1858606"/>
                <a:ext cx="6506589" cy="1801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由对称轴是直线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55" name="yt_shape_10255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6506589" cy="1801775"/>
              </a:xfrm>
              <a:prstGeom prst="rect">
                <a:avLst/>
              </a:prstGeom>
              <a:blipFill>
                <a:blip r:embed="rId2"/>
                <a:stretch>
                  <a:fillRect l="-2905" t="-3051" r="-1874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57" name="yt_shape_10257"/>
          <p:cNvSpPr txBox="1"/>
          <p:nvPr/>
        </p:nvSpPr>
        <p:spPr>
          <a:xfrm>
            <a:off x="540000" y="3711169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258" name="yt_shape_10258"/>
          <p:cNvSpPr txBox="1"/>
          <p:nvPr/>
        </p:nvSpPr>
        <p:spPr>
          <a:xfrm>
            <a:off x="540000" y="4190472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59" name="yt_shape_10259"/>
          <p:cNvSpPr txBox="1"/>
          <p:nvPr/>
        </p:nvSpPr>
        <p:spPr>
          <a:xfrm>
            <a:off x="540000" y="4669775"/>
            <a:ext cx="5487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260" name="yt_shape_10260"/>
          <p:cNvSpPr txBox="1"/>
          <p:nvPr/>
        </p:nvSpPr>
        <p:spPr>
          <a:xfrm>
            <a:off x="540000" y="5149078"/>
            <a:ext cx="57948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build="allAtOnce"/>
      <p:bldP spid="10258" grpId="0" build="allAtOnce"/>
      <p:bldP spid="1026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1" name="yt_shape_10261"/>
          <p:cNvSpPr txBox="1"/>
          <p:nvPr/>
        </p:nvSpPr>
        <p:spPr>
          <a:xfrm>
            <a:off x="540000" y="900000"/>
            <a:ext cx="885498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62" name="yt_shape_10262"/>
              <p:cNvSpPr txBox="1"/>
              <p:nvPr/>
            </p:nvSpPr>
            <p:spPr>
              <a:xfrm>
                <a:off x="540119" y="1396872"/>
                <a:ext cx="11111999" cy="12643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百色市中考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如果将抛物线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那么所得的抛物线的表达式是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62" name="yt_shape_10262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264385"/>
              </a:xfrm>
              <a:prstGeom prst="rect">
                <a:avLst/>
              </a:prstGeom>
              <a:blipFill>
                <a:blip r:embed="rId2"/>
                <a:stretch>
                  <a:fillRect l="-1701" r="-823" b="-10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5854629">
            <a:extLst>
              <a:ext uri="{FF2B5EF4-FFF2-40B4-BE49-F238E27FC236}">
                <a16:creationId xmlns:a16="http://schemas.microsoft.com/office/drawing/2014/main" id="{1C206494-017E-A2ED-D9C3-DD229478BB1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3FEFED1-83DE-EB5F-3FA5-F3FD942180AA}"/>
                  </a:ext>
                </a:extLst>
              </p:cNvPr>
              <p:cNvSpPr txBox="1"/>
              <p:nvPr/>
            </p:nvSpPr>
            <p:spPr>
              <a:xfrm>
                <a:off x="2278908" y="1940565"/>
                <a:ext cx="2661349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D3FEFED1-83DE-EB5F-3FA5-F3FD94218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8" y="1940565"/>
                <a:ext cx="2661349" cy="674320"/>
              </a:xfrm>
              <a:prstGeom prst="rect">
                <a:avLst/>
              </a:prstGeom>
              <a:blipFill>
                <a:blip r:embed="rId4"/>
                <a:stretch>
                  <a:fillRect l="-3670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5" name="yt_shape_10265"/>
          <p:cNvSpPr txBox="1"/>
          <p:nvPr/>
        </p:nvSpPr>
        <p:spPr>
          <a:xfrm>
            <a:off x="623392" y="194016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求这条抛物线的表达式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266" name="yt_shape_10266"/>
          <p:cNvSpPr txBox="1"/>
          <p:nvPr/>
        </p:nvSpPr>
        <p:spPr>
          <a:xfrm>
            <a:off x="623511" y="24194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该抛物线的开口方向和大小与抛物线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顶点与抛物线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这条抛物线的表达式为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67" name="yt_shape_10267"/>
          <p:cNvSpPr txBox="1"/>
          <p:nvPr/>
        </p:nvSpPr>
        <p:spPr>
          <a:xfrm>
            <a:off x="623392" y="3859032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将上面所求的抛物线向右平移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个单位会得到怎样的抛物线表达式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268" name="yt_shape_10268"/>
          <p:cNvSpPr txBox="1"/>
          <p:nvPr/>
        </p:nvSpPr>
        <p:spPr>
          <a:xfrm>
            <a:off x="623511" y="43383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个单位得到的抛物线表达式为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264">
            <a:extLst>
              <a:ext uri="{FF2B5EF4-FFF2-40B4-BE49-F238E27FC236}">
                <a16:creationId xmlns:a16="http://schemas.microsoft.com/office/drawing/2014/main" id="{DD600E9E-026F-BE53-B2F1-927E75F6D0A6}"/>
              </a:ext>
            </a:extLst>
          </p:cNvPr>
          <p:cNvSpPr txBox="1"/>
          <p:nvPr/>
        </p:nvSpPr>
        <p:spPr>
          <a:xfrm>
            <a:off x="623392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已知一条抛物线的开口方向和大小与抛物线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6" grpId="0" build="allAtOnce"/>
      <p:bldP spid="1026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yt_shape_10269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未理解二次函数的增减性而出错</a:t>
            </a:r>
          </a:p>
        </p:txBody>
      </p:sp>
      <p:sp>
        <p:nvSpPr>
          <p:cNvPr id="2" name="yt_shape_10270">
            <a:extLst>
              <a:ext uri="{FF2B5EF4-FFF2-40B4-BE49-F238E27FC236}">
                <a16:creationId xmlns:a16="http://schemas.microsoft.com/office/drawing/2014/main" id="{C22CAB88-DE19-4425-D16F-68F6B3A1A5E9}"/>
              </a:ext>
            </a:extLst>
          </p:cNvPr>
          <p:cNvSpPr txBox="1"/>
          <p:nvPr/>
        </p:nvSpPr>
        <p:spPr>
          <a:xfrm>
            <a:off x="543992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的值满足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2F23FC-48D9-5D80-2560-DC546BAEA5CC}"/>
              </a:ext>
            </a:extLst>
          </p:cNvPr>
          <p:cNvSpPr txBox="1"/>
          <p:nvPr/>
        </p:nvSpPr>
        <p:spPr>
          <a:xfrm>
            <a:off x="1673181" y="18414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1" name="yt_shape_1027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b676d9e-ce48-4c3e-81ca-a1789fb6d5b1.png&quot;}"/>
            </a:endParaRPr>
          </a:p>
        </p:txBody>
      </p:sp>
      <p:sp>
        <p:nvSpPr>
          <p:cNvPr id="10272" name="yt_shape_10272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轴的直线与抛物线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的一个交点坐标为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则另一个交点坐标为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73" name="yt_table_1027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728887"/>
              </p:ext>
            </p:extLst>
          </p:nvPr>
        </p:nvGraphicFramePr>
        <p:xfrm>
          <a:off x="540000" y="2764510"/>
          <a:ext cx="5742306" cy="848742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sp>
        <p:nvSpPr>
          <p:cNvPr id="10275" name="yt_shape_10275"/>
          <p:cNvSpPr txBox="1"/>
          <p:nvPr/>
        </p:nvSpPr>
        <p:spPr>
          <a:xfrm>
            <a:off x="540119" y="36638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276" name="yt_image_1027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970" y="4893408"/>
            <a:ext cx="5287722" cy="156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54696">
            <a:extLst>
              <a:ext uri="{FF2B5EF4-FFF2-40B4-BE49-F238E27FC236}">
                <a16:creationId xmlns:a16="http://schemas.microsoft.com/office/drawing/2014/main" id="{9C59A5D7-963A-47B7-B066-E2F872DA0DB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8C93DB-26AA-EF4C-F55C-ADE1C7FC2D8E}"/>
              </a:ext>
            </a:extLst>
          </p:cNvPr>
          <p:cNvSpPr txBox="1"/>
          <p:nvPr/>
        </p:nvSpPr>
        <p:spPr>
          <a:xfrm>
            <a:off x="28885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16CBF0-71F5-6333-562C-13ED93B07CA5}"/>
              </a:ext>
            </a:extLst>
          </p:cNvPr>
          <p:cNvSpPr txBox="1"/>
          <p:nvPr/>
        </p:nvSpPr>
        <p:spPr>
          <a:xfrm>
            <a:off x="1364508" y="40925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78" name="yt_shape_10278"/>
              <p:cNvSpPr txBox="1"/>
              <p:nvPr/>
            </p:nvSpPr>
            <p:spPr>
              <a:xfrm>
                <a:off x="540119" y="900000"/>
                <a:ext cx="11111999" cy="11143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图象上三点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8" name="yt_shape_10278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4344"/>
              </a:xfrm>
              <a:prstGeom prst="rect">
                <a:avLst/>
              </a:prstGeom>
              <a:blipFill>
                <a:blip r:embed="rId2"/>
                <a:stretch>
                  <a:fillRect l="-1701" r="-71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301C6E-CEA0-7902-0D0D-08D3CD80F4B4}"/>
              </a:ext>
            </a:extLst>
          </p:cNvPr>
          <p:cNvSpPr txBox="1"/>
          <p:nvPr/>
        </p:nvSpPr>
        <p:spPr>
          <a:xfrm>
            <a:off x="4817321" y="1483178"/>
            <a:ext cx="1804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282">
            <a:extLst>
              <a:ext uri="{FF2B5EF4-FFF2-40B4-BE49-F238E27FC236}">
                <a16:creationId xmlns:a16="http://schemas.microsoft.com/office/drawing/2014/main" id="{07FC64A1-771A-0E0A-D3DE-D7D1EB2A4BF4}"/>
              </a:ext>
            </a:extLst>
          </p:cNvPr>
          <p:cNvSpPr txBox="1"/>
          <p:nvPr/>
        </p:nvSpPr>
        <p:spPr>
          <a:xfrm>
            <a:off x="539999" y="335751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283">
                <a:extLst>
                  <a:ext uri="{FF2B5EF4-FFF2-40B4-BE49-F238E27FC236}">
                    <a16:creationId xmlns:a16="http://schemas.microsoft.com/office/drawing/2014/main" id="{0F30E580-ADD4-532A-607A-C914728C8BF2}"/>
                  </a:ext>
                </a:extLst>
              </p:cNvPr>
              <p:cNvSpPr txBox="1"/>
              <p:nvPr/>
            </p:nvSpPr>
            <p:spPr>
              <a:xfrm>
                <a:off x="539999" y="3836813"/>
                <a:ext cx="9746258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则抛物线的表达式为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0283">
                <a:extLst>
                  <a:ext uri="{FF2B5EF4-FFF2-40B4-BE49-F238E27FC236}">
                    <a16:creationId xmlns:a16="http://schemas.microsoft.com/office/drawing/2014/main" id="{0F30E580-ADD4-532A-607A-C914728C8B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3836813"/>
                <a:ext cx="9746258" cy="2277162"/>
              </a:xfrm>
              <a:prstGeom prst="rect">
                <a:avLst/>
              </a:prstGeom>
              <a:blipFill>
                <a:blip r:embed="rId3"/>
                <a:stretch>
                  <a:fillRect l="-1940" t="-2139" r="-939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280">
                <a:extLst>
                  <a:ext uri="{FF2B5EF4-FFF2-40B4-BE49-F238E27FC236}">
                    <a16:creationId xmlns:a16="http://schemas.microsoft.com/office/drawing/2014/main" id="{2F673835-5D6F-E2D6-209F-3A9E9A54BE15}"/>
                  </a:ext>
                </a:extLst>
              </p:cNvPr>
              <p:cNvSpPr txBox="1"/>
              <p:nvPr/>
            </p:nvSpPr>
            <p:spPr>
              <a:xfrm>
                <a:off x="540000" y="2132856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蚌埠禹会区校级月考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的顶点坐标为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280">
                <a:extLst>
                  <a:ext uri="{FF2B5EF4-FFF2-40B4-BE49-F238E27FC236}">
                    <a16:creationId xmlns:a16="http://schemas.microsoft.com/office/drawing/2014/main" id="{2F673835-5D6F-E2D6-209F-3A9E9A54BE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2856"/>
                <a:ext cx="11111999" cy="1119024"/>
              </a:xfrm>
              <a:prstGeom prst="rect">
                <a:avLst/>
              </a:prstGeom>
              <a:blipFill>
                <a:blip r:embed="rId4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1587</Words>
  <Application>Microsoft Office PowerPoint</Application>
  <PresentationFormat>宽屏</PresentationFormat>
  <Paragraphs>107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NEU-BZ-S92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52</cp:revision>
  <dcterms:created xsi:type="dcterms:W3CDTF">2023-05-05T05:33:04Z</dcterms:created>
  <dcterms:modified xsi:type="dcterms:W3CDTF">2023-05-10T11:40:09Z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