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4" r:id="rId3"/>
    <p:sldId id="367" r:id="rId4"/>
    <p:sldId id="369" r:id="rId5"/>
    <p:sldId id="385" r:id="rId6"/>
    <p:sldId id="370" r:id="rId7"/>
    <p:sldId id="373" r:id="rId8"/>
    <p:sldId id="386" r:id="rId9"/>
    <p:sldId id="374" r:id="rId10"/>
    <p:sldId id="375" r:id="rId11"/>
    <p:sldId id="378" r:id="rId12"/>
    <p:sldId id="379" r:id="rId13"/>
    <p:sldId id="380" r:id="rId14"/>
    <p:sldId id="387" r:id="rId15"/>
    <p:sldId id="381" r:id="rId16"/>
    <p:sldId id="388" r:id="rId17"/>
    <p:sldId id="383" r:id="rId18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85" d="100"/>
          <a:sy n="85" d="100"/>
        </p:scale>
        <p:origin x="62" y="73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bin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7.png"/><Relationship Id="rId4" Type="http://schemas.openxmlformats.org/officeDocument/2006/relationships/image" Target="../media/image26.bin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bin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66" name="yt_shape_10066"/>
          <p:cNvSpPr txBox="1"/>
          <p:nvPr/>
        </p:nvSpPr>
        <p:spPr>
          <a:xfrm>
            <a:off x="540000" y="900000"/>
            <a:ext cx="4257576" cy="71102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NEU-BZ-S92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NEU-BZ-S92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f11c1839-b3d7-40ff-8f60-e0d5c79024ba.png&quot;}"/>
            </a:endParaRPr>
          </a:p>
        </p:txBody>
      </p:sp>
      <p:sp>
        <p:nvSpPr>
          <p:cNvPr id="10067" name="yt_shape_10067"/>
          <p:cNvSpPr txBox="1"/>
          <p:nvPr/>
        </p:nvSpPr>
        <p:spPr>
          <a:xfrm>
            <a:off x="540119" y="166181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关于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轴对称顶点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→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开口向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上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有最低点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开口向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下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有最高点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越大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开口越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小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10"/>
                <a:ea typeface="宋体" pitchFamily="10"/>
                <a:cs typeface="宋体" pitchFamily="10"/>
              </a:rPr>
              <a:t>⁠</a:t>
            </a:r>
          </a:p>
        </p:txBody>
      </p:sp>
      <p:pic>
        <p:nvPicPr>
          <p:cNvPr id="3" name="yt_shape_1683705838341">
            <a:extLst>
              <a:ext uri="{FF2B5EF4-FFF2-40B4-BE49-F238E27FC236}">
                <a16:creationId xmlns:a16="http://schemas.microsoft.com/office/drawing/2014/main" id="{E02879E9-F300-0980-BEDF-0672B4B5A4EF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8440"/>
            <a:ext cx="4089464" cy="647273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0116A72-7667-2E40-6FAF-E6B694ABD805}"/>
              </a:ext>
            </a:extLst>
          </p:cNvPr>
          <p:cNvSpPr txBox="1"/>
          <p:nvPr/>
        </p:nvSpPr>
        <p:spPr>
          <a:xfrm>
            <a:off x="3412383" y="1587263"/>
            <a:ext cx="6198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7E090A3-BC6F-0346-7E27-AB96D8CEDA7B}"/>
              </a:ext>
            </a:extLst>
          </p:cNvPr>
          <p:cNvSpPr txBox="1"/>
          <p:nvPr/>
        </p:nvSpPr>
        <p:spPr>
          <a:xfrm>
            <a:off x="5680921" y="1615010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0C68E92-6EAC-C309-7614-EB42ADD68C7D}"/>
              </a:ext>
            </a:extLst>
          </p:cNvPr>
          <p:cNvSpPr txBox="1"/>
          <p:nvPr/>
        </p:nvSpPr>
        <p:spPr>
          <a:xfrm>
            <a:off x="9643321" y="1615010"/>
            <a:ext cx="7896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上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11FD523-B470-DFD9-C86C-F158D297FC80}"/>
              </a:ext>
            </a:extLst>
          </p:cNvPr>
          <p:cNvSpPr txBox="1"/>
          <p:nvPr/>
        </p:nvSpPr>
        <p:spPr>
          <a:xfrm>
            <a:off x="2888508" y="2090498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下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AEE4C09-BFEA-A223-4A81-AE75032144B7}"/>
              </a:ext>
            </a:extLst>
          </p:cNvPr>
          <p:cNvSpPr txBox="1"/>
          <p:nvPr/>
        </p:nvSpPr>
        <p:spPr>
          <a:xfrm>
            <a:off x="7917707" y="2090498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小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10"/>
                <a:ea typeface="宋体" pitchFamily="10"/>
                <a:cs typeface="宋体" pitchFamily="10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12" name="yt_shape_10112"/>
          <p:cNvSpPr txBox="1"/>
          <p:nvPr/>
        </p:nvSpPr>
        <p:spPr>
          <a:xfrm>
            <a:off x="540000" y="900000"/>
            <a:ext cx="4078039" cy="70192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850" b="0" i="0" u="none" spc="31800">
                <a:noFill/>
                <a:effectLst/>
                <a:latin typeface="NEU-BZ-S92" pitchFamily="38"/>
                <a:ea typeface="宋体" pitchFamily="38"/>
                <a:cs typeface="宋体" pitchFamily="38"/>
                <a:sym typeface="Finished"/>
              </a:rPr>
              <a:t>⁠</a:t>
            </a:r>
            <a:endParaRPr lang="zh-CN" altLang="zh-CN" sz="3850" b="0" i="0" u="none" spc="31800">
              <a:solidFill>
                <a:srgbClr val="1EE3CF"/>
              </a:solidFill>
              <a:effectLst/>
              <a:latin typeface="NEU-BZ-S92" pitchFamily="38"/>
              <a:ea typeface="宋体" pitchFamily="38"/>
              <a:cs typeface="宋体" pitchFamily="38"/>
              <a:sym typeface="Finished"/>
              <a:hlinkClick r:id="" action="ppaction://macro?name={&quot;type&quot;:&quot;ImageText&quot;,&quot;item&quot;:&quot;ImageText&quot;,&quot;path&quot;:&quot;\\ImageTexts\\9a38a400-156a-46fd-b428-4fe9665158c4.png&quot;}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113" name="yt_shape_10113"/>
              <p:cNvSpPr txBox="1"/>
              <p:nvPr/>
            </p:nvSpPr>
            <p:spPr>
              <a:xfrm>
                <a:off x="540119" y="1652711"/>
                <a:ext cx="11111999" cy="110652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崇左市中考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都在抛物线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m="http://schemas.openxmlformats.org/officeDocument/2006/math" xmlns:p14="http://schemas.microsoft.com/office/powerpoint/2010/main" xmlns:a16="http://schemas.microsoft.com/office/drawing/2014/main" xmlns="">
          <p:sp>
            <p:nvSpPr>
              <p:cNvPr id="10113" name="yt_shape_10113" descr="{&quot;rangeId&quot;:14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652711"/>
                <a:ext cx="11111999" cy="1106521"/>
              </a:xfrm>
              <a:prstGeom prst="rect">
                <a:avLst/>
              </a:prstGeom>
              <a:blipFill>
                <a:blip r:embed="rId2"/>
                <a:stretch>
                  <a:fillRect l="-1701" b="-164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115" name="yt_table_10115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9549070"/>
              </p:ext>
            </p:extLst>
          </p:nvPr>
        </p:nvGraphicFramePr>
        <p:xfrm>
          <a:off x="540000" y="2962384"/>
          <a:ext cx="5434330" cy="848742"/>
        </p:xfrm>
        <a:graphic>
          <a:graphicData uri="http://schemas.openxmlformats.org/drawingml/2006/table">
            <a:tbl>
              <a:tblPr/>
              <a:tblGrid>
                <a:gridCol w="3183255">
                  <a:extLst>
                    <a:ext uri="{9D8B030D-6E8A-4147-A177-3AD203B41FA5}">
                      <a16:colId xmlns:a16="http://schemas.microsoft.com/office/drawing/2014/main" val="10029"/>
                    </a:ext>
                  </a:extLst>
                </a:gridCol>
                <a:gridCol w="2251075">
                  <a:extLst>
                    <a:ext uri="{9D8B030D-6E8A-4147-A177-3AD203B41FA5}">
                      <a16:colId xmlns:a16="http://schemas.microsoft.com/office/drawing/2014/main" val="1003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4"/>
                  </a:ext>
                </a:extLst>
              </a:tr>
            </a:tbl>
          </a:graphicData>
        </a:graphic>
      </p:graphicFrame>
      <p:sp>
        <p:nvSpPr>
          <p:cNvPr id="10117" name="yt_shape_10117"/>
          <p:cNvSpPr txBox="1"/>
          <p:nvPr/>
        </p:nvSpPr>
        <p:spPr>
          <a:xfrm>
            <a:off x="540000" y="3861726"/>
            <a:ext cx="1053634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在同一坐标系中的图象可能是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pic>
        <p:nvPicPr>
          <p:cNvPr id="10118" name="yt_image_10118">
            <a:extLst>
              <a:ext uri="">
                <a16:creationId xmlns:mc="http://schemas.openxmlformats.org/markup-compatibility/2006" xmlns:m="http://schemas.openxmlformats.org/officeDocument/2006/math" xmlns:p14="http://schemas.microsoft.com/office/powerpoint/2010/main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7368" y="4642171"/>
            <a:ext cx="5290352" cy="13158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3705838498">
            <a:extLst>
              <a:ext uri="{FF2B5EF4-FFF2-40B4-BE49-F238E27FC236}">
                <a16:creationId xmlns:a16="http://schemas.microsoft.com/office/drawing/2014/main" id="{BCD71662-54F3-FB6E-7D21-57E5BC4421DB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9931"/>
            <a:ext cx="3911664" cy="635274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CE2FC6C-658B-5F33-247A-8312E1F73EEA}"/>
              </a:ext>
            </a:extLst>
          </p:cNvPr>
          <p:cNvSpPr txBox="1"/>
          <p:nvPr/>
        </p:nvSpPr>
        <p:spPr>
          <a:xfrm>
            <a:off x="3193308" y="227735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3F64169-A319-C20D-34F0-A1BF864AAFC2}"/>
              </a:ext>
            </a:extLst>
          </p:cNvPr>
          <p:cNvSpPr txBox="1"/>
          <p:nvPr/>
        </p:nvSpPr>
        <p:spPr>
          <a:xfrm>
            <a:off x="10071636" y="381492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20" name="yt_shape_10120"/>
          <p:cNvSpPr txBox="1"/>
          <p:nvPr/>
        </p:nvSpPr>
        <p:spPr>
          <a:xfrm>
            <a:off x="540119" y="90000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页第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题变式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如图所示四个二次函数的图象中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分别对应的是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④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的大小关系为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0124" name="yt_shape_10124"/>
          <p:cNvSpPr txBox="1"/>
          <p:nvPr/>
        </p:nvSpPr>
        <p:spPr>
          <a:xfrm>
            <a:off x="540000" y="4721533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0121" name="yt_shape_10121" title="H_171.59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921267" y="2491930"/>
            <a:ext cx="2349464" cy="2179296"/>
            <a:chOff x="0" y="0"/>
            <a:chExt cx="2349464" cy="2179296"/>
          </a:xfrm>
        </p:grpSpPr>
        <p:pic>
          <p:nvPicPr>
            <p:cNvPr id="2" name="yt_image_10121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349464" cy="178329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123" name="yt_shape_10123"/>
            <p:cNvSpPr txBox="1"/>
            <p:nvPr/>
          </p:nvSpPr>
          <p:spPr>
            <a:xfrm>
              <a:off x="565268" y="1819296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99CAC139-C767-18F6-4918-2A70EA72DC5E}"/>
              </a:ext>
            </a:extLst>
          </p:cNvPr>
          <p:cNvSpPr txBox="1"/>
          <p:nvPr/>
        </p:nvSpPr>
        <p:spPr>
          <a:xfrm>
            <a:off x="10435482" y="1328682"/>
            <a:ext cx="1246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＞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＞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BC1726E-61D8-4591-E61D-D677311460B7}"/>
              </a:ext>
            </a:extLst>
          </p:cNvPr>
          <p:cNvSpPr txBox="1"/>
          <p:nvPr/>
        </p:nvSpPr>
        <p:spPr>
          <a:xfrm>
            <a:off x="450108" y="1804170"/>
            <a:ext cx="9246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＞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25" name="yt_shape_10125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的半径为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的图象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的图象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则阴影部分的面积是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2π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0129" name="yt_shape_10129"/>
          <p:cNvSpPr txBox="1"/>
          <p:nvPr/>
        </p:nvSpPr>
        <p:spPr>
          <a:xfrm>
            <a:off x="540000" y="4433168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0126" name="yt_shape_10126" title="H_186.7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08447" y="2011799"/>
            <a:ext cx="1975104" cy="2371104"/>
            <a:chOff x="0" y="0"/>
            <a:chExt cx="1975104" cy="2371104"/>
          </a:xfrm>
        </p:grpSpPr>
        <p:pic>
          <p:nvPicPr>
            <p:cNvPr id="2" name="yt_image_10126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975104" cy="197510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128" name="yt_shape_10128"/>
            <p:cNvSpPr txBox="1"/>
            <p:nvPr/>
          </p:nvSpPr>
          <p:spPr>
            <a:xfrm>
              <a:off x="378088" y="2011104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9ABE5889-A29E-077E-3C0C-EED8607DC5A6}"/>
              </a:ext>
            </a:extLst>
          </p:cNvPr>
          <p:cNvSpPr txBox="1"/>
          <p:nvPr/>
        </p:nvSpPr>
        <p:spPr>
          <a:xfrm>
            <a:off x="2583708" y="1328682"/>
            <a:ext cx="7912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2π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130" name="yt_shape_10130"/>
              <p:cNvSpPr txBox="1"/>
              <p:nvPr/>
            </p:nvSpPr>
            <p:spPr>
              <a:xfrm>
                <a:off x="540000" y="900000"/>
                <a:ext cx="7656968" cy="48102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sSup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e>
                      <m:sup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𝑚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+3</m:t>
                        </m:r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𝑚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是关于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的二次函数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130" name="yt_shape_10130" descr="{&quot;rangeId&quot;:33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7656968" cy="481029"/>
              </a:xfrm>
              <a:prstGeom prst="rect">
                <a:avLst/>
              </a:prstGeom>
              <a:blipFill>
                <a:blip r:embed="rId2"/>
                <a:stretch>
                  <a:fillRect l="-2468" t="-1266" r="-1354" b="-379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132" name="yt_shape_10132"/>
          <p:cNvSpPr txBox="1"/>
          <p:nvPr/>
        </p:nvSpPr>
        <p:spPr>
          <a:xfrm>
            <a:off x="540000" y="1431817"/>
            <a:ext cx="222336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133" name="yt_shape_10133"/>
              <p:cNvSpPr txBox="1"/>
              <p:nvPr/>
            </p:nvSpPr>
            <p:spPr>
              <a:xfrm>
                <a:off x="540000" y="1911120"/>
                <a:ext cx="6033511" cy="214186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根据题意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sSup>
                              <m:sSupPr>
                                <m:ctrlPr>
                                  <a:rPr lang="en-US" altLang="zh-CN" sz="2400" b="0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400" b="0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𝑚</m:t>
                                </m:r>
                              </m:e>
                              <m:sup>
                                <m:r>
                                  <a:rPr lang="en-US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+3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𝑚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－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2=2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𝑚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+3≠0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/>
                  </a:solidFill>
                  <a:effectLst/>
                  <a:latin typeface="Times New Roman" pitchFamily="24"/>
                  <a:ea typeface="黑体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𝑚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－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4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或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𝑚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≠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－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或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133" name="yt_shape_10133" descr="{&quot;rangeId&quot;:33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911120"/>
                <a:ext cx="6033511" cy="2141868"/>
              </a:xfrm>
              <a:prstGeom prst="rect">
                <a:avLst/>
              </a:prstGeom>
              <a:blipFill>
                <a:blip r:embed="rId3"/>
                <a:stretch>
                  <a:fillRect l="-31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135" name="yt_shape_10135"/>
          <p:cNvSpPr txBox="1"/>
          <p:nvPr/>
        </p:nvSpPr>
        <p:spPr>
          <a:xfrm>
            <a:off x="540000" y="4103776"/>
            <a:ext cx="622446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为何值时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该函数图象的开口向下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？</a:t>
            </a:r>
          </a:p>
        </p:txBody>
      </p:sp>
      <p:sp>
        <p:nvSpPr>
          <p:cNvPr id="10136" name="yt_shape_10136"/>
          <p:cNvSpPr txBox="1"/>
          <p:nvPr/>
        </p:nvSpPr>
        <p:spPr>
          <a:xfrm>
            <a:off x="540000" y="4583079"/>
            <a:ext cx="5455019" cy="13887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函数图象的开口向下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＜－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该函数图象的开口向下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1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1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01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01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01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33" grpId="0" build="allAtOnce"/>
      <p:bldP spid="10136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" name="yt_shape_10137"/>
          <p:cNvSpPr txBox="1"/>
          <p:nvPr/>
        </p:nvSpPr>
        <p:spPr>
          <a:xfrm>
            <a:off x="540000" y="900000"/>
            <a:ext cx="530113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为何值时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该函数有最小值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？</a:t>
            </a:r>
          </a:p>
        </p:txBody>
      </p:sp>
      <p:sp>
        <p:nvSpPr>
          <p:cNvPr id="10138" name="yt_shape_10138"/>
          <p:cNvSpPr txBox="1"/>
          <p:nvPr/>
        </p:nvSpPr>
        <p:spPr>
          <a:xfrm>
            <a:off x="540000" y="1379303"/>
            <a:ext cx="7216719" cy="13887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函数有最小值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＞－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该函数有最小值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1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1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1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38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9" name="yt_shape_10139"/>
          <p:cNvSpPr txBox="1"/>
          <p:nvPr/>
        </p:nvSpPr>
        <p:spPr>
          <a:xfrm>
            <a:off x="540000" y="764704"/>
            <a:ext cx="4257576" cy="71102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NEU-BZ-S92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NEU-BZ-S92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d131b319-b549-447d-9436-282cc4620f21.png&quot;}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140" name="yt_shape_10140"/>
              <p:cNvSpPr txBox="1"/>
              <p:nvPr/>
            </p:nvSpPr>
            <p:spPr>
              <a:xfrm>
                <a:off x="540119" y="1475732"/>
                <a:ext cx="11111999" cy="110652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核心素养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运算能力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的图象上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的横坐标分别为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直线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轴交于点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连接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0140" name="yt_shape_1014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475732"/>
                <a:ext cx="11111999" cy="1106521"/>
              </a:xfrm>
              <a:prstGeom prst="rect">
                <a:avLst/>
              </a:prstGeom>
              <a:blipFill>
                <a:blip r:embed="rId2"/>
                <a:stretch>
                  <a:fillRect l="-1701" r="-1701" b="-164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142" name="yt_shape_10142"/>
          <p:cNvSpPr txBox="1"/>
          <p:nvPr/>
        </p:nvSpPr>
        <p:spPr>
          <a:xfrm>
            <a:off x="540000" y="2633041"/>
            <a:ext cx="422231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的函数表达式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0143"/>
              <p:cNvSpPr txBox="1"/>
              <p:nvPr/>
            </p:nvSpPr>
            <p:spPr>
              <a:xfrm>
                <a:off x="540119" y="3264708"/>
                <a:ext cx="8755591" cy="347967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点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的图象上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的横坐标分别为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设直线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的表达式为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－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𝑘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𝑏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4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𝑘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𝑏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=4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𝑘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f>
                              <m:fPr>
                                <m:ctrlPr>
                                  <a:rPr lang="en-US" altLang="zh-CN" sz="2400" b="0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2</m:t>
                                </m:r>
                              </m:den>
                            </m:f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𝑏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 dirty="0">
                  <a:solidFill>
                    <a:srgbClr val="FF0000"/>
                  </a:solidFill>
                  <a:effectLst/>
                  <a:latin typeface="Times New Roman" pitchFamily="24"/>
                  <a:ea typeface="黑体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直线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的函数表达式为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2" name="yt_shape_1014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264708"/>
                <a:ext cx="8755591" cy="3479671"/>
              </a:xfrm>
              <a:prstGeom prst="rect">
                <a:avLst/>
              </a:prstGeom>
              <a:blipFill>
                <a:blip r:embed="rId3"/>
                <a:stretch>
                  <a:fillRect l="-2159" t="-1404" b="-210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145" name="yt_image_10145">
            <a:extLst>
              <a:ext uri="">
                <a16:creationId xmlns:m="http://schemas.openxmlformats.org/officeDocument/2006/math"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331591" y="3264708"/>
            <a:ext cx="2320408" cy="1706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yt_shape_1683705838540">
            <a:extLst>
              <a:ext uri="{FF2B5EF4-FFF2-40B4-BE49-F238E27FC236}">
                <a16:creationId xmlns:a16="http://schemas.microsoft.com/office/drawing/2014/main" id="{32B0011D-3225-682A-0593-FD1E0026AC90}"/>
              </a:ext>
            </a:extLst>
          </p:cNvPr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793144"/>
            <a:ext cx="4089464" cy="647273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47" name="yt_shape_10147"/>
          <p:cNvSpPr txBox="1"/>
          <p:nvPr/>
        </p:nvSpPr>
        <p:spPr>
          <a:xfrm>
            <a:off x="540000" y="900000"/>
            <a:ext cx="316272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的面积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148" name="yt_shape_10148"/>
              <p:cNvSpPr txBox="1"/>
              <p:nvPr/>
            </p:nvSpPr>
            <p:spPr>
              <a:xfrm>
                <a:off x="540119" y="1379303"/>
                <a:ext cx="11111999" cy="110652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的图象上存在点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使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的面积等于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的面积的一半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则这样的点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共有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个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148" name="yt_shape_10148" descr="{&quot;rangeId&quot;:30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79303"/>
                <a:ext cx="11111999" cy="1106521"/>
              </a:xfrm>
              <a:prstGeom prst="rect">
                <a:avLst/>
              </a:prstGeom>
              <a:blipFill>
                <a:blip r:embed="rId2"/>
                <a:stretch>
                  <a:fillRect l="-1701" r="-714" b="-164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yt_shape_10150"/>
              <p:cNvSpPr txBox="1"/>
              <p:nvPr/>
            </p:nvSpPr>
            <p:spPr>
              <a:xfrm>
                <a:off x="540000" y="2688976"/>
                <a:ext cx="7123489" cy="179703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令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则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的坐标为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sSubPr>
                      <m:e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𝑆</m:t>
                            </m:r>
                          </m:e>
                          <m:sub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△</m:t>
                            </m:r>
                          </m:sub>
                        </m:sSub>
                      </m:e>
                      <m:sub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𝐴𝑂𝐵</m:t>
                        </m:r>
                      </m:sub>
                    </m:sSub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sSubPr>
                      <m:e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𝑆</m:t>
                            </m:r>
                          </m:e>
                          <m:sub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△</m:t>
                            </m:r>
                          </m:sub>
                        </m:sSub>
                      </m:e>
                      <m:sub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𝐴𝑂𝐶</m:t>
                        </m:r>
                      </m:sub>
                    </m:sSub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sSubPr>
                      <m:e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𝑆</m:t>
                            </m:r>
                          </m:e>
                          <m:sub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△</m:t>
                            </m:r>
                          </m:sub>
                        </m:sSub>
                      </m:e>
                      <m:sub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𝐵𝑂𝐶</m:t>
                        </m:r>
                      </m:sub>
                    </m:sSub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3" name="yt_shape_10150" descr="{&quot;rangeId&quot;:20,&quot;color&quot;:&quot;R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688976"/>
                <a:ext cx="7123489" cy="1797030"/>
              </a:xfrm>
              <a:prstGeom prst="rect">
                <a:avLst/>
              </a:prstGeom>
              <a:blipFill>
                <a:blip r:embed="rId3"/>
                <a:stretch>
                  <a:fillRect l="-2654" r="-1627" b="-440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152" name="yt_image_10152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331591" y="2688976"/>
            <a:ext cx="2320408" cy="1706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0554651-0A2C-380F-90EB-B9C57D364C25}"/>
              </a:ext>
            </a:extLst>
          </p:cNvPr>
          <p:cNvSpPr txBox="1"/>
          <p:nvPr/>
        </p:nvSpPr>
        <p:spPr>
          <a:xfrm>
            <a:off x="2769446" y="2003946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2" grpId="0" build="allAtOnce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54" name="yt_shape_10154"/>
          <p:cNvSpPr txBox="1"/>
          <p:nvPr/>
        </p:nvSpPr>
        <p:spPr>
          <a:xfrm>
            <a:off x="540000" y="900000"/>
            <a:ext cx="1397819" cy="41934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300" b="0" i="0" u="none" spc="10900">
                <a:noFill/>
                <a:effectLst/>
                <a:latin typeface="NEU-BZ-S92" pitchFamily="23"/>
                <a:ea typeface="宋体" pitchFamily="23"/>
                <a:cs typeface="宋体" pitchFamily="23"/>
                <a:sym typeface="Finished"/>
              </a:rPr>
              <a:t>⁠</a:t>
            </a:r>
            <a:endParaRPr lang="zh-CN" altLang="zh-CN" sz="2300" b="0" i="0" u="none" spc="10900">
              <a:solidFill>
                <a:srgbClr val="1EE3CF"/>
              </a:solidFill>
              <a:effectLst/>
              <a:latin typeface="NEU-BZ-S92" pitchFamily="23"/>
              <a:ea typeface="宋体" pitchFamily="23"/>
              <a:cs typeface="宋体" pitchFamily="23"/>
              <a:sym typeface="Finished"/>
              <a:hlinkClick r:id="" action="ppaction://macro?name={&quot;type&quot;:&quot;ImageText&quot;,&quot;item&quot;:&quot;ImageText&quot;,&quot;path&quot;:&quot;\\ImageTexts\\0e413c27-c769-4171-b2cc-8de2d3d255c8.png&quot;}"/>
            </a:endParaRPr>
          </a:p>
        </p:txBody>
      </p:sp>
      <p:sp>
        <p:nvSpPr>
          <p:cNvPr id="10155" name="yt_shape_10155"/>
          <p:cNvSpPr txBox="1"/>
          <p:nvPr/>
        </p:nvSpPr>
        <p:spPr>
          <a:xfrm>
            <a:off x="540000" y="1370134"/>
            <a:ext cx="11111999" cy="1461481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Times New Roman" pitchFamily="24"/>
              </a:rPr>
              <a:t>1.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Times New Roman" pitchFamily="24"/>
              </a:rPr>
              <a:t>二次函数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Times New Roman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Times New Roman" pitchFamily="24"/>
              </a:rPr>
              <a:t>ax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Times New Roman" pitchFamily="24"/>
              </a:rPr>
              <a:t>的图象是一条顶点在原点、对称轴是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Times New Roman" pitchFamily="24"/>
              </a:rPr>
              <a:t>轴的抛物线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Times New Roman" pitchFamily="24"/>
              </a:rPr>
              <a:t>.</a:t>
            </a:r>
          </a:p>
          <a:p>
            <a:pPr algn="ctr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Times New Roman" pitchFamily="24"/>
              </a:rPr>
              <a:t>2.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Times New Roman" pitchFamily="24"/>
              </a:rPr>
              <a:t>的正负，决定着抛物线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Times New Roman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Times New Roman" pitchFamily="24"/>
              </a:rPr>
              <a:t>ax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Times New Roman" pitchFamily="24"/>
              </a:rPr>
              <a:t>的开口的方向，｜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Times New Roman" pitchFamily="24"/>
              </a:rPr>
              <a:t>｜的大小决定着抛物线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Times New Roman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Times New Roman" pitchFamily="24"/>
              </a:rPr>
              <a:t>ax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Times New Roman" pitchFamily="24"/>
              </a:rPr>
              <a:t>的开口的宽窄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Times New Roman" pitchFamily="24"/>
              </a:rPr>
              <a:t>.</a:t>
            </a:r>
          </a:p>
        </p:txBody>
      </p:sp>
      <p:pic>
        <p:nvPicPr>
          <p:cNvPr id="3" name="yt_shape_1683705838564">
            <a:extLst>
              <a:ext uri="{FF2B5EF4-FFF2-40B4-BE49-F238E27FC236}">
                <a16:creationId xmlns:a16="http://schemas.microsoft.com/office/drawing/2014/main" id="{51C1CB4C-BA82-D2C7-3AC1-C343AD40D305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7159"/>
            <a:ext cx="1257364" cy="320973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68" name="yt_shape_10068"/>
          <p:cNvSpPr txBox="1"/>
          <p:nvPr/>
        </p:nvSpPr>
        <p:spPr>
          <a:xfrm>
            <a:off x="540000" y="900000"/>
            <a:ext cx="4270400" cy="72019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50" b="0" i="0" u="none" spc="33300">
                <a:noFill/>
                <a:effectLst/>
                <a:latin typeface="NEU-BZ-S92" pitchFamily="40"/>
                <a:ea typeface="宋体" pitchFamily="40"/>
                <a:cs typeface="宋体" pitchFamily="40"/>
                <a:sym typeface="Finished"/>
              </a:rPr>
              <a:t>⁠</a:t>
            </a:r>
            <a:endParaRPr lang="zh-CN" altLang="zh-CN" sz="3950" b="0" i="0" u="none" spc="33300">
              <a:solidFill>
                <a:srgbClr val="1EE3CF"/>
              </a:solidFill>
              <a:effectLst/>
              <a:latin typeface="NEU-BZ-S92" pitchFamily="40"/>
              <a:ea typeface="宋体" pitchFamily="40"/>
              <a:cs typeface="宋体" pitchFamily="40"/>
              <a:sym typeface="Finished"/>
              <a:hlinkClick r:id="" action="ppaction://macro?name={&quot;type&quot;:&quot;ImageText&quot;,&quot;item&quot;:&quot;ImageText&quot;,&quot;path&quot;:&quot;\\ImageTexts\\b4f89c9e-5140-4f6d-9f39-16fa3a06fe07.png&quot;}"/>
            </a:endParaRPr>
          </a:p>
        </p:txBody>
      </p:sp>
      <p:sp>
        <p:nvSpPr>
          <p:cNvPr id="10069" name="yt_shape_10069"/>
          <p:cNvSpPr txBox="1"/>
          <p:nvPr/>
        </p:nvSpPr>
        <p:spPr>
          <a:xfrm>
            <a:off x="540000" y="1670985"/>
            <a:ext cx="5709896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的图象与画法</a:t>
            </a:r>
          </a:p>
        </p:txBody>
      </p:sp>
      <p:sp>
        <p:nvSpPr>
          <p:cNvPr id="10070" name="yt_shape_10070"/>
          <p:cNvSpPr txBox="1"/>
          <p:nvPr/>
        </p:nvSpPr>
        <p:spPr>
          <a:xfrm>
            <a:off x="540000" y="2167857"/>
            <a:ext cx="627415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的图象是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072" name="yt_table_10072_skip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15574701"/>
              </p:ext>
            </p:extLst>
          </p:nvPr>
        </p:nvGraphicFramePr>
        <p:xfrm>
          <a:off x="540000" y="2647160"/>
          <a:ext cx="6318886" cy="848742"/>
        </p:xfrm>
        <a:graphic>
          <a:graphicData uri="http://schemas.openxmlformats.org/drawingml/2006/table">
            <a:tbl>
              <a:tblPr/>
              <a:tblGrid>
                <a:gridCol w="4980623">
                  <a:extLst>
                    <a:ext uri="{9D8B030D-6E8A-4147-A177-3AD203B41FA5}">
                      <a16:colId xmlns:a16="http://schemas.microsoft.com/office/drawing/2014/main" val="10016"/>
                    </a:ext>
                  </a:extLst>
                </a:gridCol>
                <a:gridCol w="1338263">
                  <a:extLst>
                    <a:ext uri="{9D8B030D-6E8A-4147-A177-3AD203B41FA5}">
                      <a16:colId xmlns:a16="http://schemas.microsoft.com/office/drawing/2014/main" val="1001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.①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.②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.④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  <p:pic>
        <p:nvPicPr>
          <p:cNvPr id="10071" name="yt_image_10071_skip" title="H_155.11182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472264" y="1897514"/>
            <a:ext cx="1480854" cy="1969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074" name="yt_shape_10074"/>
          <p:cNvSpPr txBox="1"/>
          <p:nvPr/>
        </p:nvSpPr>
        <p:spPr>
          <a:xfrm>
            <a:off x="540000" y="4029146"/>
            <a:ext cx="904414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的开口向上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的取值范围是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075" name="yt_table_10075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9171963"/>
              </p:ext>
            </p:extLst>
          </p:nvPr>
        </p:nvGraphicFramePr>
        <p:xfrm>
          <a:off x="540000" y="4660813"/>
          <a:ext cx="9029066" cy="424371"/>
        </p:xfrm>
        <a:graphic>
          <a:graphicData uri="http://schemas.openxmlformats.org/drawingml/2006/table">
            <a:tbl>
              <a:tblPr/>
              <a:tblGrid>
                <a:gridCol w="2499043">
                  <a:extLst>
                    <a:ext uri="{9D8B030D-6E8A-4147-A177-3AD203B41FA5}">
                      <a16:colId xmlns:a16="http://schemas.microsoft.com/office/drawing/2014/main" val="10018"/>
                    </a:ext>
                  </a:extLst>
                </a:gridCol>
                <a:gridCol w="2481580">
                  <a:extLst>
                    <a:ext uri="{9D8B030D-6E8A-4147-A177-3AD203B41FA5}">
                      <a16:colId xmlns:a16="http://schemas.microsoft.com/office/drawing/2014/main" val="10019"/>
                    </a:ext>
                  </a:extLst>
                </a:gridCol>
                <a:gridCol w="2481580">
                  <a:extLst>
                    <a:ext uri="{9D8B030D-6E8A-4147-A177-3AD203B41FA5}">
                      <a16:colId xmlns:a16="http://schemas.microsoft.com/office/drawing/2014/main" val="10020"/>
                    </a:ext>
                  </a:extLst>
                </a:gridCol>
                <a:gridCol w="1566863">
                  <a:extLst>
                    <a:ext uri="{9D8B030D-6E8A-4147-A177-3AD203B41FA5}">
                      <a16:colId xmlns:a16="http://schemas.microsoft.com/office/drawing/2014/main" val="1002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 err="1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 dirty="0" err="1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 dirty="0" err="1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  <p:pic>
        <p:nvPicPr>
          <p:cNvPr id="3" name="yt_shape_1683705838367">
            <a:extLst>
              <a:ext uri="{FF2B5EF4-FFF2-40B4-BE49-F238E27FC236}">
                <a16:creationId xmlns:a16="http://schemas.microsoft.com/office/drawing/2014/main" id="{0F3BE338-CAF0-09E0-EA7E-753DD30A6094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0553"/>
            <a:ext cx="4102164" cy="652125"/>
          </a:xfrm>
          <a:prstGeom prst="rect">
            <a:avLst/>
          </a:prstGeom>
        </p:spPr>
      </p:pic>
      <p:pic>
        <p:nvPicPr>
          <p:cNvPr id="5" name="yt_shape_1683705838388">
            <a:extLst>
              <a:ext uri="{FF2B5EF4-FFF2-40B4-BE49-F238E27FC236}">
                <a16:creationId xmlns:a16="http://schemas.microsoft.com/office/drawing/2014/main" id="{84A12D6F-C83C-21D5-0341-8801D6344F90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710281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E87C35D-90A0-ABEF-F8E7-94F2DE9A55AF}"/>
              </a:ext>
            </a:extLst>
          </p:cNvPr>
          <p:cNvSpPr txBox="1"/>
          <p:nvPr/>
        </p:nvSpPr>
        <p:spPr>
          <a:xfrm>
            <a:off x="5850664" y="212105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BA16E24-3E65-DF6C-02E0-8AD038AD4ED4}"/>
              </a:ext>
            </a:extLst>
          </p:cNvPr>
          <p:cNvSpPr txBox="1"/>
          <p:nvPr/>
        </p:nvSpPr>
        <p:spPr>
          <a:xfrm>
            <a:off x="8593864" y="398234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77" name="yt_shape_10077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梧州市岑溪三中单元卷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已知原点是抛物线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的最高点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的取值范围是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078" name="yt_table_10078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0607293"/>
              </p:ext>
            </p:extLst>
          </p:nvPr>
        </p:nvGraphicFramePr>
        <p:xfrm>
          <a:off x="540000" y="2011799"/>
          <a:ext cx="5335905" cy="848742"/>
        </p:xfrm>
        <a:graphic>
          <a:graphicData uri="http://schemas.openxmlformats.org/drawingml/2006/table">
            <a:tbl>
              <a:tblPr/>
              <a:tblGrid>
                <a:gridCol w="3395980">
                  <a:extLst>
                    <a:ext uri="{9D8B030D-6E8A-4147-A177-3AD203B41FA5}">
                      <a16:colId xmlns:a16="http://schemas.microsoft.com/office/drawing/2014/main" val="10022"/>
                    </a:ext>
                  </a:extLst>
                </a:gridCol>
                <a:gridCol w="1939925">
                  <a:extLst>
                    <a:ext uri="{9D8B030D-6E8A-4147-A177-3AD203B41FA5}">
                      <a16:colId xmlns:a16="http://schemas.microsoft.com/office/drawing/2014/main" val="1002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＜－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＞－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＞－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</a:tbl>
          </a:graphicData>
        </a:graphic>
      </p:graphicFrame>
      <p:sp>
        <p:nvSpPr>
          <p:cNvPr id="10080" name="yt_shape_10080"/>
          <p:cNvSpPr txBox="1"/>
          <p:nvPr/>
        </p:nvSpPr>
        <p:spPr>
          <a:xfrm>
            <a:off x="540000" y="2911141"/>
            <a:ext cx="866743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下面说法中不正确的是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081" name="yt_table_10081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3812890"/>
              </p:ext>
            </p:extLst>
          </p:nvPr>
        </p:nvGraphicFramePr>
        <p:xfrm>
          <a:off x="540000" y="3542808"/>
          <a:ext cx="6867843" cy="848742"/>
        </p:xfrm>
        <a:graphic>
          <a:graphicData uri="http://schemas.openxmlformats.org/drawingml/2006/table">
            <a:tbl>
              <a:tblPr/>
              <a:tblGrid>
                <a:gridCol w="3395980">
                  <a:extLst>
                    <a:ext uri="{9D8B030D-6E8A-4147-A177-3AD203B41FA5}">
                      <a16:colId xmlns:a16="http://schemas.microsoft.com/office/drawing/2014/main" val="10024"/>
                    </a:ext>
                  </a:extLst>
                </a:gridCol>
                <a:gridCol w="3471863">
                  <a:extLst>
                    <a:ext uri="{9D8B030D-6E8A-4147-A177-3AD203B41FA5}">
                      <a16:colId xmlns:a16="http://schemas.microsoft.com/office/drawing/2014/main" val="1002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顶点相同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开口大小相同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对称轴相同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都经过点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D9A1C378-7854-7801-4A4C-CAE848CE4605}"/>
              </a:ext>
            </a:extLst>
          </p:cNvPr>
          <p:cNvSpPr txBox="1"/>
          <p:nvPr/>
        </p:nvSpPr>
        <p:spPr>
          <a:xfrm>
            <a:off x="2278908" y="132868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642EA05-752B-D042-10D7-C60E5637E816}"/>
              </a:ext>
            </a:extLst>
          </p:cNvPr>
          <p:cNvSpPr txBox="1"/>
          <p:nvPr/>
        </p:nvSpPr>
        <p:spPr>
          <a:xfrm>
            <a:off x="8203339" y="2864335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083" name="yt_shape_10083"/>
              <p:cNvSpPr txBox="1"/>
              <p:nvPr/>
            </p:nvSpPr>
            <p:spPr>
              <a:xfrm>
                <a:off x="540000" y="900000"/>
                <a:ext cx="4813818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请按要求画出函数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的图象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0083" name="yt_shape_10083" descr="{&quot;rangeId&quot;:23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4813818" cy="638893"/>
              </a:xfrm>
              <a:prstGeom prst="rect">
                <a:avLst/>
              </a:prstGeom>
              <a:blipFill>
                <a:blip r:embed="rId2"/>
                <a:stretch>
                  <a:fillRect l="-3929" r="-2915" b="-163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087" name="yt_shape_10087"/>
          <p:cNvSpPr txBox="1"/>
          <p:nvPr/>
        </p:nvSpPr>
        <p:spPr>
          <a:xfrm>
            <a:off x="2630638" y="1742045"/>
            <a:ext cx="6824432" cy="304365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6900" b="0" i="0" u="none" spc="-16900">
                <a:solidFill>
                  <a:srgbClr val="1EE3CF"/>
                </a:solidFill>
                <a:effectLst/>
                <a:latin typeface="Times New Roman" pitchFamily="127"/>
                <a:ea typeface="宋体" pitchFamily="127"/>
                <a:cs typeface="宋体" pitchFamily="127"/>
              </a:rPr>
              <a:t> </a:t>
            </a:r>
            <a:r>
              <a:rPr lang="en-US" altLang="zh-CN" sz="16700" b="0" i="0" u="none" spc="22249">
                <a:solidFill>
                  <a:srgbClr val="1EE3CF"/>
                </a:solidFill>
                <a:effectLst/>
                <a:latin typeface="Times New Roman" pitchFamily="127"/>
                <a:ea typeface="宋体" pitchFamily="127"/>
                <a:cs typeface="宋体" pitchFamily="127"/>
              </a:rPr>
              <a:t> </a:t>
            </a:r>
            <a:r>
              <a:rPr lang="en-US" altLang="zh-CN" sz="16900" b="0" i="0" u="none" spc="22567">
                <a:solidFill>
                  <a:srgbClr val="1EE3CF"/>
                </a:solidFill>
                <a:effectLst/>
                <a:latin typeface="Times New Roman" pitchFamily="127"/>
                <a:ea typeface="宋体" pitchFamily="127"/>
                <a:cs typeface="宋体" pitchFamily="127"/>
              </a:rPr>
              <a:t> </a:t>
            </a:r>
          </a:p>
        </p:txBody>
      </p:sp>
      <p:pic>
        <p:nvPicPr>
          <p:cNvPr id="10085" name="yt_image_10085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30638" y="1788295"/>
            <a:ext cx="3355120" cy="33227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086" name="yt_image_10086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85758" y="1742045"/>
            <a:ext cx="3401818" cy="3368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0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89" name="yt_shape_10089"/>
          <p:cNvSpPr txBox="1"/>
          <p:nvPr/>
        </p:nvSpPr>
        <p:spPr>
          <a:xfrm>
            <a:off x="540000" y="900000"/>
            <a:ext cx="169277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列表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090" name="yt_table_10090" title="H_118.20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145744356"/>
                  </p:ext>
                </p:extLst>
              </p:nvPr>
            </p:nvGraphicFramePr>
            <p:xfrm>
              <a:off x="540000" y="1531667"/>
              <a:ext cx="11111993" cy="1501141"/>
            </p:xfrm>
            <a:graphic>
              <a:graphicData uri="http://schemas.openxmlformats.org/drawingml/2006/table">
                <a:tbl>
                  <a:tblPr>
                    <a:tableStyleId>{5940675A-B579-460E-94D1-54222C63F5DA}</a:tableStyleId>
                  </a:tblPr>
                  <a:tblGrid>
                    <a:gridCol w="972188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976319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169792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169792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1169792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1169792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  <a:gridCol w="1169792">
                      <a:extLst>
                        <a:ext uri="{9D8B030D-6E8A-4147-A177-3AD203B41FA5}">
                          <a16:colId xmlns:a16="http://schemas.microsoft.com/office/drawing/2014/main" val="20006"/>
                        </a:ext>
                      </a:extLst>
                    </a:gridCol>
                    <a:gridCol w="1169792">
                      <a:extLst>
                        <a:ext uri="{9D8B030D-6E8A-4147-A177-3AD203B41FA5}">
                          <a16:colId xmlns:a16="http://schemas.microsoft.com/office/drawing/2014/main" val="20007"/>
                        </a:ext>
                      </a:extLst>
                    </a:gridCol>
                    <a:gridCol w="1169104">
                      <a:extLst>
                        <a:ext uri="{9D8B030D-6E8A-4147-A177-3AD203B41FA5}">
                          <a16:colId xmlns:a16="http://schemas.microsoft.com/office/drawing/2014/main" val="20008"/>
                        </a:ext>
                      </a:extLst>
                    </a:gridCol>
                    <a:gridCol w="975630">
                      <a:extLst>
                        <a:ext uri="{9D8B030D-6E8A-4147-A177-3AD203B41FA5}">
                          <a16:colId xmlns:a16="http://schemas.microsoft.com/office/drawing/2014/main" val="20009"/>
                        </a:ext>
                      </a:extLst>
                    </a:gridCol>
                  </a:tblGrid>
                  <a:tr h="467999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…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…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467999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y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…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altLang="zh-CN" sz="2400" b="0" i="1" smtClean="0">
                                        <a:solidFill>
                                          <a:srgbClr val="FE0000">
                                            <a:alpha val="0"/>
                                          </a:srgbClr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Cambria Math" panose="02040503050406030204" pitchFamily="12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altLang="zh-CN" sz="2400" b="0" i="0" smtClean="0">
                                        <a:solidFill>
                                          <a:srgbClr val="FE0000">
                                            <a:alpha val="0"/>
                                          </a:srgbClr>
                                        </a:solidFill>
                                        <a:effectLst/>
                                        <a:latin typeface="Cambria Math" panose="02040503050406030204" pitchFamily="12" charset="0"/>
                                        <a:ea typeface="Cambria Math" panose="02040503050406030204" pitchFamily="12" charset="0"/>
                                      </a:rPr>
                                      <m:t>9</m:t>
                                    </m:r>
                                  </m:num>
                                  <m:den>
                                    <m:r>
                                      <a:rPr lang="en-US" altLang="zh-CN" sz="2400" b="0" i="0" smtClean="0">
                                        <a:solidFill>
                                          <a:srgbClr val="FE0000">
                                            <a:alpha val="0"/>
                                          </a:srgbClr>
                                        </a:solidFill>
                                        <a:effectLst/>
                                        <a:latin typeface="Cambria Math" panose="02040503050406030204" pitchFamily="12" charset="0"/>
                                        <a:ea typeface="Cambria Math" panose="02040503050406030204" pitchFamily="12" charset="0"/>
                                      </a:rPr>
                                      <m:t>2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altLang="zh-CN" sz="2400" b="0" i="1" smtClean="0">
                                        <a:solidFill>
                                          <a:srgbClr val="FE0000">
                                            <a:alpha val="0"/>
                                          </a:srgbClr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Cambria Math" panose="02040503050406030204" pitchFamily="12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altLang="zh-CN" sz="2400" b="0" i="0" smtClean="0">
                                        <a:solidFill>
                                          <a:srgbClr val="FE0000">
                                            <a:alpha val="0"/>
                                          </a:srgbClr>
                                        </a:solidFill>
                                        <a:effectLst/>
                                        <a:latin typeface="Cambria Math" panose="02040503050406030204" pitchFamily="12" charset="0"/>
                                        <a:ea typeface="Cambria Math" panose="02040503050406030204" pitchFamily="12" charset="0"/>
                                      </a:rPr>
                                      <m:t>1</m:t>
                                    </m:r>
                                  </m:num>
                                  <m:den>
                                    <m:r>
                                      <a:rPr lang="en-US" altLang="zh-CN" sz="2400" b="0" i="0" smtClean="0">
                                        <a:solidFill>
                                          <a:srgbClr val="FE0000">
                                            <a:alpha val="0"/>
                                          </a:srgbClr>
                                        </a:solidFill>
                                        <a:effectLst/>
                                        <a:latin typeface="Cambria Math" panose="02040503050406030204" pitchFamily="12" charset="0"/>
                                        <a:ea typeface="Cambria Math" panose="02040503050406030204" pitchFamily="12" charset="0"/>
                                      </a:rPr>
                                      <m:t>2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altLang="zh-CN" sz="2400" b="0" i="1" smtClean="0">
                                        <a:solidFill>
                                          <a:srgbClr val="FE0000">
                                            <a:alpha val="0"/>
                                          </a:srgbClr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Cambria Math" panose="02040503050406030204" pitchFamily="12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altLang="zh-CN" sz="2400" b="0" i="0" smtClean="0">
                                        <a:solidFill>
                                          <a:srgbClr val="FE0000">
                                            <a:alpha val="0"/>
                                          </a:srgbClr>
                                        </a:solidFill>
                                        <a:effectLst/>
                                        <a:latin typeface="Cambria Math" panose="02040503050406030204" pitchFamily="12" charset="0"/>
                                        <a:ea typeface="Cambria Math" panose="02040503050406030204" pitchFamily="12" charset="0"/>
                                      </a:rPr>
                                      <m:t>1</m:t>
                                    </m:r>
                                  </m:num>
                                  <m:den>
                                    <m:r>
                                      <a:rPr lang="en-US" altLang="zh-CN" sz="2400" b="0" i="0" smtClean="0">
                                        <a:solidFill>
                                          <a:srgbClr val="FE0000">
                                            <a:alpha val="0"/>
                                          </a:srgbClr>
                                        </a:solidFill>
                                        <a:effectLst/>
                                        <a:latin typeface="Cambria Math" panose="02040503050406030204" pitchFamily="12" charset="0"/>
                                        <a:ea typeface="Cambria Math" panose="02040503050406030204" pitchFamily="12" charset="0"/>
                                      </a:rPr>
                                      <m:t>2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altLang="zh-CN" sz="2400" b="0" i="1" smtClean="0">
                                        <a:solidFill>
                                          <a:srgbClr val="FE0000">
                                            <a:alpha val="0"/>
                                          </a:srgbClr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Cambria Math" panose="02040503050406030204" pitchFamily="12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altLang="zh-CN" sz="2400" b="0" i="0" smtClean="0">
                                        <a:solidFill>
                                          <a:srgbClr val="FE0000">
                                            <a:alpha val="0"/>
                                          </a:srgbClr>
                                        </a:solidFill>
                                        <a:effectLst/>
                                        <a:latin typeface="Cambria Math" panose="02040503050406030204" pitchFamily="12" charset="0"/>
                                        <a:ea typeface="Cambria Math" panose="02040503050406030204" pitchFamily="12" charset="0"/>
                                      </a:rPr>
                                      <m:t>9</m:t>
                                    </m:r>
                                  </m:num>
                                  <m:den>
                                    <m:r>
                                      <a:rPr lang="en-US" altLang="zh-CN" sz="2400" b="0" i="0" smtClean="0">
                                        <a:solidFill>
                                          <a:srgbClr val="FE0000">
                                            <a:alpha val="0"/>
                                          </a:srgbClr>
                                        </a:solidFill>
                                        <a:effectLst/>
                                        <a:latin typeface="Cambria Math" panose="02040503050406030204" pitchFamily="12" charset="0"/>
                                        <a:ea typeface="Cambria Math" panose="02040503050406030204" pitchFamily="12" charset="0"/>
                                      </a:rPr>
                                      <m:t>2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…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0090" name="yt_table_10090" descr="{&quot;rangeId&quot;:24,&quot;mathAnswerShape&quot;:1}" title="H_118.20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145744356"/>
                  </p:ext>
                </p:extLst>
              </p:nvPr>
            </p:nvGraphicFramePr>
            <p:xfrm>
              <a:off x="540000" y="1531667"/>
              <a:ext cx="11111993" cy="1501141"/>
            </p:xfrm>
            <a:graphic>
              <a:graphicData uri="http://schemas.openxmlformats.org/drawingml/2006/table">
                <a:tbl>
                  <a:tblPr>
                    <a:tableStyleId>{5940675A-B579-460E-94D1-54222C63F5DA}</a:tableStyleId>
                  </a:tblPr>
                  <a:tblGrid>
                    <a:gridCol w="972188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976319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169792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169792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1169792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1169792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  <a:gridCol w="1169792">
                      <a:extLst>
                        <a:ext uri="{9D8B030D-6E8A-4147-A177-3AD203B41FA5}">
                          <a16:colId xmlns:a16="http://schemas.microsoft.com/office/drawing/2014/main" val="20006"/>
                        </a:ext>
                      </a:extLst>
                    </a:gridCol>
                    <a:gridCol w="1169792">
                      <a:extLst>
                        <a:ext uri="{9D8B030D-6E8A-4147-A177-3AD203B41FA5}">
                          <a16:colId xmlns:a16="http://schemas.microsoft.com/office/drawing/2014/main" val="20007"/>
                        </a:ext>
                      </a:extLst>
                    </a:gridCol>
                    <a:gridCol w="1169104">
                      <a:extLst>
                        <a:ext uri="{9D8B030D-6E8A-4147-A177-3AD203B41FA5}">
                          <a16:colId xmlns:a16="http://schemas.microsoft.com/office/drawing/2014/main" val="20008"/>
                        </a:ext>
                      </a:extLst>
                    </a:gridCol>
                    <a:gridCol w="975630">
                      <a:extLst>
                        <a:ext uri="{9D8B030D-6E8A-4147-A177-3AD203B41FA5}">
                          <a16:colId xmlns:a16="http://schemas.microsoft.com/office/drawing/2014/main" val="20009"/>
                        </a:ext>
                      </a:extLst>
                    </a:gridCol>
                  </a:tblGrid>
                  <a:tr h="519494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…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…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981647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y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…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  <a:blipFill>
                          <a:blip r:embed="rId2"/>
                          <a:stretch>
                            <a:fillRect l="-167188" t="-53086" r="-683854" b="-123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  <a:blipFill>
                          <a:blip r:embed="rId2"/>
                          <a:stretch>
                            <a:fillRect l="-367188" t="-53086" r="-483854" b="-123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  <a:blipFill>
                          <a:blip r:embed="rId2"/>
                          <a:stretch>
                            <a:fillRect l="-567188" t="-53086" r="-283854" b="-123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  <a:blipFill>
                          <a:blip r:embed="rId2"/>
                          <a:stretch>
                            <a:fillRect l="-767188" t="-53086" r="-83854" b="-123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…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0092" name="yt_shape_10092"/>
          <p:cNvSpPr txBox="1"/>
          <p:nvPr/>
        </p:nvSpPr>
        <p:spPr>
          <a:xfrm>
            <a:off x="540000" y="3302477"/>
            <a:ext cx="215443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如表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0093" name="yt_shape_10093"/>
          <p:cNvSpPr txBox="1"/>
          <p:nvPr/>
        </p:nvSpPr>
        <p:spPr>
          <a:xfrm>
            <a:off x="540000" y="3781780"/>
            <a:ext cx="169277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描点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10094" name="yt_shape_10094"/>
          <p:cNvSpPr txBox="1"/>
          <p:nvPr/>
        </p:nvSpPr>
        <p:spPr>
          <a:xfrm>
            <a:off x="540000" y="4261083"/>
            <a:ext cx="338554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描点如图所示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0095" name="yt_shape_10095"/>
          <p:cNvSpPr txBox="1"/>
          <p:nvPr/>
        </p:nvSpPr>
        <p:spPr>
          <a:xfrm>
            <a:off x="540000" y="4740386"/>
            <a:ext cx="153888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连线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0096" name="yt_shape_10096"/>
          <p:cNvSpPr txBox="1"/>
          <p:nvPr/>
        </p:nvSpPr>
        <p:spPr>
          <a:xfrm>
            <a:off x="540000" y="5219689"/>
            <a:ext cx="492442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画出函数图象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如图所示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5432796B-31A4-3688-4E70-5F96FBE3D5EA}"/>
                  </a:ext>
                </a:extLst>
              </p:cNvPr>
              <p:cNvSpPr txBox="1"/>
              <p:nvPr/>
            </p:nvSpPr>
            <p:spPr>
              <a:xfrm>
                <a:off x="2873570" y="2074383"/>
                <a:ext cx="348361" cy="98381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kumimoji="0" lang="en-US" altLang="zh-CN" sz="2400" b="0" i="1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2" charset="0"/>
                            </a:rPr>
                          </m:ctrlPr>
                        </m:fPr>
                        <m:num>
                          <m:r>
                            <a:rPr kumimoji="0" lang="en-US" altLang="zh-CN" sz="2400" b="0" i="0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2" charset="0"/>
                              <a:ea typeface="Cambria Math" panose="02040503050406030204" pitchFamily="12" charset="0"/>
                            </a:rPr>
                            <m:t>9</m:t>
                          </m:r>
                        </m:num>
                        <m:den>
                          <m:r>
                            <a:rPr kumimoji="0" lang="en-US" altLang="zh-CN" sz="2400" b="0" i="0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2" charset="0"/>
                              <a:ea typeface="Cambria Math" panose="02040503050406030204" pitchFamily="12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5432796B-31A4-3688-4E70-5F96FBE3D5E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73570" y="2074383"/>
                <a:ext cx="348361" cy="983819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7BF96D44-1AA6-7C9C-B4C1-57DD2F862D8E}"/>
              </a:ext>
            </a:extLst>
          </p:cNvPr>
          <p:cNvSpPr txBox="1"/>
          <p:nvPr/>
        </p:nvSpPr>
        <p:spPr>
          <a:xfrm>
            <a:off x="4065160" y="2381494"/>
            <a:ext cx="332486" cy="521666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8740322E-0AF6-F4EB-6F94-9007DFE92EBF}"/>
                  </a:ext>
                </a:extLst>
              </p:cNvPr>
              <p:cNvSpPr txBox="1"/>
              <p:nvPr/>
            </p:nvSpPr>
            <p:spPr>
              <a:xfrm>
                <a:off x="5229611" y="2090967"/>
                <a:ext cx="348361" cy="98381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kumimoji="0" lang="en-US" altLang="zh-CN" sz="2400" b="0" i="1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2" charset="0"/>
                            </a:rPr>
                          </m:ctrlPr>
                        </m:fPr>
                        <m:num>
                          <m:r>
                            <a:rPr kumimoji="0" lang="en-US" altLang="zh-CN" sz="2400" b="0" i="0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2" charset="0"/>
                              <a:ea typeface="Cambria Math" panose="02040503050406030204" pitchFamily="12" charset="0"/>
                            </a:rPr>
                            <m:t>1</m:t>
                          </m:r>
                        </m:num>
                        <m:den>
                          <m:r>
                            <a:rPr kumimoji="0" lang="en-US" altLang="zh-CN" sz="2400" b="0" i="0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2" charset="0"/>
                              <a:ea typeface="Cambria Math" panose="02040503050406030204" pitchFamily="12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8740322E-0AF6-F4EB-6F94-9007DFE92EB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29611" y="2090967"/>
                <a:ext cx="348361" cy="983819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DB48F646-1D2D-BF77-18FE-DC831051BC91}"/>
              </a:ext>
            </a:extLst>
          </p:cNvPr>
          <p:cNvSpPr txBox="1"/>
          <p:nvPr/>
        </p:nvSpPr>
        <p:spPr>
          <a:xfrm>
            <a:off x="6404744" y="2381494"/>
            <a:ext cx="332486" cy="521666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5F561016-2DCA-98AE-3F4D-DB0903D7F16F}"/>
                  </a:ext>
                </a:extLst>
              </p:cNvPr>
              <p:cNvSpPr txBox="1"/>
              <p:nvPr/>
            </p:nvSpPr>
            <p:spPr>
              <a:xfrm>
                <a:off x="7523696" y="2117861"/>
                <a:ext cx="348361" cy="98381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kumimoji="0" lang="en-US" altLang="zh-CN" sz="2400" b="0" i="1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2" charset="0"/>
                            </a:rPr>
                          </m:ctrlPr>
                        </m:fPr>
                        <m:num>
                          <m:r>
                            <a:rPr kumimoji="0" lang="en-US" altLang="zh-CN" sz="2400" b="0" i="0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2" charset="0"/>
                              <a:ea typeface="Cambria Math" panose="02040503050406030204" pitchFamily="12" charset="0"/>
                            </a:rPr>
                            <m:t>1</m:t>
                          </m:r>
                        </m:num>
                        <m:den>
                          <m:r>
                            <a:rPr kumimoji="0" lang="en-US" altLang="zh-CN" sz="2400" b="0" i="0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2" charset="0"/>
                              <a:ea typeface="Cambria Math" panose="02040503050406030204" pitchFamily="12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5F561016-2DCA-98AE-3F4D-DB0903D7F16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23696" y="2117861"/>
                <a:ext cx="348361" cy="983819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72B625EE-BBD7-62B2-5528-7A10E8735DBE}"/>
              </a:ext>
            </a:extLst>
          </p:cNvPr>
          <p:cNvSpPr txBox="1"/>
          <p:nvPr/>
        </p:nvSpPr>
        <p:spPr>
          <a:xfrm>
            <a:off x="8744327" y="2381494"/>
            <a:ext cx="332486" cy="521666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3ABB1EEA-C6DD-FAA1-CE60-4ED5DCF86723}"/>
                  </a:ext>
                </a:extLst>
              </p:cNvPr>
              <p:cNvSpPr txBox="1"/>
              <p:nvPr/>
            </p:nvSpPr>
            <p:spPr>
              <a:xfrm>
                <a:off x="9941546" y="2076591"/>
                <a:ext cx="348361" cy="98381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kumimoji="0" lang="en-US" altLang="zh-CN" sz="2400" b="0" i="1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2" charset="0"/>
                            </a:rPr>
                          </m:ctrlPr>
                        </m:fPr>
                        <m:num>
                          <m:r>
                            <a:rPr kumimoji="0" lang="en-US" altLang="zh-CN" sz="2400" b="0" i="0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2" charset="0"/>
                              <a:ea typeface="Cambria Math" panose="02040503050406030204" pitchFamily="12" charset="0"/>
                            </a:rPr>
                            <m:t>9</m:t>
                          </m:r>
                        </m:num>
                        <m:den>
                          <m:r>
                            <a:rPr kumimoji="0" lang="en-US" altLang="zh-CN" sz="2400" b="0" i="0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2" charset="0"/>
                              <a:ea typeface="Cambria Math" panose="02040503050406030204" pitchFamily="12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3ABB1EEA-C6DD-FAA1-CE60-4ED5DCF8672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941546" y="2076591"/>
                <a:ext cx="348361" cy="983819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0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0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00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92" grpId="0" build="allAtOnce"/>
      <p:bldP spid="10094" grpId="0" build="allAtOnce"/>
      <p:bldP spid="10096" grpId="0" build="allAtOnce"/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97" name="yt_shape_10097"/>
          <p:cNvSpPr txBox="1"/>
          <p:nvPr/>
        </p:nvSpPr>
        <p:spPr>
          <a:xfrm>
            <a:off x="540000" y="900000"/>
            <a:ext cx="4786567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的性质</a:t>
            </a:r>
          </a:p>
        </p:txBody>
      </p:sp>
      <p:sp>
        <p:nvSpPr>
          <p:cNvPr id="10098" name="yt_shape_10098"/>
          <p:cNvSpPr txBox="1"/>
          <p:nvPr/>
        </p:nvSpPr>
        <p:spPr>
          <a:xfrm>
            <a:off x="540000" y="1396872"/>
            <a:ext cx="965969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六安轻工中学月考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对于函数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下列说法正确的是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099" name="yt_table_10099" title="H_133.6601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8674277"/>
              </p:ext>
            </p:extLst>
          </p:nvPr>
        </p:nvGraphicFramePr>
        <p:xfrm>
          <a:off x="540000" y="2028539"/>
          <a:ext cx="4867275" cy="1697484"/>
        </p:xfrm>
        <a:graphic>
          <a:graphicData uri="http://schemas.openxmlformats.org/drawingml/2006/table">
            <a:tbl>
              <a:tblPr/>
              <a:tblGrid>
                <a:gridCol w="4867275">
                  <a:extLst>
                    <a:ext uri="{9D8B030D-6E8A-4147-A177-3AD203B41FA5}">
                      <a16:colId xmlns:a16="http://schemas.microsoft.com/office/drawing/2014/main" val="1002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当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时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随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的增大而减小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当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时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随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的增大而减小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随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的增大而减小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随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的增大而增大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</a:tbl>
          </a:graphicData>
        </a:graphic>
      </p:graphicFrame>
      <p:sp>
        <p:nvSpPr>
          <p:cNvPr id="10101" name="yt_shape_10101"/>
          <p:cNvSpPr txBox="1"/>
          <p:nvPr/>
        </p:nvSpPr>
        <p:spPr>
          <a:xfrm>
            <a:off x="540119" y="377643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经过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两点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在下列关系式中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102" name="yt_table_10102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718978"/>
              </p:ext>
            </p:extLst>
          </p:nvPr>
        </p:nvGraphicFramePr>
        <p:xfrm>
          <a:off x="540000" y="4888235"/>
          <a:ext cx="5299393" cy="848742"/>
        </p:xfrm>
        <a:graphic>
          <a:graphicData uri="http://schemas.openxmlformats.org/drawingml/2006/table">
            <a:tbl>
              <a:tblPr/>
              <a:tblGrid>
                <a:gridCol w="3107055">
                  <a:extLst>
                    <a:ext uri="{9D8B030D-6E8A-4147-A177-3AD203B41FA5}">
                      <a16:colId xmlns:a16="http://schemas.microsoft.com/office/drawing/2014/main" val="10027"/>
                    </a:ext>
                  </a:extLst>
                </a:gridCol>
                <a:gridCol w="2192338">
                  <a:extLst>
                    <a:ext uri="{9D8B030D-6E8A-4147-A177-3AD203B41FA5}">
                      <a16:colId xmlns:a16="http://schemas.microsoft.com/office/drawing/2014/main" val="1002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＞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＞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＞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＞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</a:tbl>
          </a:graphicData>
        </a:graphic>
      </p:graphicFrame>
      <p:pic>
        <p:nvPicPr>
          <p:cNvPr id="3" name="yt_shape_1683705838450">
            <a:extLst>
              <a:ext uri="{FF2B5EF4-FFF2-40B4-BE49-F238E27FC236}">
                <a16:creationId xmlns:a16="http://schemas.microsoft.com/office/drawing/2014/main" id="{ED1898B2-DCA9-1D4A-7332-D46525C01D86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9296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A8A7FF9-4270-247A-86A8-7C77CF85087D}"/>
              </a:ext>
            </a:extLst>
          </p:cNvPr>
          <p:cNvSpPr txBox="1"/>
          <p:nvPr/>
        </p:nvSpPr>
        <p:spPr>
          <a:xfrm>
            <a:off x="9203464" y="135006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EF47A05-DBEE-61E0-FF7B-3C9ADD40296D}"/>
              </a:ext>
            </a:extLst>
          </p:cNvPr>
          <p:cNvSpPr txBox="1"/>
          <p:nvPr/>
        </p:nvSpPr>
        <p:spPr>
          <a:xfrm>
            <a:off x="1364508" y="420511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04" name="yt_shape_10104"/>
          <p:cNvSpPr txBox="1"/>
          <p:nvPr/>
        </p:nvSpPr>
        <p:spPr>
          <a:xfrm>
            <a:off x="540000" y="900000"/>
            <a:ext cx="557203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0105" name="yt_shape_10105"/>
          <p:cNvSpPr txBox="1"/>
          <p:nvPr/>
        </p:nvSpPr>
        <p:spPr>
          <a:xfrm>
            <a:off x="540000" y="1379303"/>
            <a:ext cx="396582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106" name="yt_shape_10106"/>
              <p:cNvSpPr txBox="1"/>
              <p:nvPr/>
            </p:nvSpPr>
            <p:spPr>
              <a:xfrm>
                <a:off x="540000" y="1858606"/>
                <a:ext cx="5264262" cy="248221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将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代入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ax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·3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这个二次函数的表达式为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当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106" name="yt_shape_10106" descr="{&quot;rangeId&quot;:31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858606"/>
                <a:ext cx="5264262" cy="2482218"/>
              </a:xfrm>
              <a:prstGeom prst="rect">
                <a:avLst/>
              </a:prstGeom>
              <a:blipFill>
                <a:blip r:embed="rId2"/>
                <a:stretch>
                  <a:fillRect l="-3592" t="-2211" r="-2549" b="-31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1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1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1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0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010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06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08" name="yt_shape_10108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写出该函数图象的开口方向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对称轴和顶点坐标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并求当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为何值时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的增大而增大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109" name="yt_shape_10109"/>
              <p:cNvSpPr txBox="1"/>
              <p:nvPr/>
            </p:nvSpPr>
            <p:spPr>
              <a:xfrm>
                <a:off x="540000" y="1859435"/>
                <a:ext cx="7369005" cy="158908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图象开口向上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对称轴是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顶点坐标是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当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时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函数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随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的增大而增大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0109" name="yt_shape_1010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859435"/>
                <a:ext cx="7369005" cy="1589089"/>
              </a:xfrm>
              <a:prstGeom prst="rect">
                <a:avLst/>
              </a:prstGeom>
              <a:blipFill>
                <a:blip r:embed="rId2"/>
                <a:stretch>
                  <a:fillRect l="-2566" r="-1573" b="-111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1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1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0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10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09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11" name="yt_shape_10111"/>
          <p:cNvSpPr txBox="1"/>
          <p:nvPr/>
        </p:nvSpPr>
        <p:spPr>
          <a:xfrm>
            <a:off x="551384" y="1426703"/>
            <a:ext cx="951382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的最大值是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16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最小值是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67F521F-8DFB-16C0-6FBE-C5599673474A}"/>
              </a:ext>
            </a:extLst>
          </p:cNvPr>
          <p:cNvSpPr txBox="1"/>
          <p:nvPr/>
        </p:nvSpPr>
        <p:spPr>
          <a:xfrm>
            <a:off x="6758985" y="1379897"/>
            <a:ext cx="7896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16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100E9CD-F935-3452-1259-CC125C7BFB50}"/>
              </a:ext>
            </a:extLst>
          </p:cNvPr>
          <p:cNvSpPr txBox="1"/>
          <p:nvPr/>
        </p:nvSpPr>
        <p:spPr>
          <a:xfrm>
            <a:off x="9197385" y="1379897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yt_shape_10109">
            <a:extLst>
              <a:ext uri="{FF2B5EF4-FFF2-40B4-BE49-F238E27FC236}">
                <a16:creationId xmlns:a16="http://schemas.microsoft.com/office/drawing/2014/main" id="{A5B1DD01-66BF-1060-8F0E-7848EBAB56D3}"/>
              </a:ext>
            </a:extLst>
          </p:cNvPr>
          <p:cNvSpPr txBox="1"/>
          <p:nvPr/>
        </p:nvSpPr>
        <p:spPr>
          <a:xfrm>
            <a:off x="551384" y="908720"/>
            <a:ext cx="707886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【易错点】</a:t>
            </a:r>
            <a:r>
              <a:rPr lang="zh-CN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求区间内最值时忽视对称轴位置而出错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1377</Words>
  <Application>Microsoft Office PowerPoint</Application>
  <PresentationFormat>宽屏</PresentationFormat>
  <Paragraphs>141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4" baseType="lpstr">
      <vt:lpstr>NEU-BZ-S92</vt:lpstr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崇阳 徐</cp:lastModifiedBy>
  <cp:revision>52</cp:revision>
  <dcterms:created xsi:type="dcterms:W3CDTF">2023-05-05T05:33:04Z</dcterms:created>
  <dcterms:modified xsi:type="dcterms:W3CDTF">2023-05-10T11:31:42Z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