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75" r:id="rId5"/>
    <p:sldId id="367" r:id="rId6"/>
    <p:sldId id="376" r:id="rId7"/>
    <p:sldId id="369" r:id="rId8"/>
    <p:sldId id="377" r:id="rId9"/>
    <p:sldId id="378" r:id="rId10"/>
    <p:sldId id="379" r:id="rId11"/>
    <p:sldId id="371" r:id="rId12"/>
    <p:sldId id="380" r:id="rId13"/>
    <p:sldId id="381" r:id="rId14"/>
    <p:sldId id="382" r:id="rId15"/>
    <p:sldId id="373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9" name="yt_shape_1128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551e6b9-0e43-401c-b96a-55d97f5158da.png&quot;}"/>
            </a:endParaRPr>
          </a:p>
        </p:txBody>
      </p:sp>
      <p:sp>
        <p:nvSpPr>
          <p:cNvPr id="11290" name="yt_shape_11290"/>
          <p:cNvSpPr txBox="1"/>
          <p:nvPr/>
        </p:nvSpPr>
        <p:spPr>
          <a:xfrm>
            <a:off x="540000" y="1670985"/>
            <a:ext cx="6307817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求最大利润</a:t>
            </a:r>
          </a:p>
        </p:txBody>
      </p:sp>
      <p:sp>
        <p:nvSpPr>
          <p:cNvPr id="11291" name="yt_shape_11291"/>
          <p:cNvSpPr txBox="1"/>
          <p:nvPr/>
        </p:nvSpPr>
        <p:spPr>
          <a:xfrm>
            <a:off x="540119" y="2167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某大学生利用课余时间在网上销售一种成本为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件的商品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每月的销售量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要获得最大利润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该商品的售价应定为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92" name="yt_table_1129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512301"/>
              </p:ext>
            </p:extLst>
          </p:nvPr>
        </p:nvGraphicFramePr>
        <p:xfrm>
          <a:off x="540000" y="3759787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pic>
        <p:nvPicPr>
          <p:cNvPr id="3" name="yt_shape_1683705992309">
            <a:extLst>
              <a:ext uri="{FF2B5EF4-FFF2-40B4-BE49-F238E27FC236}">
                <a16:creationId xmlns:a16="http://schemas.microsoft.com/office/drawing/2014/main" id="{CBBD2C1E-C79B-CC69-293D-3C58A6B5E21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992336">
            <a:extLst>
              <a:ext uri="{FF2B5EF4-FFF2-40B4-BE49-F238E27FC236}">
                <a16:creationId xmlns:a16="http://schemas.microsoft.com/office/drawing/2014/main" id="{26A8C86E-A310-648E-B58D-4D57086156B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681CC5-6DDB-1FC2-524A-4ED4AE3DE1D7}"/>
              </a:ext>
            </a:extLst>
          </p:cNvPr>
          <p:cNvSpPr txBox="1"/>
          <p:nvPr/>
        </p:nvSpPr>
        <p:spPr>
          <a:xfrm>
            <a:off x="4412508" y="30720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3" name="yt_shape_11333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开幕后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合肥市物价部门规定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该工艺品销售单价最高不能超过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那么销售单价定为多少时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工艺厂销售该工艺品每天获得的利润最大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4" name="yt_shape_11334"/>
          <p:cNvSpPr txBox="1"/>
          <p:nvPr/>
        </p:nvSpPr>
        <p:spPr>
          <a:xfrm>
            <a:off x="540119" y="2475451"/>
            <a:ext cx="782883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对于函数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的值随着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值的增大而增大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8960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11335" name="yt_image_1133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4839" y="2475451"/>
            <a:ext cx="3247160" cy="194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37" name="yt_shape_11337"/>
          <p:cNvSpPr txBox="1"/>
          <p:nvPr/>
        </p:nvSpPr>
        <p:spPr>
          <a:xfrm>
            <a:off x="540119" y="4469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销售单价定为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件时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工艺厂销售该工艺品每天获得的利润最大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8960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133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8" name="yt_shape_1133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0dae057-a009-42ec-935e-926c072ed609.png&quot;}"/>
            </a:endParaRPr>
          </a:p>
        </p:txBody>
      </p:sp>
      <p:sp>
        <p:nvSpPr>
          <p:cNvPr id="11339" name="yt_shape_11339"/>
          <p:cNvSpPr txBox="1"/>
          <p:nvPr/>
        </p:nvSpPr>
        <p:spPr>
          <a:xfrm>
            <a:off x="540119" y="1661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年广西雨水增多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种植荔枝的果农损失严重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为了增加农民收入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助力乡村振兴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某驻村干部指导农户进行荔枝种植和销售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已知荔枝的种植成本为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今年端午节期间荔枝的销售量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满足的函数图象如图所示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92453">
            <a:extLst>
              <a:ext uri="{FF2B5EF4-FFF2-40B4-BE49-F238E27FC236}">
                <a16:creationId xmlns:a16="http://schemas.microsoft.com/office/drawing/2014/main" id="{8EDC498D-93AE-7341-B6E3-345C290E0AD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2" name="yt_image_11343">
            <a:extLst>
              <a:ext uri="{FF2B5EF4-FFF2-40B4-BE49-F238E27FC236}">
                <a16:creationId xmlns:a16="http://schemas.microsoft.com/office/drawing/2014/main" id="{F4D9E3B7-A892-1178-E5D9-D925D4440273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7576" y="3862368"/>
            <a:ext cx="2822409" cy="209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341"/>
              <p:cNvSpPr txBox="1"/>
              <p:nvPr/>
            </p:nvSpPr>
            <p:spPr>
              <a:xfrm>
                <a:off x="551384" y="1476064"/>
                <a:ext cx="8253590" cy="3579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=216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8≤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≤32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32&lt;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≤40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).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2" name="yt_shape_113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76064"/>
                <a:ext cx="8253590" cy="3579441"/>
              </a:xfrm>
              <a:prstGeom prst="rect">
                <a:avLst/>
              </a:prstGeom>
              <a:blipFill>
                <a:blip r:embed="rId2"/>
                <a:stretch>
                  <a:fillRect l="-2216" t="-3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43" name="yt_image_1134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0855" y="1476064"/>
            <a:ext cx="2822409" cy="209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340">
            <a:extLst>
              <a:ext uri="{FF2B5EF4-FFF2-40B4-BE49-F238E27FC236}">
                <a16:creationId xmlns:a16="http://schemas.microsoft.com/office/drawing/2014/main" id="{CB18BB2D-A144-E0DD-3857-DED5CB18700D}"/>
              </a:ext>
            </a:extLst>
          </p:cNvPr>
          <p:cNvSpPr txBox="1"/>
          <p:nvPr/>
        </p:nvSpPr>
        <p:spPr>
          <a:xfrm>
            <a:off x="551384" y="908720"/>
            <a:ext cx="5966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5" name="yt_shape_11345"/>
          <p:cNvSpPr txBox="1"/>
          <p:nvPr/>
        </p:nvSpPr>
        <p:spPr>
          <a:xfrm>
            <a:off x="540000" y="900000"/>
            <a:ext cx="8548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当销售单价为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销售荔枝获得的利润是多少元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1346"/>
          <p:cNvSpPr txBox="1"/>
          <p:nvPr/>
        </p:nvSpPr>
        <p:spPr>
          <a:xfrm>
            <a:off x="540119" y="1531667"/>
            <a:ext cx="8253590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当荔枝的销售单价定为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千克时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荔枝的销售量为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利润为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2772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pic>
        <p:nvPicPr>
          <p:cNvPr id="11347" name="yt_image_113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9590" y="1531667"/>
            <a:ext cx="2822409" cy="209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9" name="yt_shape_11349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求端午节期间销售荔枝获得的最大利润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1350"/>
          <p:cNvSpPr txBox="1"/>
          <p:nvPr/>
        </p:nvSpPr>
        <p:spPr>
          <a:xfrm>
            <a:off x="540119" y="1531667"/>
            <a:ext cx="8253590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设利润为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3072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开口向下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351" name="yt_image_113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9590" y="1531667"/>
            <a:ext cx="2822409" cy="209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3" name="yt_shape_11353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42f82a64-8952-4cb9-b0ed-96afe9b26560.png&quot;}"/>
            </a:endParaRPr>
          </a:p>
        </p:txBody>
      </p:sp>
      <p:sp>
        <p:nvSpPr>
          <p:cNvPr id="11354" name="yt_shape_11354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用函数解决较复杂的实际问题时关键是分析题意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建立与之相应的函数模型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若是分段函数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还要写出其自变量的取值范围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92484">
            <a:extLst>
              <a:ext uri="{FF2B5EF4-FFF2-40B4-BE49-F238E27FC236}">
                <a16:creationId xmlns:a16="http://schemas.microsoft.com/office/drawing/2014/main" id="{3F633EFC-F76D-9C5D-FBC8-4AD2CDF4BED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" name="yt_shape_1129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元旦期间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某宾馆有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个房间供游客居住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当每个房间每天的定价为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房间会全部住满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当每个房间每天的定价每增加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就会有一个房间空闲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如果游客居住房间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宾馆需对每个房间每天支出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元的各种费用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95" name="yt_shape_11295"/>
          <p:cNvSpPr txBox="1"/>
          <p:nvPr/>
        </p:nvSpPr>
        <p:spPr>
          <a:xfrm>
            <a:off x="540000" y="2339566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若房价定为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求宾馆每天的利润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96" name="yt_shape_11296"/>
              <p:cNvSpPr txBox="1"/>
              <p:nvPr/>
            </p:nvSpPr>
            <p:spPr>
              <a:xfrm>
                <a:off x="540119" y="2818869"/>
                <a:ext cx="11111999" cy="1590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若房价定为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宾馆每天的利润为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宾馆每天的利润为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96" name="yt_shape_11296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18869"/>
                <a:ext cx="11111999" cy="1590692"/>
              </a:xfrm>
              <a:prstGeom prst="rect">
                <a:avLst/>
              </a:prstGeom>
              <a:blipFill>
                <a:blip r:embed="rId2"/>
                <a:stretch>
                  <a:fillRect l="-1701" r="-54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98" name="yt_shape_11298"/>
          <p:cNvSpPr txBox="1"/>
          <p:nvPr/>
        </p:nvSpPr>
        <p:spPr>
          <a:xfrm>
            <a:off x="540000" y="4460349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每间房价定为多少时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宾馆每天的利润最大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99" name="yt_shape_11299"/>
              <p:cNvSpPr txBox="1"/>
              <p:nvPr/>
            </p:nvSpPr>
            <p:spPr>
              <a:xfrm>
                <a:off x="540000" y="4939652"/>
                <a:ext cx="10469597" cy="1157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设总利润为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每间房价定为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180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10890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99" name="yt_shape_11299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39652"/>
                <a:ext cx="10469597" cy="1157240"/>
              </a:xfrm>
              <a:prstGeom prst="rect">
                <a:avLst/>
              </a:prstGeom>
              <a:blipFill>
                <a:blip r:embed="rId3"/>
                <a:stretch>
                  <a:fillRect l="-1805" t="-4211" r="-757" b="-7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01" name="yt_shape_11301"/>
          <p:cNvSpPr txBox="1"/>
          <p:nvPr/>
        </p:nvSpPr>
        <p:spPr>
          <a:xfrm>
            <a:off x="540000" y="6147680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房价定为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宾馆每天的利润最大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6" grpId="0" build="allAtOnce"/>
      <p:bldP spid="11299" grpId="0" build="allAtOnce"/>
      <p:bldP spid="1130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2" name="yt_shape_11302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某超市销售一种商品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成本为每千克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规定每千克售价不低于成本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且不高于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经市场调查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与每千克的售价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部分数据如下表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1303" name="yt_table_11303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560301"/>
              </p:ext>
            </p:extLst>
          </p:nvPr>
        </p:nvGraphicFramePr>
        <p:xfrm>
          <a:off x="540000" y="2475451"/>
          <a:ext cx="11111998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723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8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66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售价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305" name="yt_shape_11305"/>
          <p:cNvSpPr txBox="1"/>
          <p:nvPr/>
        </p:nvSpPr>
        <p:spPr>
          <a:xfrm>
            <a:off x="540000" y="3784210"/>
            <a:ext cx="99145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17CB04-55C6-AA8F-DA24-1CD5E8198AFC}"/>
              </a:ext>
            </a:extLst>
          </p:cNvPr>
          <p:cNvSpPr txBox="1"/>
          <p:nvPr/>
        </p:nvSpPr>
        <p:spPr>
          <a:xfrm>
            <a:off x="5749064" y="3709657"/>
            <a:ext cx="4242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6" name="yt_shape_11306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设商品每天的总利润为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收入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并指出售价为多少元时获得最大利润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1307" name="yt_shape_11307"/>
          <p:cNvSpPr txBox="1"/>
          <p:nvPr/>
        </p:nvSpPr>
        <p:spPr>
          <a:xfrm>
            <a:off x="540119" y="184295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取得最大值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08" name="yt_shape_11308"/>
          <p:cNvSpPr txBox="1"/>
          <p:nvPr/>
        </p:nvSpPr>
        <p:spPr>
          <a:xfrm>
            <a:off x="540000" y="3282521"/>
            <a:ext cx="8241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当售价为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千克时获得最大利润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7" grpId="0" build="allAtOnce"/>
      <p:bldP spid="1130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9" name="yt_shape_11309"/>
          <p:cNvSpPr txBox="1"/>
          <p:nvPr/>
        </p:nvSpPr>
        <p:spPr>
          <a:xfrm>
            <a:off x="540000" y="900000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求顶点不在自变量取值范围内二次函数的最值问题易错</a:t>
            </a:r>
          </a:p>
        </p:txBody>
      </p:sp>
      <p:sp>
        <p:nvSpPr>
          <p:cNvPr id="2" name="yt_shape_11310">
            <a:extLst>
              <a:ext uri="{FF2B5EF4-FFF2-40B4-BE49-F238E27FC236}">
                <a16:creationId xmlns:a16="http://schemas.microsoft.com/office/drawing/2014/main" id="{5232CBF7-3424-245E-E091-173DD9E4D348}"/>
              </a:ext>
            </a:extLst>
          </p:cNvPr>
          <p:cNvSpPr txBox="1"/>
          <p:nvPr/>
        </p:nvSpPr>
        <p:spPr>
          <a:xfrm>
            <a:off x="444130" y="141277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草莓是云南多地盛产的一种水果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今年某水果销售店在草莓销售旺季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试销售成本为每千克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元的草莓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规定试销期间销售单价不低于成本单价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也不高于每千克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经试销发现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符合一次函数关系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311">
            <a:extLst>
              <a:ext uri="{FF2B5EF4-FFF2-40B4-BE49-F238E27FC236}">
                <a16:creationId xmlns:a16="http://schemas.microsoft.com/office/drawing/2014/main" id="{94E2E440-EC22-9DA6-928B-8177AE993C55}"/>
              </a:ext>
            </a:extLst>
          </p:cNvPr>
          <p:cNvSpPr txBox="1"/>
          <p:nvPr/>
        </p:nvSpPr>
        <p:spPr>
          <a:xfrm>
            <a:off x="444011" y="3332474"/>
            <a:ext cx="99145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340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5" name="yt_image_11313">
            <a:extLst>
              <a:ext uri="{FF2B5EF4-FFF2-40B4-BE49-F238E27FC236}">
                <a16:creationId xmlns:a16="http://schemas.microsoft.com/office/drawing/2014/main" id="{6AE2FE23-FB39-5DC7-5C07-AD2CD3BFC720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3912" y="4005064"/>
            <a:ext cx="2003626" cy="169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9D99EF2-6B5A-20AC-45CC-2BF56616A6E8}"/>
              </a:ext>
            </a:extLst>
          </p:cNvPr>
          <p:cNvSpPr txBox="1"/>
          <p:nvPr/>
        </p:nvSpPr>
        <p:spPr>
          <a:xfrm>
            <a:off x="5653075" y="3257921"/>
            <a:ext cx="4242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" name="yt_shape_11315"/>
          <p:cNvSpPr txBox="1"/>
          <p:nvPr/>
        </p:nvSpPr>
        <p:spPr>
          <a:xfrm>
            <a:off x="540000" y="900000"/>
            <a:ext cx="9438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设该水果销售店试销草莓获得的利润为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316"/>
          <p:cNvSpPr txBox="1"/>
          <p:nvPr/>
        </p:nvSpPr>
        <p:spPr>
          <a:xfrm>
            <a:off x="540119" y="1531667"/>
            <a:ext cx="9072373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317" name="yt_image_113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8373" y="1531667"/>
            <a:ext cx="2003626" cy="169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9" name="yt_shape_11319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b234cb6-2c86-454a-9a75-ebf333b33cf7.png&quot;}"/>
            </a:endParaRPr>
          </a:p>
        </p:txBody>
      </p:sp>
      <p:sp>
        <p:nvSpPr>
          <p:cNvPr id="11320" name="yt_shape_11320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喜迎二十大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共创文明城市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二十大前夕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合肥市某工艺厂设计了一款成本为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件的工艺品投放市场进行试销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得到如下数据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1321" name="yt_table_11321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42022"/>
              </p:ext>
            </p:extLst>
          </p:nvPr>
        </p:nvGraphicFramePr>
        <p:xfrm>
          <a:off x="540000" y="2764510"/>
          <a:ext cx="11111994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85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98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销售单价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每天销售量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683705992416">
            <a:extLst>
              <a:ext uri="{FF2B5EF4-FFF2-40B4-BE49-F238E27FC236}">
                <a16:creationId xmlns:a16="http://schemas.microsoft.com/office/drawing/2014/main" id="{6B1A549D-F6C3-449E-D869-BFA37413C8A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3" name="yt_shape_1132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把上表中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的各组对应值作为点的坐标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在下面的平面直角坐标系中描出相应的点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猜想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并直接写出函数表达式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324"/>
          <p:cNvSpPr txBox="1"/>
          <p:nvPr/>
        </p:nvSpPr>
        <p:spPr>
          <a:xfrm>
            <a:off x="540119" y="2011799"/>
            <a:ext cx="782883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描点如图所示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这几个点在一条直线上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猜想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是一次函数关系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求得此函数表达式是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1325" name="yt_image_1132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4839" y="2011799"/>
            <a:ext cx="3247160" cy="194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27" name="yt_image_1132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784" y="3789040"/>
            <a:ext cx="2942731" cy="176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当销售单价定为多少时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工艺厂试销该工艺品每天获得的利润最大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1330"/>
          <p:cNvSpPr txBox="1"/>
          <p:nvPr/>
        </p:nvSpPr>
        <p:spPr>
          <a:xfrm>
            <a:off x="540119" y="1995319"/>
            <a:ext cx="782883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设工艺厂试销该工艺品每天获得的利润是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销售单价定为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件时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工艺厂试销该工艺品每天获得的利润最大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1331" name="yt_image_1133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1980404"/>
            <a:ext cx="3247160" cy="194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1663</Words>
  <Application>Microsoft Office PowerPoint</Application>
  <PresentationFormat>宽屏</PresentationFormat>
  <Paragraphs>93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47</cp:revision>
  <dcterms:created xsi:type="dcterms:W3CDTF">2023-05-05T05:33:04Z</dcterms:created>
  <dcterms:modified xsi:type="dcterms:W3CDTF">2023-05-12T04:47:13Z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