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70" r:id="rId6"/>
    <p:sldId id="376" r:id="rId7"/>
    <p:sldId id="378" r:id="rId8"/>
    <p:sldId id="380" r:id="rId9"/>
    <p:sldId id="381" r:id="rId10"/>
    <p:sldId id="385" r:id="rId11"/>
    <p:sldId id="382" r:id="rId12"/>
    <p:sldId id="386" r:id="rId13"/>
    <p:sldId id="388" r:id="rId14"/>
    <p:sldId id="389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bin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9" name="yt_shape_1364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a0e9cb2-c0b8-4b1e-8917-99d6793e4a7f.png&quot;}"/>
            </a:endParaRPr>
          </a:p>
        </p:txBody>
      </p:sp>
      <p:sp>
        <p:nvSpPr>
          <p:cNvPr id="13650" name="yt_shape_13650"/>
          <p:cNvSpPr txBox="1"/>
          <p:nvPr/>
        </p:nvSpPr>
        <p:spPr>
          <a:xfrm>
            <a:off x="540000" y="1670985"/>
            <a:ext cx="795089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利用解直角三角形解决与堤坝有关的实际问题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51" name="yt_shape_13651"/>
              <p:cNvSpPr txBox="1"/>
              <p:nvPr/>
            </p:nvSpPr>
            <p:spPr>
              <a:xfrm>
                <a:off x="540119" y="2167857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某水库堤坝横断面迎水坡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堤坝高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则迎水坡面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51" name="yt_shape_1365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32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56" name="yt_table_1365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2298991"/>
                  </p:ext>
                </p:extLst>
              </p:nvPr>
            </p:nvGraphicFramePr>
            <p:xfrm>
              <a:off x="540000" y="3172560"/>
              <a:ext cx="4585145" cy="922148"/>
            </p:xfrm>
            <a:graphic>
              <a:graphicData uri="http://schemas.openxmlformats.org/drawingml/2006/table">
                <a:tbl>
                  <a:tblPr/>
                  <a:tblGrid>
                    <a:gridCol w="258318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656" name="yt_table_13656_skip" descr="{&quot;rangeId&quot;:2,&quot;type&quot;:&quot;Option&quot;,&quot;drawing&quot;:[&quot;yt_shape_13653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2298991"/>
                  </p:ext>
                </p:extLst>
              </p:nvPr>
            </p:nvGraphicFramePr>
            <p:xfrm>
              <a:off x="540000" y="3172560"/>
              <a:ext cx="4585145" cy="922148"/>
            </p:xfrm>
            <a:graphic>
              <a:graphicData uri="http://schemas.openxmlformats.org/drawingml/2006/table">
                <a:tbl>
                  <a:tblPr/>
                  <a:tblGrid>
                    <a:gridCol w="258318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875" t="-6579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875" t="-10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53" name="yt_shape_13653_skip" title="H_114.5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0636" y="3172560"/>
            <a:ext cx="1689219" cy="1454832"/>
            <a:chOff x="0" y="0"/>
            <a:chExt cx="1689219" cy="1454832"/>
          </a:xfrm>
        </p:grpSpPr>
        <p:pic>
          <p:nvPicPr>
            <p:cNvPr id="2" name="yt_image_1365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89219" cy="1058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5" name="yt_shape_13655"/>
            <p:cNvSpPr txBox="1"/>
            <p:nvPr/>
          </p:nvSpPr>
          <p:spPr>
            <a:xfrm>
              <a:off x="311328" y="10948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276184">
            <a:extLst>
              <a:ext uri="{FF2B5EF4-FFF2-40B4-BE49-F238E27FC236}">
                <a16:creationId xmlns:a16="http://schemas.microsoft.com/office/drawing/2014/main" id="{C1D51359-31CF-0B23-A0BF-42101803FE3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706276201">
            <a:extLst>
              <a:ext uri="{FF2B5EF4-FFF2-40B4-BE49-F238E27FC236}">
                <a16:creationId xmlns:a16="http://schemas.microsoft.com/office/drawing/2014/main" id="{91358C18-E683-1860-1DE9-C59BA8A6F1C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3F2158-88DE-2C6D-5A78-774FF2F08299}"/>
              </a:ext>
            </a:extLst>
          </p:cNvPr>
          <p:cNvSpPr txBox="1"/>
          <p:nvPr/>
        </p:nvSpPr>
        <p:spPr>
          <a:xfrm>
            <a:off x="2955183" y="26413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713"/>
              <p:cNvSpPr txBox="1"/>
              <p:nvPr/>
            </p:nvSpPr>
            <p:spPr>
              <a:xfrm>
                <a:off x="544379" y="2435940"/>
                <a:ext cx="7037183" cy="20711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379" y="2435940"/>
                <a:ext cx="7037183" cy="2071144"/>
              </a:xfrm>
              <a:prstGeom prst="rect">
                <a:avLst/>
              </a:prstGeom>
              <a:blipFill>
                <a:blip r:embed="rId2"/>
                <a:stretch>
                  <a:fillRect l="-2597" t="-2655" r="-1558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15" name="yt_image_137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435940"/>
            <a:ext cx="1671946" cy="198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7" name="yt_shape_13717"/>
          <p:cNvSpPr txBox="1"/>
          <p:nvPr/>
        </p:nvSpPr>
        <p:spPr>
          <a:xfrm>
            <a:off x="544379" y="4557415"/>
            <a:ext cx="538609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此次改造符合电力部门的安全要求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3711">
            <a:extLst>
              <a:ext uri="{FF2B5EF4-FFF2-40B4-BE49-F238E27FC236}">
                <a16:creationId xmlns:a16="http://schemas.microsoft.com/office/drawing/2014/main" id="{81DCB5AE-CE2A-CB98-ADB0-F5B047BD4F43}"/>
              </a:ext>
            </a:extLst>
          </p:cNvPr>
          <p:cNvSpPr txBox="1"/>
          <p:nvPr/>
        </p:nvSpPr>
        <p:spPr>
          <a:xfrm>
            <a:off x="544498" y="92564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电力部门要求此处高压线离堤面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的安全距离不低于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请问此次改造是否符合电力部门的安全要求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3712">
            <a:extLst>
              <a:ext uri="{FF2B5EF4-FFF2-40B4-BE49-F238E27FC236}">
                <a16:creationId xmlns:a16="http://schemas.microsoft.com/office/drawing/2014/main" id="{53A3D625-14C5-049F-5DA3-7D6663373688}"/>
              </a:ext>
            </a:extLst>
          </p:cNvPr>
          <p:cNvSpPr txBox="1"/>
          <p:nvPr/>
        </p:nvSpPr>
        <p:spPr>
          <a:xfrm>
            <a:off x="544379" y="1868596"/>
            <a:ext cx="10701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sin71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7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8" name="yt_shape_1371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f48bf01-33c7-4e83-866a-3cef6eff0b21.png&quot;}"/>
            </a:endParaRPr>
          </a:p>
        </p:txBody>
      </p:sp>
      <p:sp>
        <p:nvSpPr>
          <p:cNvPr id="13719" name="yt_shape_13719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计划在该坡面上安装两排平行的光伏板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前排光伏板的一端位于点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过其另一端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安装支架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所在的直线垂直于水平线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前排光伏板的坡角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3720" name="yt_shape_13720"/>
          <p:cNvSpPr txBox="1"/>
          <p:nvPr/>
        </p:nvSpPr>
        <p:spPr>
          <a:xfrm>
            <a:off x="540000" y="3581514"/>
            <a:ext cx="53668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91cm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结果取整数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276377">
            <a:extLst>
              <a:ext uri="{FF2B5EF4-FFF2-40B4-BE49-F238E27FC236}">
                <a16:creationId xmlns:a16="http://schemas.microsoft.com/office/drawing/2014/main" id="{0F91E7E7-C556-F169-54BA-AC504B9FFFA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CFB635-4690-59DA-A706-3CEEAEFC8398}"/>
              </a:ext>
            </a:extLst>
          </p:cNvPr>
          <p:cNvSpPr txBox="1"/>
          <p:nvPr/>
        </p:nvSpPr>
        <p:spPr>
          <a:xfrm>
            <a:off x="2193064" y="3534708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91cm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3727">
            <a:extLst>
              <a:ext uri="{FF2B5EF4-FFF2-40B4-BE49-F238E27FC236}">
                <a16:creationId xmlns:a16="http://schemas.microsoft.com/office/drawing/2014/main" id="{307D05E4-D0C0-13D0-DEAF-2A597D909D78}"/>
              </a:ex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3831" y="4221088"/>
            <a:ext cx="4704337" cy="158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" name="yt_shape_13722"/>
          <p:cNvSpPr txBox="1"/>
          <p:nvPr/>
        </p:nvSpPr>
        <p:spPr>
          <a:xfrm>
            <a:off x="540119" y="83903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冬至日正午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的太阳光线与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所成的角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后排光伏板的前端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若要后排光伏板的采光不受前排光伏板的影响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结果取整数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23" name="yt_shape_13723"/>
              <p:cNvSpPr txBox="1"/>
              <p:nvPr/>
            </p:nvSpPr>
            <p:spPr>
              <a:xfrm>
                <a:off x="540000" y="2262126"/>
                <a:ext cx="619438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23" name="yt_shape_137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2126"/>
                <a:ext cx="6194388" cy="466666"/>
              </a:xfrm>
              <a:prstGeom prst="rect">
                <a:avLst/>
              </a:prstGeom>
              <a:blipFill>
                <a:blip r:embed="rId2"/>
                <a:stretch>
                  <a:fillRect l="-3051" t="-3896" r="-187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25" name="yt_table_13725" title="H_163.3301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81957"/>
              </p:ext>
            </p:extLst>
          </p:nvPr>
        </p:nvGraphicFramePr>
        <p:xfrm>
          <a:off x="540000" y="2931944"/>
          <a:ext cx="11111996" cy="207429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85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9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9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的三角函数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yt_image_13727">
            <a:extLst>
              <a:ext uri="{FF2B5EF4-FFF2-40B4-BE49-F238E27FC236}">
                <a16:creationId xmlns:a16="http://schemas.microsoft.com/office/drawing/2014/main" id="{B7CEED48-CE4C-8FB6-F833-6B9FC36C128B}"/>
              </a:ex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688" y="5106085"/>
            <a:ext cx="4704337" cy="158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9" name="yt_shape_13729"/>
              <p:cNvSpPr txBox="1"/>
              <p:nvPr/>
            </p:nvSpPr>
            <p:spPr>
              <a:xfrm>
                <a:off x="540000" y="900000"/>
                <a:ext cx="6796732" cy="20680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·sin28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29" name="yt_shape_13729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96732" cy="2068067"/>
              </a:xfrm>
              <a:prstGeom prst="rect">
                <a:avLst/>
              </a:prstGeom>
              <a:blipFill>
                <a:blip r:embed="rId2"/>
                <a:stretch>
                  <a:fillRect l="-2780" t="-2655" r="-1704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1" name="yt_image_137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030" y="3171219"/>
            <a:ext cx="464993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33" name="yt_shape_13733"/>
              <p:cNvSpPr txBox="1"/>
              <p:nvPr/>
            </p:nvSpPr>
            <p:spPr>
              <a:xfrm>
                <a:off x="540000" y="900000"/>
                <a:ext cx="11027058" cy="4735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47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重合时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的值最小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的最小值约为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33" name="yt_shape_13733" descr="{&quot;rangeId&quot;:2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27058" cy="4735335"/>
              </a:xfrm>
              <a:prstGeom prst="rect">
                <a:avLst/>
              </a:prstGeom>
              <a:blipFill>
                <a:blip r:embed="rId2"/>
                <a:stretch>
                  <a:fillRect l="-1715" r="-442" b="-3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7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7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7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3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7" name="yt_shape_13657"/>
              <p:cNvSpPr txBox="1"/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某河堤的横断面是梯形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迎水坡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则河堤的高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57" name="yt_shape_1365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62" name="yt_table_1366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53313"/>
              </p:ext>
            </p:extLst>
          </p:nvPr>
        </p:nvGraphicFramePr>
        <p:xfrm>
          <a:off x="540000" y="2073659"/>
          <a:ext cx="88766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3659" name="yt_shape_13659_skip" title="H_105.47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2828" y="2073659"/>
            <a:ext cx="1857065" cy="1339488"/>
            <a:chOff x="0" y="0"/>
            <a:chExt cx="1857065" cy="1339488"/>
          </a:xfrm>
        </p:grpSpPr>
        <p:pic>
          <p:nvPicPr>
            <p:cNvPr id="2" name="yt_image_136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7065" cy="943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1" name="yt_shape_13661"/>
            <p:cNvSpPr txBox="1"/>
            <p:nvPr/>
          </p:nvSpPr>
          <p:spPr>
            <a:xfrm>
              <a:off x="395251" y="979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A41C54C-2D2B-1950-34F8-D714C1B9B937}"/>
              </a:ext>
            </a:extLst>
          </p:cNvPr>
          <p:cNvSpPr txBox="1"/>
          <p:nvPr/>
        </p:nvSpPr>
        <p:spPr>
          <a:xfrm>
            <a:off x="5360246" y="1328682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4" name="yt_shape_13664"/>
          <p:cNvSpPr txBox="1"/>
          <p:nvPr/>
        </p:nvSpPr>
        <p:spPr>
          <a:xfrm>
            <a:off x="540119" y="90000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已知某水库大坝的横截面是梯形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坝顶宽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坝高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背水坡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迎水坡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求背水坡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及坝底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65" name="yt_image_136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4096" y="2804190"/>
            <a:ext cx="4180003" cy="11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67">
                <a:extLst>
                  <a:ext uri="{FF2B5EF4-FFF2-40B4-BE49-F238E27FC236}">
                    <a16:creationId xmlns:a16="http://schemas.microsoft.com/office/drawing/2014/main" id="{371A9E51-B40E-5C1D-7420-CE2534F57738}"/>
                  </a:ext>
                </a:extLst>
              </p:cNvPr>
              <p:cNvSpPr txBox="1"/>
              <p:nvPr/>
            </p:nvSpPr>
            <p:spPr>
              <a:xfrm>
                <a:off x="572100" y="1700808"/>
                <a:ext cx="11111999" cy="2943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垂足分别为点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𝐷𝑁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667">
                <a:extLst>
                  <a:ext uri="{FF2B5EF4-FFF2-40B4-BE49-F238E27FC236}">
                    <a16:creationId xmlns:a16="http://schemas.microsoft.com/office/drawing/2014/main" id="{371A9E51-B40E-5C1D-7420-CE2534F57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00" y="1700808"/>
                <a:ext cx="11111999" cy="2943563"/>
              </a:xfrm>
              <a:prstGeom prst="rect">
                <a:avLst/>
              </a:prstGeom>
              <a:blipFill>
                <a:blip r:embed="rId3"/>
                <a:stretch>
                  <a:fillRect l="-1700" t="-3727" b="-5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69">
                <a:extLst>
                  <a:ext uri="{FF2B5EF4-FFF2-40B4-BE49-F238E27FC236}">
                    <a16:creationId xmlns:a16="http://schemas.microsoft.com/office/drawing/2014/main" id="{C76F983D-45F7-D201-AA7C-AFFF3FF6141E}"/>
                  </a:ext>
                </a:extLst>
              </p:cNvPr>
              <p:cNvSpPr txBox="1"/>
              <p:nvPr/>
            </p:nvSpPr>
            <p:spPr>
              <a:xfrm>
                <a:off x="572100" y="4644371"/>
                <a:ext cx="7773090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背水坡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坝底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669">
                <a:extLst>
                  <a:ext uri="{FF2B5EF4-FFF2-40B4-BE49-F238E27FC236}">
                    <a16:creationId xmlns:a16="http://schemas.microsoft.com/office/drawing/2014/main" id="{C76F983D-45F7-D201-AA7C-AFFF3FF61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00" y="4644371"/>
                <a:ext cx="7773090" cy="404150"/>
              </a:xfrm>
              <a:prstGeom prst="rect">
                <a:avLst/>
              </a:prstGeom>
              <a:blipFill>
                <a:blip r:embed="rId4"/>
                <a:stretch>
                  <a:fillRect l="-2431" t="-21212" r="-1490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671">
            <a:extLst>
              <a:ext uri="{FF2B5EF4-FFF2-40B4-BE49-F238E27FC236}">
                <a16:creationId xmlns:a16="http://schemas.microsoft.com/office/drawing/2014/main" id="{3BC0ED42-DC63-D552-052A-95A80CC2BE9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6120" y="5401385"/>
            <a:ext cx="3867193" cy="103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与坡度有关的其他实际问题</a:t>
            </a:r>
          </a:p>
        </p:txBody>
      </p:sp>
      <p:sp>
        <p:nvSpPr>
          <p:cNvPr id="13674" name="yt_shape_1367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一铁路路基的横断面为四边形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根据图示数据计算路基的下底宽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675" name="yt_image_136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936" y="2508671"/>
            <a:ext cx="2418127" cy="73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119" y="3294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燕尾槽的横截面是四边形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燕尾槽深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则它的里口宽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678" name="yt_image_136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8756" y="4886706"/>
            <a:ext cx="1574487" cy="116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76241">
            <a:extLst>
              <a:ext uri="{FF2B5EF4-FFF2-40B4-BE49-F238E27FC236}">
                <a16:creationId xmlns:a16="http://schemas.microsoft.com/office/drawing/2014/main" id="{F38C3C2D-6E00-32BA-DD69-67376EF7D32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12CE86-6C30-1A12-B12B-07A47063BCE1}"/>
              </a:ext>
            </a:extLst>
          </p:cNvPr>
          <p:cNvSpPr txBox="1"/>
          <p:nvPr/>
        </p:nvSpPr>
        <p:spPr>
          <a:xfrm>
            <a:off x="3869583" y="182555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D18FB-5508-27C8-1330-FAD7B93A9A27}"/>
              </a:ext>
            </a:extLst>
          </p:cNvPr>
          <p:cNvSpPr txBox="1"/>
          <p:nvPr/>
        </p:nvSpPr>
        <p:spPr>
          <a:xfrm>
            <a:off x="1059708" y="41989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" name="yt_shape_13680"/>
          <p:cNvSpPr txBox="1"/>
          <p:nvPr/>
        </p:nvSpPr>
        <p:spPr>
          <a:xfrm>
            <a:off x="540000" y="900000"/>
            <a:ext cx="74010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轴正方向的夹角</a:t>
            </a:r>
          </a:p>
        </p:txBody>
      </p:sp>
      <p:sp>
        <p:nvSpPr>
          <p:cNvPr id="13681" name="yt_shape_13681"/>
          <p:cNvSpPr txBox="1"/>
          <p:nvPr/>
        </p:nvSpPr>
        <p:spPr>
          <a:xfrm>
            <a:off x="540000" y="1396872"/>
            <a:ext cx="8000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的向上方向与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轴正方向所夹的锐角为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82" name="yt_table_1368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486883"/>
              </p:ext>
            </p:extLst>
          </p:nvPr>
        </p:nvGraphicFramePr>
        <p:xfrm>
          <a:off x="540000" y="202853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sp>
        <p:nvSpPr>
          <p:cNvPr id="13684" name="yt_shape_13684"/>
          <p:cNvSpPr txBox="1"/>
          <p:nvPr/>
        </p:nvSpPr>
        <p:spPr>
          <a:xfrm>
            <a:off x="540000" y="2503604"/>
            <a:ext cx="9494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的向上方向与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轴正方向所夹锐角为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685" name="yt_shape_13685"/>
          <p:cNvSpPr txBox="1"/>
          <p:nvPr/>
        </p:nvSpPr>
        <p:spPr>
          <a:xfrm>
            <a:off x="540119" y="29829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宿州十一中月考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求该直线的向上方向与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轴正方向所夹锐角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86" name="yt_shape_13686"/>
              <p:cNvSpPr txBox="1"/>
              <p:nvPr/>
            </p:nvSpPr>
            <p:spPr>
              <a:xfrm>
                <a:off x="540000" y="3942342"/>
                <a:ext cx="4918013" cy="1239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是锐角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86" name="yt_shape_13686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2342"/>
                <a:ext cx="4918013" cy="1239250"/>
              </a:xfrm>
              <a:prstGeom prst="rect">
                <a:avLst/>
              </a:prstGeom>
              <a:blipFill>
                <a:blip r:embed="rId2"/>
                <a:stretch>
                  <a:fillRect l="-3846" r="-2730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276280">
            <a:extLst>
              <a:ext uri="{FF2B5EF4-FFF2-40B4-BE49-F238E27FC236}">
                <a16:creationId xmlns:a16="http://schemas.microsoft.com/office/drawing/2014/main" id="{88CEC077-6BE2-7B04-AA97-3070EAE926F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338A95-89A3-FA9B-536F-C32E2548287F}"/>
              </a:ext>
            </a:extLst>
          </p:cNvPr>
          <p:cNvSpPr txBox="1"/>
          <p:nvPr/>
        </p:nvSpPr>
        <p:spPr>
          <a:xfrm>
            <a:off x="7560401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A3AB6D-2492-4F24-78EB-CE9A1AFA3088}"/>
              </a:ext>
            </a:extLst>
          </p:cNvPr>
          <p:cNvSpPr txBox="1"/>
          <p:nvPr/>
        </p:nvSpPr>
        <p:spPr>
          <a:xfrm>
            <a:off x="9166951" y="245679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86" grpId="0" build="allAtOnce"/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8" name="yt_shape_13688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对坡度概念理解不透而致错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89">
                <a:extLst>
                  <a:ext uri="{FF2B5EF4-FFF2-40B4-BE49-F238E27FC236}">
                    <a16:creationId xmlns:a16="http://schemas.microsoft.com/office/drawing/2014/main" id="{A1F82E32-3155-E2E9-8120-65DDA003BF47}"/>
                  </a:ext>
                </a:extLst>
              </p:cNvPr>
              <p:cNvSpPr txBox="1"/>
              <p:nvPr/>
            </p:nvSpPr>
            <p:spPr>
              <a:xfrm>
                <a:off x="600625" y="1393783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一个小球由地面沿着坡度为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的坡面前进了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此时小球在竖直方向上上升了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689">
                <a:extLst>
                  <a:ext uri="{FF2B5EF4-FFF2-40B4-BE49-F238E27FC236}">
                    <a16:creationId xmlns:a16="http://schemas.microsoft.com/office/drawing/2014/main" id="{A1F82E32-3155-E2E9-8120-65DDA003B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25" y="1393783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7742" r="-439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691">
            <a:extLst>
              <a:ext uri="{FF2B5EF4-FFF2-40B4-BE49-F238E27FC236}">
                <a16:creationId xmlns:a16="http://schemas.microsoft.com/office/drawing/2014/main" id="{33E07A9B-3150-FF5D-F152-A84AC43D50B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6451" y="2546234"/>
            <a:ext cx="1760108" cy="85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A8B6F0-1FAD-E5EA-B407-EDA0720315B9}"/>
                  </a:ext>
                </a:extLst>
              </p:cNvPr>
              <p:cNvSpPr txBox="1"/>
              <p:nvPr/>
            </p:nvSpPr>
            <p:spPr>
              <a:xfrm>
                <a:off x="2034614" y="1825690"/>
                <a:ext cx="700913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A8B6F0-1FAD-E5EA-B407-EDA072031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614" y="1825690"/>
                <a:ext cx="700913" cy="523190"/>
              </a:xfrm>
              <a:prstGeom prst="rect">
                <a:avLst/>
              </a:prstGeom>
              <a:blipFill>
                <a:blip r:embed="rId4"/>
                <a:stretch>
                  <a:fillRect l="-13913" b="-27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3" name="yt_shape_1369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9b532da-4534-46e1-bcce-bb1b1b3810ad.png&quot;}"/>
            </a:endParaRPr>
          </a:p>
        </p:txBody>
      </p:sp>
      <p:sp>
        <p:nvSpPr>
          <p:cNvPr id="13694" name="yt_shape_13694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某水渠的横断面是四边形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已知其斜坡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现测得放水前的水面宽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当水闸放水后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水渠内水面宽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则放水后水面上升的高度是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98" name="yt_table_1369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767339"/>
              </p:ext>
            </p:extLst>
          </p:nvPr>
        </p:nvGraphicFramePr>
        <p:xfrm>
          <a:off x="540000" y="4444789"/>
          <a:ext cx="9670416" cy="424371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grpSp>
        <p:nvGrpSpPr>
          <p:cNvPr id="13695" name="yt_shape_13695_skip" title="H_98.9914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3101" y="3092277"/>
            <a:ext cx="2223837" cy="1257192"/>
            <a:chOff x="0" y="0"/>
            <a:chExt cx="2223837" cy="1257192"/>
          </a:xfrm>
        </p:grpSpPr>
        <p:pic>
          <p:nvPicPr>
            <p:cNvPr id="2" name="yt_image_136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3837" cy="861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97" name="yt_shape_13697"/>
            <p:cNvSpPr txBox="1"/>
            <p:nvPr/>
          </p:nvSpPr>
          <p:spPr>
            <a:xfrm>
              <a:off x="502454" y="897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276339">
            <a:extLst>
              <a:ext uri="{FF2B5EF4-FFF2-40B4-BE49-F238E27FC236}">
                <a16:creationId xmlns:a16="http://schemas.microsoft.com/office/drawing/2014/main" id="{89E7B007-F19E-A6A3-167F-FC085C84C6A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D95AB3-1DE8-5328-D6B0-47316FE15CF4}"/>
              </a:ext>
            </a:extLst>
          </p:cNvPr>
          <p:cNvSpPr txBox="1"/>
          <p:nvPr/>
        </p:nvSpPr>
        <p:spPr>
          <a:xfrm>
            <a:off x="6815982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0" name="yt_shape_13700"/>
              <p:cNvSpPr txBox="1"/>
              <p:nvPr/>
            </p:nvSpPr>
            <p:spPr>
              <a:xfrm>
                <a:off x="540119" y="900000"/>
                <a:ext cx="11111999" cy="1075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00" name="yt_shape_13700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5166"/>
              </a:xfrm>
              <a:prstGeom prst="rect">
                <a:avLst/>
              </a:prstGeom>
              <a:blipFill>
                <a:blip r:embed="rId2"/>
                <a:stretch>
                  <a:fillRect l="-1701" t="-68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05" name="yt_shape_13705"/>
          <p:cNvSpPr txBox="1"/>
          <p:nvPr/>
        </p:nvSpPr>
        <p:spPr>
          <a:xfrm>
            <a:off x="540000" y="41375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02" name="yt_shape_13702" title="H_146.08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722" y="2231859"/>
            <a:ext cx="1814554" cy="1855296"/>
            <a:chOff x="0" y="0"/>
            <a:chExt cx="1814554" cy="1855296"/>
          </a:xfrm>
        </p:grpSpPr>
        <p:pic>
          <p:nvPicPr>
            <p:cNvPr id="2" name="yt_image_1370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4554" cy="145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4" name="yt_shape_13704"/>
            <p:cNvSpPr txBox="1"/>
            <p:nvPr/>
          </p:nvSpPr>
          <p:spPr>
            <a:xfrm>
              <a:off x="297813" y="14952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3FCC1A-837F-5F7B-F42E-2EEECE33ECB3}"/>
                  </a:ext>
                </a:extLst>
              </p:cNvPr>
              <p:cNvSpPr txBox="1"/>
              <p:nvPr/>
            </p:nvSpPr>
            <p:spPr>
              <a:xfrm>
                <a:off x="3810846" y="1247732"/>
                <a:ext cx="1032701" cy="682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923FCC1A-837F-5F7B-F42E-2EEECE33EC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846" y="1247732"/>
                <a:ext cx="1032701" cy="6828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6" name="yt_shape_1370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沿江大堤经过改造后的某处横断面为如图所示的梯形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此处大堤的正上方有高压电线穿过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表示高压线上的点与堤面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的最近距离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3707" name="yt_shape_13707"/>
          <p:cNvSpPr txBox="1"/>
          <p:nvPr/>
        </p:nvSpPr>
        <p:spPr>
          <a:xfrm>
            <a:off x="540000" y="2339566"/>
            <a:ext cx="3513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708"/>
          <p:cNvSpPr txBox="1"/>
          <p:nvPr/>
        </p:nvSpPr>
        <p:spPr>
          <a:xfrm>
            <a:off x="540000" y="2971233"/>
            <a:ext cx="497572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的坡度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的坡角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3709" name="yt_image_137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938900"/>
            <a:ext cx="1671946" cy="198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1453</Words>
  <Application>Microsoft Office PowerPoint</Application>
  <PresentationFormat>宽屏</PresentationFormat>
  <Paragraphs>103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43</cp:revision>
  <dcterms:created xsi:type="dcterms:W3CDTF">2023-05-05T05:33:04Z</dcterms:created>
  <dcterms:modified xsi:type="dcterms:W3CDTF">2023-05-12T05:35:08Z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