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4" r:id="rId3"/>
    <p:sldId id="367" r:id="rId4"/>
    <p:sldId id="369" r:id="rId5"/>
    <p:sldId id="373" r:id="rId6"/>
    <p:sldId id="376" r:id="rId7"/>
    <p:sldId id="378" r:id="rId8"/>
    <p:sldId id="381" r:id="rId9"/>
    <p:sldId id="382" r:id="rId10"/>
    <p:sldId id="383" r:id="rId11"/>
    <p:sldId id="384" r:id="rId12"/>
    <p:sldId id="385" r:id="rId13"/>
  </p:sldIdLst>
  <p:sldSz cx="12192000" cy="6858000"/>
  <p:notesSz cx="6858000" cy="9144000"/>
  <p:defaultTextStyle>
    <a:defPPr>
      <a:defRPr lang="zh-CN"/>
    </a:defPPr>
    <a:lvl1pPr algn="l" rtl="0" fontAlgn="base">
      <a:defRPr kern="1200">
        <a:solidFill>
          <a:schemeClr val="tx1"/>
        </a:solidFill>
        <a:latin typeface="Arial" panose="020B0604020202090204" pitchFamily="34" charset="0"/>
        <a:ea typeface="宋体" panose="02010600030101010101" pitchFamily="2" charset="-122"/>
        <a:cs typeface="+mn-cs"/>
      </a:defRPr>
    </a:lvl1pPr>
    <a:lvl2pPr marL="457200" algn="l" rtl="0" fontAlgn="base">
      <a:defRPr kern="1200">
        <a:solidFill>
          <a:schemeClr val="tx1"/>
        </a:solidFill>
        <a:latin typeface="Arial" panose="020B0604020202090204" pitchFamily="34" charset="0"/>
        <a:ea typeface="宋体" panose="02010600030101010101" pitchFamily="2" charset="-122"/>
        <a:cs typeface="+mn-cs"/>
      </a:defRPr>
    </a:lvl2pPr>
    <a:lvl3pPr marL="914400" algn="l" rtl="0" fontAlgn="base">
      <a:defRPr kern="1200">
        <a:solidFill>
          <a:schemeClr val="tx1"/>
        </a:solidFill>
        <a:latin typeface="Arial" panose="020B0604020202090204" pitchFamily="34" charset="0"/>
        <a:ea typeface="宋体" panose="02010600030101010101" pitchFamily="2" charset="-122"/>
        <a:cs typeface="+mn-cs"/>
      </a:defRPr>
    </a:lvl3pPr>
    <a:lvl4pPr marL="1371600" algn="l" rtl="0" fontAlgn="base">
      <a:defRPr kern="1200">
        <a:solidFill>
          <a:schemeClr val="tx1"/>
        </a:solidFill>
        <a:latin typeface="Arial" panose="020B0604020202090204" pitchFamily="34" charset="0"/>
        <a:ea typeface="宋体" panose="02010600030101010101" pitchFamily="2" charset="-122"/>
        <a:cs typeface="+mn-cs"/>
      </a:defRPr>
    </a:lvl4pPr>
    <a:lvl5pPr marL="1828800" algn="l" rtl="0" fontAlgn="base">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88" d="100"/>
          <a:sy n="88" d="100"/>
        </p:scale>
        <p:origin x="86" y="6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bin"/><Relationship Id="rId7"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80.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20.png"/><Relationship Id="rId4" Type="http://schemas.openxmlformats.org/officeDocument/2006/relationships/image" Target="../media/image11.bin"/></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bin"/></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
    <p:spTree>
      <p:nvGrpSpPr>
        <p:cNvPr id="1" name="YT"/>
        <p:cNvGrpSpPr/>
        <p:nvPr/>
      </p:nvGrpSpPr>
      <p:grpSpPr>
        <a:xfrm>
          <a:off x="0" y="0"/>
          <a:ext cx="0" cy="0"/>
          <a:chOff x="0" y="0"/>
          <a:chExt cx="0" cy="0"/>
        </a:xfrm>
      </p:grpSpPr>
      <p:sp>
        <p:nvSpPr>
          <p:cNvPr id="11039" name="yt_shape_11039"/>
          <p:cNvSpPr txBox="1"/>
          <p:nvPr/>
        </p:nvSpPr>
        <p:spPr>
          <a:xfrm>
            <a:off x="540000" y="900000"/>
            <a:ext cx="4257576" cy="711028"/>
          </a:xfrm>
          <a:prstGeom prst="rect">
            <a:avLst/>
          </a:prstGeom>
        </p:spPr>
        <p:txBody>
          <a:bodyPr vert="horz" wrap="none" lIns="0" tIns="0" rIns="0" bIns="0" rtlCol="0">
            <a:spAutoFit/>
          </a:bodyPr>
          <a:lstStyle/>
          <a:p>
            <a:pPr algn="l" eaLnBrk="1" latinLnBrk="0" hangingPunct="0">
              <a:lnSpc>
                <a:spcPct val="129999"/>
              </a:lnSpc>
            </a:pPr>
            <a:r>
              <a:rPr lang="zh-CN" altLang="zh-CN" sz="3900" b="0" i="0" u="none" spc="33200">
                <a:noFill/>
                <a:effectLst/>
                <a:latin typeface="NEU-BZ-S92" pitchFamily="39"/>
                <a:ea typeface="宋体" pitchFamily="39"/>
                <a:cs typeface="宋体" pitchFamily="39"/>
                <a:sym typeface="Finished"/>
              </a:rPr>
              <a:t>⁠</a:t>
            </a:r>
            <a:endParaRPr lang="zh-CN" altLang="zh-CN" sz="3900" b="0" i="0" u="none" spc="33200">
              <a:solidFill>
                <a:srgbClr val="1EE3CF"/>
              </a:solidFill>
              <a:effectLst/>
              <a:latin typeface="NEU-BZ-S92" pitchFamily="39"/>
              <a:ea typeface="宋体" pitchFamily="39"/>
              <a:cs typeface="宋体" pitchFamily="39"/>
              <a:sym typeface="Finished"/>
              <a:hlinkClick r:id="" action="ppaction://macro?name={&quot;type&quot;:&quot;ImageText&quot;,&quot;item&quot;:&quot;ImageText&quot;,&quot;path&quot;:&quot;\\ImageTexts\\6b75bedc-8336-4d31-8362-6782c9fd8985.png&quot;}"/>
            </a:endParaRPr>
          </a:p>
        </p:txBody>
      </p:sp>
      <mc:AlternateContent xmlns:mc="http://schemas.openxmlformats.org/markup-compatibility/2006" xmlns:a14="http://schemas.microsoft.com/office/drawing/2010/main">
        <mc:Choice Requires="a14">
          <p:sp>
            <p:nvSpPr>
              <p:cNvPr id="11040" name="yt_shape_11040"/>
              <p:cNvSpPr txBox="1"/>
              <p:nvPr/>
            </p:nvSpPr>
            <p:spPr>
              <a:xfrm>
                <a:off x="540000" y="1661816"/>
                <a:ext cx="6870196" cy="677347"/>
              </a:xfrm>
              <a:prstGeom prst="rect">
                <a:avLst/>
              </a:prstGeom>
              <a:ln>
                <a:solidFill>
                  <a:srgbClr val="000000"/>
                </a:solidFill>
              </a:ln>
            </p:spPr>
            <p:txBody>
              <a:bodyPr vert="horz" wrap="none" lIns="72000" tIns="72000" rIns="72000" bIns="72000" rtlCol="0">
                <a:spAutoFit/>
              </a:bodyPr>
              <a:lstStyle/>
              <a:p>
                <a:pPr algn="l" eaLnBrk="1" latinLnBrk="0" hangingPunct="0">
                  <a:lnSpc>
                    <a:spcPct val="100000"/>
                  </a:lnSpc>
                </a:pPr>
                <a:r>
                  <a:rPr lang="zh-CN" altLang="zh-CN" sz="2400" b="0" i="0" u="none">
                    <a:solidFill>
                      <a:srgbClr val="000000"/>
                    </a:solidFill>
                    <a:effectLst/>
                    <a:latin typeface="Times New Roman" pitchFamily="24"/>
                    <a:ea typeface="宋体" pitchFamily="24"/>
                    <a:cs typeface="宋体" pitchFamily="24"/>
                  </a:rPr>
                  <a:t>反比例函数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𝑘</m:t>
                        </m:r>
                      </m:num>
                      <m:den>
                        <m:r>
                          <a:rPr lang="en-US" altLang="zh-CN" sz="2400" b="0" i="1">
                            <a:solidFill>
                              <a:srgbClr val="010000"/>
                            </a:solidFill>
                            <a:effectLst/>
                            <a:latin typeface="Cambria Math" panose="02040503050406030204" pitchFamily="12" charset="0"/>
                            <a:ea typeface="Cambria Math" panose="02040503050406030204" pitchFamily="12" charset="0"/>
                          </a:rPr>
                          <m:t>𝑥</m:t>
                        </m:r>
                      </m:den>
                    </m:f>
                  </m:oMath>
                </a14:m>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k</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的图象叫做</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双曲线</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10"/>
                    <a:ea typeface="宋体" pitchFamily="10"/>
                    <a:cs typeface="宋体" pitchFamily="10"/>
                  </a:rPr>
                  <a:t>　</a:t>
                </a:r>
                <a:r>
                  <a:rPr lang="zh-CN" altLang="zh-CN" sz="100" b="0" i="0" spc="-100">
                    <a:noFill/>
                    <a:effectLst/>
                    <a:latin typeface="Times New Roman" pitchFamily="10"/>
                    <a:ea typeface="宋体" pitchFamily="10"/>
                    <a:cs typeface="宋体" pitchFamily="10"/>
                  </a:rPr>
                  <a:t>⁠</a:t>
                </a:r>
              </a:p>
            </p:txBody>
          </p:sp>
        </mc:Choice>
        <mc:Fallback xmlns="" xmlns:a16="http://schemas.microsoft.com/office/drawing/2014/main">
          <p:sp>
            <p:nvSpPr>
              <p:cNvPr id="11040" name="yt_shape_11040" descr="{&quot;rangeId&quot;:1,&quot;IgnoreLineSpacing&quot;:&quot;1&quot;,&quot;mathAnswerShape&quot;:1}"/>
              <p:cNvSpPr txBox="1">
                <a:spLocks noRot="1" noChangeAspect="1" noMove="1" noResize="1" noEditPoints="1" noAdjustHandles="1" noChangeArrowheads="1" noChangeShapeType="1" noTextEdit="1"/>
              </p:cNvSpPr>
              <p:nvPr/>
            </p:nvSpPr>
            <p:spPr>
              <a:xfrm>
                <a:off x="540000" y="1661816"/>
                <a:ext cx="6870196" cy="677347"/>
              </a:xfrm>
              <a:prstGeom prst="rect">
                <a:avLst/>
              </a:prstGeom>
              <a:blipFill>
                <a:blip r:embed="rId2"/>
                <a:stretch>
                  <a:fillRect l="-1594" b="-2655"/>
                </a:stretch>
              </a:blipFill>
              <a:ln>
                <a:solidFill>
                  <a:srgbClr val="000000"/>
                </a:solidFill>
              </a:ln>
            </p:spPr>
            <p:txBody>
              <a:bodyPr/>
              <a:lstStyle/>
              <a:p>
                <a:r>
                  <a:rPr lang="zh-CN" altLang="en-US">
                    <a:noFill/>
                  </a:rPr>
                  <a:t> </a:t>
                </a:r>
              </a:p>
            </p:txBody>
          </p:sp>
        </mc:Fallback>
      </mc:AlternateContent>
      <p:sp>
        <p:nvSpPr>
          <p:cNvPr id="11042" name="yt_shape_11042"/>
          <p:cNvSpPr txBox="1"/>
          <p:nvPr/>
        </p:nvSpPr>
        <p:spPr>
          <a:xfrm>
            <a:off x="6019056" y="2389951"/>
            <a:ext cx="153888" cy="432234"/>
          </a:xfrm>
          <a:prstGeom prst="rect">
            <a:avLst/>
          </a:prstGeom>
        </p:spPr>
        <p:txBody>
          <a:bodyPr vert="horz" wrap="none" lIns="0" tIns="0" rIns="0" bIns="0" rtlCol="0">
            <a:spAutoFit/>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t>
            </a:r>
          </a:p>
        </p:txBody>
      </p:sp>
      <p:sp>
        <p:nvSpPr>
          <p:cNvPr id="11043" name="yt_shape_11043"/>
          <p:cNvSpPr txBox="1"/>
          <p:nvPr/>
        </p:nvSpPr>
        <p:spPr>
          <a:xfrm>
            <a:off x="540000" y="2872973"/>
            <a:ext cx="10249134" cy="981350"/>
          </a:xfrm>
          <a:prstGeom prst="rect">
            <a:avLst/>
          </a:prstGeom>
          <a:ln>
            <a:solidFill>
              <a:srgbClr val="000000"/>
            </a:solidFill>
          </a:ln>
        </p:spPr>
        <p:txBody>
          <a:bodyPr vert="horz" wrap="none" lIns="72000" tIns="0" rIns="72000" bIns="72000" rtlCol="0">
            <a:spAutoFit/>
          </a:bodyPr>
          <a:lstStyle/>
          <a:p>
            <a:pPr algn="l" eaLnBrk="1"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k</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第</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一</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或</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三</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象限内</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在每个象限内</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随</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的增大而</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减小</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10"/>
                <a:ea typeface="宋体" pitchFamily="10"/>
                <a:cs typeface="宋体" pitchFamily="10"/>
              </a:rPr>
              <a:t>　</a:t>
            </a:r>
            <a:r>
              <a:rPr lang="zh-CN" altLang="zh-CN" sz="100" b="0" i="0" spc="-100">
                <a:noFill/>
                <a:effectLst/>
                <a:latin typeface="Times New Roman" pitchFamily="10"/>
                <a:ea typeface="宋体" pitchFamily="10"/>
                <a:cs typeface="宋体" pitchFamily="10"/>
              </a:rPr>
              <a:t>⁠</a:t>
            </a:r>
          </a:p>
          <a:p>
            <a:pPr algn="l" eaLnBrk="1"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k</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第</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二</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或</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四</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象限内</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在每个象限内</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随</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的增大而</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增大</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10"/>
                <a:ea typeface="宋体" pitchFamily="10"/>
                <a:cs typeface="宋体" pitchFamily="10"/>
              </a:rPr>
              <a:t>　</a:t>
            </a:r>
            <a:r>
              <a:rPr lang="zh-CN" altLang="zh-CN" sz="100" b="0" i="0" spc="-100">
                <a:noFill/>
                <a:effectLst/>
                <a:latin typeface="Times New Roman" pitchFamily="10"/>
                <a:ea typeface="宋体" pitchFamily="10"/>
                <a:cs typeface="宋体" pitchFamily="10"/>
              </a:rPr>
              <a:t>⁠</a:t>
            </a:r>
          </a:p>
        </p:txBody>
      </p:sp>
      <p:pic>
        <p:nvPicPr>
          <p:cNvPr id="3" name="yt_shape_1683705962631">
            <a:extLst>
              <a:ext uri="{FF2B5EF4-FFF2-40B4-BE49-F238E27FC236}">
                <a16:creationId xmlns:a16="http://schemas.microsoft.com/office/drawing/2014/main" id="{333168FF-310F-A807-F314-86CBD0F874C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28440"/>
            <a:ext cx="4089464" cy="647273"/>
          </a:xfrm>
          <a:prstGeom prst="rect">
            <a:avLst/>
          </a:prstGeom>
        </p:spPr>
      </p:pic>
      <p:sp>
        <p:nvSpPr>
          <p:cNvPr id="2" name="文本框 1">
            <a:extLst>
              <a:ext uri="{FF2B5EF4-FFF2-40B4-BE49-F238E27FC236}">
                <a16:creationId xmlns:a16="http://schemas.microsoft.com/office/drawing/2014/main" id="{0B109074-6C9D-5F57-0535-AB4BC25CD7A5}"/>
              </a:ext>
            </a:extLst>
          </p:cNvPr>
          <p:cNvSpPr txBox="1"/>
          <p:nvPr/>
        </p:nvSpPr>
        <p:spPr>
          <a:xfrm>
            <a:off x="5657742" y="1687010"/>
            <a:ext cx="1704086" cy="620408"/>
          </a:xfrm>
          <a:prstGeom prst="rect">
            <a:avLst/>
          </a:prstGeom>
          <a:noFill/>
        </p:spPr>
        <p:txBody>
          <a:bodyPr vert="horz" wrap="none" rtlCol="0" anchor="ctr">
            <a:noAutofit/>
          </a:bodyPr>
          <a:lstStyle/>
          <a:p>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双曲线</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10"/>
                <a:ea typeface="宋体" pitchFamily="10"/>
                <a:cs typeface="宋体" pitchFamily="10"/>
              </a:rPr>
              <a:t>　</a:t>
            </a:r>
            <a:endParaRPr lang="zh-CN" altLang="en-US">
              <a:solidFill>
                <a:srgbClr val="FF0000"/>
              </a:solidFill>
            </a:endParaRPr>
          </a:p>
        </p:txBody>
      </p:sp>
      <p:sp>
        <p:nvSpPr>
          <p:cNvPr id="4" name="文本框 3">
            <a:extLst>
              <a:ext uri="{FF2B5EF4-FFF2-40B4-BE49-F238E27FC236}">
                <a16:creationId xmlns:a16="http://schemas.microsoft.com/office/drawing/2014/main" id="{C5BC492C-2292-82F0-E71A-9C2ACD401959}"/>
              </a:ext>
            </a:extLst>
          </p:cNvPr>
          <p:cNvSpPr txBox="1"/>
          <p:nvPr/>
        </p:nvSpPr>
        <p:spPr>
          <a:xfrm>
            <a:off x="2028527" y="2826167"/>
            <a:ext cx="789685"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一</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5" name="文本框 4">
            <a:extLst>
              <a:ext uri="{FF2B5EF4-FFF2-40B4-BE49-F238E27FC236}">
                <a16:creationId xmlns:a16="http://schemas.microsoft.com/office/drawing/2014/main" id="{3549BC29-2A71-082C-3A20-820D6EE913B9}"/>
              </a:ext>
            </a:extLst>
          </p:cNvPr>
          <p:cNvSpPr txBox="1"/>
          <p:nvPr/>
        </p:nvSpPr>
        <p:spPr>
          <a:xfrm>
            <a:off x="3247727" y="2826167"/>
            <a:ext cx="789685"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三</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6" name="文本框 5">
            <a:extLst>
              <a:ext uri="{FF2B5EF4-FFF2-40B4-BE49-F238E27FC236}">
                <a16:creationId xmlns:a16="http://schemas.microsoft.com/office/drawing/2014/main" id="{1A3A3EF3-FA03-982B-BD1E-77EA575506EA}"/>
              </a:ext>
            </a:extLst>
          </p:cNvPr>
          <p:cNvSpPr txBox="1"/>
          <p:nvPr/>
        </p:nvSpPr>
        <p:spPr>
          <a:xfrm>
            <a:off x="9308802" y="2826167"/>
            <a:ext cx="13992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减小</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10"/>
                <a:ea typeface="宋体" pitchFamily="10"/>
                <a:cs typeface="宋体" pitchFamily="10"/>
              </a:rPr>
              <a:t>　</a:t>
            </a:r>
            <a:endParaRPr lang="zh-CN" altLang="en-US">
              <a:solidFill>
                <a:srgbClr val="FF0000"/>
              </a:solidFill>
            </a:endParaRPr>
          </a:p>
        </p:txBody>
      </p:sp>
      <p:sp>
        <p:nvSpPr>
          <p:cNvPr id="7" name="文本框 6">
            <a:extLst>
              <a:ext uri="{FF2B5EF4-FFF2-40B4-BE49-F238E27FC236}">
                <a16:creationId xmlns:a16="http://schemas.microsoft.com/office/drawing/2014/main" id="{5623F387-DF3F-8051-81A8-F162FB9B8570}"/>
              </a:ext>
            </a:extLst>
          </p:cNvPr>
          <p:cNvSpPr txBox="1"/>
          <p:nvPr/>
        </p:nvSpPr>
        <p:spPr>
          <a:xfrm>
            <a:off x="2028527" y="3301655"/>
            <a:ext cx="789685"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二</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8" name="文本框 7">
            <a:extLst>
              <a:ext uri="{FF2B5EF4-FFF2-40B4-BE49-F238E27FC236}">
                <a16:creationId xmlns:a16="http://schemas.microsoft.com/office/drawing/2014/main" id="{788F8195-AE78-4251-AFA1-671F01EED848}"/>
              </a:ext>
            </a:extLst>
          </p:cNvPr>
          <p:cNvSpPr txBox="1"/>
          <p:nvPr/>
        </p:nvSpPr>
        <p:spPr>
          <a:xfrm>
            <a:off x="3247727" y="3301655"/>
            <a:ext cx="789685"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四</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9" name="文本框 8">
            <a:extLst>
              <a:ext uri="{FF2B5EF4-FFF2-40B4-BE49-F238E27FC236}">
                <a16:creationId xmlns:a16="http://schemas.microsoft.com/office/drawing/2014/main" id="{A48A4BEB-2158-D718-99BB-62A774D3CFE4}"/>
              </a:ext>
            </a:extLst>
          </p:cNvPr>
          <p:cNvSpPr txBox="1"/>
          <p:nvPr/>
        </p:nvSpPr>
        <p:spPr>
          <a:xfrm>
            <a:off x="9308802" y="3301655"/>
            <a:ext cx="1399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增大</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10"/>
                <a:ea typeface="宋体" pitchFamily="10"/>
                <a:cs typeface="宋体" pitchFamily="10"/>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blinds(horizontal)">
                                      <p:cBhvr>
                                        <p:cTn id="32" dur="500"/>
                                        <p:tgtEl>
                                          <p:spTgt spid="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blinds(horizontal)">
                                      <p:cBhvr>
                                        <p:cTn id="3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P spid="8" grpId="0" build="allAtOnce"/>
      <p:bldP spid="9"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100" name="yt_shape_11100"/>
          <p:cNvSpPr txBox="1"/>
          <p:nvPr/>
        </p:nvSpPr>
        <p:spPr>
          <a:xfrm>
            <a:off x="3338835" y="900000"/>
            <a:ext cx="5514330" cy="464935"/>
          </a:xfrm>
          <a:prstGeom prst="rect">
            <a:avLst/>
          </a:prstGeom>
        </p:spPr>
        <p:txBody>
          <a:bodyPr vert="horz" wrap="none" lIns="0" tIns="0" rIns="0" bIns="0" rtlCol="0">
            <a:spAutoFit/>
          </a:bodyPr>
          <a:lstStyle/>
          <a:p>
            <a:pPr algn="ctr" eaLnBrk="1" latinLnBrk="0" hangingPunct="0">
              <a:lnSpc>
                <a:spcPct val="129999"/>
              </a:lnSpc>
            </a:pPr>
            <a:r>
              <a:rPr lang="zh-CN" altLang="zh-CN" sz="2550" b="0" i="0" u="none" spc="43000">
                <a:noFill/>
                <a:effectLst/>
                <a:latin typeface="NEU-BZ-S92" pitchFamily="26"/>
                <a:ea typeface="宋体" pitchFamily="26"/>
                <a:cs typeface="宋体" pitchFamily="26"/>
                <a:sym typeface="Finished"/>
              </a:rPr>
              <a:t>⁠</a:t>
            </a:r>
            <a:endParaRPr lang="zh-CN" altLang="zh-CN" sz="2550" b="0" i="0" u="none" spc="43000">
              <a:solidFill>
                <a:srgbClr val="1EE3CF"/>
              </a:solidFill>
              <a:effectLst/>
              <a:latin typeface="NEU-BZ-S92" pitchFamily="26"/>
              <a:ea typeface="宋体" pitchFamily="26"/>
              <a:cs typeface="宋体" pitchFamily="26"/>
              <a:sym typeface="Finished"/>
              <a:hlinkClick r:id="" action="ppaction://macro?name={&quot;type&quot;:&quot;ImageText&quot;,&quot;item&quot;:&quot;ImageText&quot;,&quot;path&quot;:&quot;\\ImageTexts\\78ecc1f2-e955-4f23-9afd-5ee04d64b52c.png&quot;}"/>
            </a:endParaRPr>
          </a:p>
        </p:txBody>
      </p:sp>
      <p:sp>
        <p:nvSpPr>
          <p:cNvPr id="11101" name="yt_shape_11101"/>
          <p:cNvSpPr txBox="1"/>
          <p:nvPr/>
        </p:nvSpPr>
        <p:spPr>
          <a:xfrm>
            <a:off x="3018235" y="1415723"/>
            <a:ext cx="6155531"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反比例函数与一次函数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二次函数图象的综合</a:t>
            </a:r>
          </a:p>
        </p:txBody>
      </p:sp>
      <p:sp>
        <p:nvSpPr>
          <p:cNvPr id="11102" name="yt_shape_11102"/>
          <p:cNvSpPr txBox="1"/>
          <p:nvPr/>
        </p:nvSpPr>
        <p:spPr>
          <a:xfrm>
            <a:off x="540119" y="1895026"/>
            <a:ext cx="11111999" cy="1372299"/>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【方法指导】</a:t>
            </a:r>
            <a:r>
              <a:rPr lang="zh-CN" altLang="zh-CN" sz="2400" b="0" i="0" u="none">
                <a:solidFill>
                  <a:srgbClr val="000000"/>
                </a:solidFill>
                <a:effectLst/>
                <a:latin typeface="Times New Roman" pitchFamily="24"/>
                <a:ea typeface="宋体" pitchFamily="24"/>
                <a:cs typeface="宋体" pitchFamily="24"/>
              </a:rPr>
              <a:t>初中阶段学习的三种重要函数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给出一种或两种函数图象</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判断其他函数图象的大致位置</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解题时要由所给图象得出字母系数的取值范围</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然后根据获取的信息结合图象与字母系数的关系判断其他函数图象的大致位置</a:t>
            </a:r>
            <a:r>
              <a:rPr lang="en-US" altLang="zh-CN" sz="2400" b="0" i="0" u="none">
                <a:solidFill>
                  <a:srgbClr val="000000"/>
                </a:solidFill>
                <a:effectLst/>
                <a:latin typeface="宋体" pitchFamily="24"/>
                <a:ea typeface="宋体" pitchFamily="24"/>
                <a:cs typeface="宋体" pitchFamily="24"/>
              </a:rPr>
              <a:t>.</a:t>
            </a:r>
          </a:p>
        </p:txBody>
      </p:sp>
      <p:pic>
        <p:nvPicPr>
          <p:cNvPr id="3" name="yt_shape_1683705962837">
            <a:extLst>
              <a:ext uri="{FF2B5EF4-FFF2-40B4-BE49-F238E27FC236}">
                <a16:creationId xmlns:a16="http://schemas.microsoft.com/office/drawing/2014/main" id="{A3D4EB18-9F5C-FADF-F5A2-A69CCE891374}"/>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3429000" y="941260"/>
            <a:ext cx="5334064" cy="377919"/>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103" name="yt_shape_11103"/>
              <p:cNvSpPr txBox="1"/>
              <p:nvPr/>
            </p:nvSpPr>
            <p:spPr>
              <a:xfrm>
                <a:off x="540119" y="900000"/>
                <a:ext cx="11111999" cy="1085554"/>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【例】</a:t>
                </a:r>
                <a:r>
                  <a:rPr lang="zh-CN" altLang="zh-CN" sz="2400" b="0" i="0" u="none">
                    <a:solidFill>
                      <a:srgbClr val="000000"/>
                    </a:solidFill>
                    <a:effectLst/>
                    <a:latin typeface="Times New Roman" pitchFamily="24"/>
                    <a:ea typeface="宋体" pitchFamily="24"/>
                    <a:cs typeface="宋体" pitchFamily="24"/>
                  </a:rPr>
                  <a:t>若二次函数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的图象如图所示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则一次函数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与反比例函数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𝑐</m:t>
                        </m:r>
                      </m:num>
                      <m:den>
                        <m:r>
                          <a:rPr lang="en-US" altLang="zh-CN" sz="2400" b="0" i="1">
                            <a:solidFill>
                              <a:srgbClr val="010000"/>
                            </a:solidFill>
                            <a:effectLst/>
                            <a:latin typeface="Cambria Math" panose="02040503050406030204" pitchFamily="12" charset="0"/>
                            <a:ea typeface="Cambria Math" panose="02040503050406030204" pitchFamily="12" charset="0"/>
                          </a:rPr>
                          <m:t>𝑥</m:t>
                        </m:r>
                      </m:den>
                    </m:f>
                  </m:oMath>
                </a14:m>
                <a:r>
                  <a:rPr lang="zh-CN" altLang="zh-CN" sz="2400" b="0" i="0" u="none">
                    <a:solidFill>
                      <a:srgbClr val="000000"/>
                    </a:solidFill>
                    <a:effectLst/>
                    <a:latin typeface="Times New Roman" pitchFamily="24"/>
                    <a:ea typeface="宋体" pitchFamily="24"/>
                    <a:cs typeface="宋体" pitchFamily="24"/>
                  </a:rPr>
                  <a:t>在同一个坐标系内的大致图象为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Choice>
        <mc:Fallback xmlns="" xmlns:a16="http://schemas.microsoft.com/office/drawing/2014/main">
          <p:sp>
            <p:nvSpPr>
              <p:cNvPr id="11103" name="yt_shape_11103" descr="{&quot;rangeId&quot;:19,&quot;pageBreak&quot;:true,&quot;mathAnswerShape&quot;:1}"/>
              <p:cNvSpPr txBox="1">
                <a:spLocks noRot="1" noChangeAspect="1" noMove="1" noResize="1" noEditPoints="1" noAdjustHandles="1" noChangeArrowheads="1" noChangeShapeType="1" noTextEdit="1"/>
              </p:cNvSpPr>
              <p:nvPr/>
            </p:nvSpPr>
            <p:spPr>
              <a:xfrm>
                <a:off x="540119" y="900000"/>
                <a:ext cx="11111999" cy="1085554"/>
              </a:xfrm>
              <a:prstGeom prst="rect">
                <a:avLst/>
              </a:prstGeom>
              <a:blipFill>
                <a:blip r:embed="rId2"/>
                <a:stretch>
                  <a:fillRect l="-1701" t="-5056" r="-384" b="-8427"/>
                </a:stretch>
              </a:blipFill>
            </p:spPr>
            <p:txBody>
              <a:bodyPr/>
              <a:lstStyle/>
              <a:p>
                <a:r>
                  <a:rPr lang="zh-CN" altLang="en-US">
                    <a:noFill/>
                  </a:rPr>
                  <a:t> </a:t>
                </a:r>
              </a:p>
            </p:txBody>
          </p:sp>
        </mc:Fallback>
      </mc:AlternateContent>
      <p:pic>
        <p:nvPicPr>
          <p:cNvPr id="11105" name="yt_image_11105">
            <a:extLst>
              <a:ext uri="">
                <a16:creationId xmlns="" xmlns:mc="http://schemas.openxmlformats.org/markup-compatibility/2006" xmlns:a14="http://schemas.microsoft.com/office/drawing/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3143672" y="2392559"/>
            <a:ext cx="5209203" cy="3826310"/>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EEA2806F-1FAB-78D0-2E3D-90BA3C38393E}"/>
              </a:ext>
            </a:extLst>
          </p:cNvPr>
          <p:cNvSpPr txBox="1"/>
          <p:nvPr/>
        </p:nvSpPr>
        <p:spPr>
          <a:xfrm>
            <a:off x="7733177" y="1328682"/>
            <a:ext cx="400748" cy="693179"/>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107" name="yt_shape_11107"/>
              <p:cNvSpPr txBox="1"/>
              <p:nvPr/>
            </p:nvSpPr>
            <p:spPr>
              <a:xfrm>
                <a:off x="540119" y="900000"/>
                <a:ext cx="11111999" cy="1120050"/>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【变式】</a:t>
                </a:r>
                <a:r>
                  <a:rPr lang="zh-CN" altLang="zh-CN" sz="2400" b="0" i="0" u="none">
                    <a:solidFill>
                      <a:srgbClr val="000000"/>
                    </a:solidFill>
                    <a:effectLst/>
                    <a:latin typeface="Times New Roman" pitchFamily="24"/>
                    <a:ea typeface="宋体" pitchFamily="24"/>
                    <a:cs typeface="宋体" pitchFamily="24"/>
                  </a:rPr>
                  <a:t>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𝑘</m:t>
                        </m:r>
                      </m:num>
                      <m:den>
                        <m:r>
                          <a:rPr lang="en-US" altLang="zh-CN" sz="2400" b="0" i="1">
                            <a:solidFill>
                              <a:srgbClr val="010000"/>
                            </a:solidFill>
                            <a:effectLst/>
                            <a:latin typeface="Cambria Math" panose="02040503050406030204" pitchFamily="12" charset="0"/>
                            <a:ea typeface="Cambria Math" panose="02040503050406030204" pitchFamily="12" charset="0"/>
                          </a:rPr>
                          <m:t>𝑥</m:t>
                        </m:r>
                      </m:den>
                    </m:f>
                  </m:oMath>
                </a14:m>
                <a:r>
                  <a:rPr lang="zh-CN" altLang="zh-CN" sz="2400" b="0" i="0" u="none">
                    <a:solidFill>
                      <a:srgbClr val="000000"/>
                    </a:solidFill>
                    <a:effectLst/>
                    <a:latin typeface="Times New Roman" pitchFamily="24"/>
                    <a:ea typeface="宋体" pitchFamily="24"/>
                    <a:cs typeface="宋体" pitchFamily="24"/>
                  </a:rPr>
                  <a:t>与</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的图象如图所示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kx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的大致图象为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Choice>
        <mc:Fallback xmlns="" xmlns:a16="http://schemas.microsoft.com/office/drawing/2014/main">
          <p:sp>
            <p:nvSpPr>
              <p:cNvPr id="11107" name="yt_shape_11107" descr="{&quot;rangeId&quot;:20,&quot;pageBreak&quot;:true,&quot;mathAnswerShape&quot;:1}"/>
              <p:cNvSpPr txBox="1">
                <a:spLocks noRot="1" noChangeAspect="1" noMove="1" noResize="1" noEditPoints="1" noAdjustHandles="1" noChangeArrowheads="1" noChangeShapeType="1" noTextEdit="1"/>
              </p:cNvSpPr>
              <p:nvPr/>
            </p:nvSpPr>
            <p:spPr>
              <a:xfrm>
                <a:off x="540119" y="900000"/>
                <a:ext cx="11111999" cy="1120050"/>
              </a:xfrm>
              <a:prstGeom prst="rect">
                <a:avLst/>
              </a:prstGeom>
              <a:blipFill>
                <a:blip r:embed="rId2"/>
                <a:stretch>
                  <a:fillRect l="-1701" b="-16393"/>
                </a:stretch>
              </a:blipFill>
            </p:spPr>
            <p:txBody>
              <a:bodyPr/>
              <a:lstStyle/>
              <a:p>
                <a:r>
                  <a:rPr lang="zh-CN" altLang="en-US">
                    <a:noFill/>
                  </a:rPr>
                  <a:t> </a:t>
                </a:r>
              </a:p>
            </p:txBody>
          </p:sp>
        </mc:Fallback>
      </mc:AlternateContent>
      <p:pic>
        <p:nvPicPr>
          <p:cNvPr id="11109" name="yt_image_11109">
            <a:extLst>
              <a:ext uri="">
                <a16:creationId xmlns="" xmlns:mc="http://schemas.openxmlformats.org/markup-compatibility/2006" xmlns:a14="http://schemas.microsoft.com/office/drawing/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3359696" y="2326119"/>
            <a:ext cx="5119890" cy="3608906"/>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67BC0CF0-1CE0-CCBA-5767-5225C4932322}"/>
              </a:ext>
            </a:extLst>
          </p:cNvPr>
          <p:cNvSpPr txBox="1"/>
          <p:nvPr/>
        </p:nvSpPr>
        <p:spPr>
          <a:xfrm>
            <a:off x="1364508" y="1538042"/>
            <a:ext cx="383286" cy="517982"/>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044" name="yt_shape_11044"/>
          <p:cNvSpPr txBox="1"/>
          <p:nvPr/>
        </p:nvSpPr>
        <p:spPr>
          <a:xfrm>
            <a:off x="540000" y="900000"/>
            <a:ext cx="4270400" cy="720197"/>
          </a:xfrm>
          <a:prstGeom prst="rect">
            <a:avLst/>
          </a:prstGeom>
        </p:spPr>
        <p:txBody>
          <a:bodyPr vert="horz" wrap="none" lIns="0" tIns="0" rIns="0" bIns="0" rtlCol="0">
            <a:spAutoFit/>
          </a:bodyPr>
          <a:lstStyle/>
          <a:p>
            <a:pPr algn="l" eaLnBrk="1" latinLnBrk="0" hangingPunct="0">
              <a:lnSpc>
                <a:spcPct val="129999"/>
              </a:lnSpc>
            </a:pPr>
            <a:r>
              <a:rPr lang="zh-CN" altLang="zh-CN" sz="3950" b="0" i="0" u="none" spc="33300">
                <a:noFill/>
                <a:effectLst/>
                <a:latin typeface="NEU-BZ-S92" pitchFamily="40"/>
                <a:ea typeface="宋体" pitchFamily="40"/>
                <a:cs typeface="宋体" pitchFamily="40"/>
                <a:sym typeface="Finished"/>
              </a:rPr>
              <a:t>⁠</a:t>
            </a:r>
            <a:endParaRPr lang="zh-CN" altLang="zh-CN" sz="3950" b="0" i="0" u="none" spc="33300">
              <a:solidFill>
                <a:srgbClr val="1EE3CF"/>
              </a:solidFill>
              <a:effectLst/>
              <a:latin typeface="NEU-BZ-S92" pitchFamily="40"/>
              <a:ea typeface="宋体" pitchFamily="40"/>
              <a:cs typeface="宋体" pitchFamily="40"/>
              <a:sym typeface="Finished"/>
              <a:hlinkClick r:id="" action="ppaction://macro?name={&quot;type&quot;:&quot;ImageText&quot;,&quot;item&quot;:&quot;ImageText&quot;,&quot;path&quot;:&quot;\\ImageTexts\\84856b98-35c7-4130-84d7-0e96d03e9f55.png&quot;}"/>
            </a:endParaRPr>
          </a:p>
        </p:txBody>
      </p:sp>
      <p:sp>
        <p:nvSpPr>
          <p:cNvPr id="11045" name="yt_shape_11045"/>
          <p:cNvSpPr txBox="1"/>
          <p:nvPr/>
        </p:nvSpPr>
        <p:spPr>
          <a:xfrm>
            <a:off x="540000" y="1670985"/>
            <a:ext cx="4257576"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反比例函数的图象</a:t>
            </a:r>
          </a:p>
        </p:txBody>
      </p:sp>
      <mc:AlternateContent xmlns:mc="http://schemas.openxmlformats.org/markup-compatibility/2006" xmlns:a14="http://schemas.microsoft.com/office/drawing/2010/main">
        <mc:Choice Requires="a14">
          <p:sp>
            <p:nvSpPr>
              <p:cNvPr id="11046" name="yt_shape_11046"/>
              <p:cNvSpPr txBox="1"/>
              <p:nvPr/>
            </p:nvSpPr>
            <p:spPr>
              <a:xfrm>
                <a:off x="540000" y="2167857"/>
                <a:ext cx="10039223" cy="641394"/>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已知反比例函数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1">
                            <a:solidFill>
                              <a:srgbClr val="010000"/>
                            </a:solidFill>
                            <a:effectLst/>
                            <a:latin typeface="Cambria Math" panose="02040503050406030204" pitchFamily="12" charset="0"/>
                            <a:ea typeface="Cambria Math" panose="02040503050406030204" pitchFamily="12" charset="0"/>
                          </a:rPr>
                          <m:t>𝑥</m:t>
                        </m:r>
                      </m:den>
                    </m:f>
                  </m:oMath>
                </a14:m>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则其图象在平面直角坐标系中可能是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Choice>
        <mc:Fallback xmlns="" xmlns:a16="http://schemas.microsoft.com/office/drawing/2014/main" xmlns:p14="http://schemas.microsoft.com/office/powerpoint/2010/main" xmlns:m="http://schemas.openxmlformats.org/officeDocument/2006/math">
          <p:sp>
            <p:nvSpPr>
              <p:cNvPr id="11046" name="yt_shape_11046" descr="{&quot;rangeId&quot;:3,&quot;hasSerialNum&quot;:1,&quot;mathAnswerShape&quot;:1}"/>
              <p:cNvSpPr txBox="1">
                <a:spLocks noRot="1" noChangeAspect="1" noMove="1" noResize="1" noEditPoints="1" noAdjustHandles="1" noChangeArrowheads="1" noChangeShapeType="1" noTextEdit="1"/>
              </p:cNvSpPr>
              <p:nvPr/>
            </p:nvSpPr>
            <p:spPr>
              <a:xfrm>
                <a:off x="540000" y="2167857"/>
                <a:ext cx="10039223" cy="641394"/>
              </a:xfrm>
              <a:prstGeom prst="rect">
                <a:avLst/>
              </a:prstGeom>
              <a:blipFill>
                <a:blip r:embed="rId2"/>
                <a:stretch>
                  <a:fillRect l="-1883" r="-911" b="-15238"/>
                </a:stretch>
              </a:blipFill>
            </p:spPr>
            <p:txBody>
              <a:bodyPr/>
              <a:lstStyle/>
              <a:p>
                <a:r>
                  <a:rPr lang="zh-CN" altLang="en-US">
                    <a:noFill/>
                  </a:rPr>
                  <a:t> </a:t>
                </a:r>
              </a:p>
            </p:txBody>
          </p:sp>
        </mc:Fallback>
      </mc:AlternateContent>
      <p:pic>
        <p:nvPicPr>
          <p:cNvPr id="11048" name="yt_image_11048">
            <a:extLst>
              <a:ext uri="">
                <a16:creationId xmlns="" xmlns:mc="http://schemas.openxmlformats.org/markup-compatibility/2006" xmlns:a14="http://schemas.microsoft.com/office/drawing/2010/main" xmlns:a16="http://schemas.microsoft.com/office/drawing/2014/main" xmlns:p14="http://schemas.microsoft.com/office/powerpoint/2010/main" xmlns:m="http://schemas.openxmlformats.org/officeDocument/2006/math" id="{5351258F-BC95-41E6-9372-C2FE361B0291}"/>
              </a:ext>
            </a:extLst>
          </p:cNvPr>
          <p:cNvPicPr>
            <a:picLocks noChangeAspect="1" noChangeArrowheads="1"/>
          </p:cNvPicPr>
          <p:nvPr/>
        </p:nvPicPr>
        <p:blipFill>
          <a:blip r:embed="rId3" cstate="print"/>
          <a:srcRect/>
          <a:stretch>
            <a:fillRect/>
          </a:stretch>
        </p:blipFill>
        <p:spPr bwMode="auto">
          <a:xfrm>
            <a:off x="3724518" y="3012403"/>
            <a:ext cx="4742962" cy="133293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1050" name="yt_shape_11050"/>
              <p:cNvSpPr txBox="1"/>
              <p:nvPr/>
            </p:nvSpPr>
            <p:spPr>
              <a:xfrm>
                <a:off x="540000" y="4395833"/>
                <a:ext cx="10886635" cy="642292"/>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在反比例函数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r>
                          <m:rPr>
                            <m:nor/>
                          </m:rPr>
                          <a:rPr lang="zh-CN" altLang="zh-CN" sz="2400" b="0" i="0">
                            <a:solidFill>
                              <a:srgbClr val="010000"/>
                            </a:solidFill>
                            <a:effectLst/>
                            <a:latin typeface="Cambria Math" panose="02040503050406030204" pitchFamily="12" charset="0"/>
                            <a:ea typeface="宋体" panose="02040503050406030204" pitchFamily="12" charset="0"/>
                          </a:rPr>
                          <m:t>－</m:t>
                        </m:r>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𝑚</m:t>
                        </m:r>
                      </m:num>
                      <m:den>
                        <m:r>
                          <a:rPr lang="en-US" altLang="zh-CN" sz="2400" b="0" i="1">
                            <a:solidFill>
                              <a:srgbClr val="010000"/>
                            </a:solidFill>
                            <a:effectLst/>
                            <a:latin typeface="Cambria Math" panose="02040503050406030204" pitchFamily="12" charset="0"/>
                            <a:ea typeface="Cambria Math" panose="02040503050406030204" pitchFamily="12" charset="0"/>
                          </a:rPr>
                          <m:t>𝑥</m:t>
                        </m:r>
                      </m:den>
                    </m:f>
                  </m:oMath>
                </a14:m>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图象分布在一</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三象限</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的取值范围是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293462"/>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293462"/>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Choice>
        <mc:Fallback xmlns="" xmlns:a16="http://schemas.microsoft.com/office/drawing/2014/main" xmlns:p14="http://schemas.microsoft.com/office/powerpoint/2010/main" xmlns:m="http://schemas.openxmlformats.org/officeDocument/2006/math">
          <p:sp>
            <p:nvSpPr>
              <p:cNvPr id="11050" name="yt_shape_11050" descr="{&quot;rangeId&quot;:4,&quot;hasSerialNum&quot;:1,&quot;mathAnswerShape&quot;:1}"/>
              <p:cNvSpPr txBox="1">
                <a:spLocks noRot="1" noChangeAspect="1" noMove="1" noResize="1" noEditPoints="1" noAdjustHandles="1" noChangeArrowheads="1" noChangeShapeType="1" noTextEdit="1"/>
              </p:cNvSpPr>
              <p:nvPr/>
            </p:nvSpPr>
            <p:spPr>
              <a:xfrm>
                <a:off x="540000" y="4395833"/>
                <a:ext cx="10886635" cy="642292"/>
              </a:xfrm>
              <a:prstGeom prst="rect">
                <a:avLst/>
              </a:prstGeom>
              <a:blipFill>
                <a:blip r:embed="rId4"/>
                <a:stretch>
                  <a:fillRect l="-1737" r="-784" b="-1619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1052" name="yt_table_11052" title="H_49.8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955498030"/>
                  </p:ext>
                </p:extLst>
              </p:nvPr>
            </p:nvGraphicFramePr>
            <p:xfrm>
              <a:off x="540000" y="5241277"/>
              <a:ext cx="9406891" cy="632714"/>
            </p:xfrm>
            <a:graphic>
              <a:graphicData uri="http://schemas.openxmlformats.org/drawingml/2006/table">
                <a:tbl>
                  <a:tblPr/>
                  <a:tblGrid>
                    <a:gridCol w="2567305">
                      <a:extLst>
                        <a:ext uri="{9D8B030D-6E8A-4147-A177-3AD203B41FA5}">
                          <a16:colId xmlns:a16="http://schemas.microsoft.com/office/drawing/2014/main" val="10141"/>
                        </a:ext>
                      </a:extLst>
                    </a:gridCol>
                    <a:gridCol w="2549843">
                      <a:extLst>
                        <a:ext uri="{9D8B030D-6E8A-4147-A177-3AD203B41FA5}">
                          <a16:colId xmlns:a16="http://schemas.microsoft.com/office/drawing/2014/main" val="10142"/>
                        </a:ext>
                      </a:extLst>
                    </a:gridCol>
                    <a:gridCol w="2602230">
                      <a:extLst>
                        <a:ext uri="{9D8B030D-6E8A-4147-A177-3AD203B41FA5}">
                          <a16:colId xmlns:a16="http://schemas.microsoft.com/office/drawing/2014/main" val="10143"/>
                        </a:ext>
                      </a:extLst>
                    </a:gridCol>
                    <a:gridCol w="1687513">
                      <a:extLst>
                        <a:ext uri="{9D8B030D-6E8A-4147-A177-3AD203B41FA5}">
                          <a16:colId xmlns:a16="http://schemas.microsoft.com/office/drawing/2014/main" val="10144"/>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2</m:t>
                                  </m:r>
                                </m:den>
                              </m:f>
                            </m:oMath>
                          </a14:m>
                          <a:endParaRPr lang="zh-CN"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2</m:t>
                                  </m:r>
                                </m:den>
                              </m:f>
                            </m:oMath>
                          </a14:m>
                          <a:endParaRPr lang="zh-CN"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1"/>
                      </a:ext>
                    </a:extLst>
                  </a:tr>
                </a:tbl>
              </a:graphicData>
            </a:graphic>
          </p:graphicFrame>
        </mc:Choice>
        <mc:Fallback xmlns="" xmlns:a16="http://schemas.microsoft.com/office/drawing/2014/main" xmlns:p14="http://schemas.microsoft.com/office/powerpoint/2010/main" xmlns:m="http://schemas.openxmlformats.org/officeDocument/2006/math">
          <p:graphicFrame>
            <p:nvGraphicFramePr>
              <p:cNvPr id="11052" name="yt_table_11052" descr="{&quot;rangeId&quot;:4,&quot;type&quot;:&quot;Option&quot;}" title="H_49.8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955498030"/>
                  </p:ext>
                </p:extLst>
              </p:nvPr>
            </p:nvGraphicFramePr>
            <p:xfrm>
              <a:off x="540000" y="5241277"/>
              <a:ext cx="9406891" cy="632714"/>
            </p:xfrm>
            <a:graphic>
              <a:graphicData uri="http://schemas.openxmlformats.org/drawingml/2006/table">
                <a:tbl>
                  <a:tblPr/>
                  <a:tblGrid>
                    <a:gridCol w="2567305">
                      <a:extLst>
                        <a:ext uri="{9D8B030D-6E8A-4147-A177-3AD203B41FA5}">
                          <a16:colId xmlns:a16="http://schemas.microsoft.com/office/drawing/2014/main" val="10141"/>
                        </a:ext>
                      </a:extLst>
                    </a:gridCol>
                    <a:gridCol w="2549843">
                      <a:extLst>
                        <a:ext uri="{9D8B030D-6E8A-4147-A177-3AD203B41FA5}">
                          <a16:colId xmlns:a16="http://schemas.microsoft.com/office/drawing/2014/main" val="10142"/>
                        </a:ext>
                      </a:extLst>
                    </a:gridCol>
                    <a:gridCol w="2602230">
                      <a:extLst>
                        <a:ext uri="{9D8B030D-6E8A-4147-A177-3AD203B41FA5}">
                          <a16:colId xmlns:a16="http://schemas.microsoft.com/office/drawing/2014/main" val="10143"/>
                        </a:ext>
                      </a:extLst>
                    </a:gridCol>
                    <a:gridCol w="1687513">
                      <a:extLst>
                        <a:ext uri="{9D8B030D-6E8A-4147-A177-3AD203B41FA5}">
                          <a16:colId xmlns:a16="http://schemas.microsoft.com/office/drawing/2014/main" val="10144"/>
                        </a:ext>
                      </a:extLst>
                    </a:gridCol>
                  </a:tblGrid>
                  <a:tr h="632714">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p>
                      </a:txBody>
                      <a:tcPr marL="0" marR="0" marT="0" marB="0" anchor="ctr">
                        <a:lnL w="9522" cmpd="sng">
                          <a:noFill/>
                        </a:lnL>
                        <a:lnR w="9522" cmpd="sng">
                          <a:noFill/>
                        </a:lnR>
                        <a:lnT w="9522" cmpd="sng">
                          <a:noFill/>
                        </a:lnT>
                        <a:lnB w="9522" cmpd="sng">
                          <a:noFill/>
                        </a:lnB>
                      </a:tcPr>
                    </a:tc>
                    <a:tc>
                      <a:txBody>
                        <a:bodyPr/>
                        <a:lstStyle/>
                        <a:p>
                          <a:endParaRPr lang="zh-CN"/>
                        </a:p>
                      </a:txBody>
                      <a:tcPr marL="0" marR="0" marT="0" marB="0" anchor="ctr">
                        <a:lnL w="9522" cmpd="sng">
                          <a:noFill/>
                        </a:lnL>
                        <a:lnR w="9522" cmpd="sng">
                          <a:noFill/>
                        </a:lnR>
                        <a:lnT w="9522" cmpd="sng">
                          <a:noFill/>
                        </a:lnT>
                        <a:lnB w="9522" cmpd="sng">
                          <a:noFill/>
                        </a:lnB>
                        <a:blipFill>
                          <a:blip r:embed="rId5"/>
                          <a:stretch>
                            <a:fillRect l="-196721" r="-64871"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5"/>
                          <a:stretch>
                            <a:fillRect l="-457401" b="-16190"/>
                          </a:stretch>
                        </a:blipFill>
                      </a:tcPr>
                    </a:tc>
                    <a:extLst>
                      <a:ext uri="{0D108BD9-81ED-4DB2-BD59-A6C34878D82A}">
                        <a16:rowId xmlns:a16="http://schemas.microsoft.com/office/drawing/2014/main" val="10171"/>
                      </a:ext>
                    </a:extLst>
                  </a:tr>
                </a:tbl>
              </a:graphicData>
            </a:graphic>
          </p:graphicFrame>
        </mc:Fallback>
      </mc:AlternateContent>
      <p:pic>
        <p:nvPicPr>
          <p:cNvPr id="3" name="yt_shape_1683705962655">
            <a:extLst>
              <a:ext uri="{FF2B5EF4-FFF2-40B4-BE49-F238E27FC236}">
                <a16:creationId xmlns:a16="http://schemas.microsoft.com/office/drawing/2014/main" id="{D61EC4D0-A075-72A0-AF3F-020E4338B39C}"/>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03500" y="930553"/>
            <a:ext cx="4102164" cy="652125"/>
          </a:xfrm>
          <a:prstGeom prst="rect">
            <a:avLst/>
          </a:prstGeom>
        </p:spPr>
      </p:pic>
      <p:pic>
        <p:nvPicPr>
          <p:cNvPr id="5" name="yt_shape_1683705962672">
            <a:extLst>
              <a:ext uri="{FF2B5EF4-FFF2-40B4-BE49-F238E27FC236}">
                <a16:creationId xmlns:a16="http://schemas.microsoft.com/office/drawing/2014/main" id="{50D65DC5-EEC3-5D42-8AD6-624C8A7BF21C}"/>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603500" y="1710281"/>
            <a:ext cx="1346264" cy="363178"/>
          </a:xfrm>
          <a:prstGeom prst="rect">
            <a:avLst/>
          </a:prstGeom>
        </p:spPr>
      </p:pic>
      <p:sp>
        <p:nvSpPr>
          <p:cNvPr id="2" name="文本框 1">
            <a:extLst>
              <a:ext uri="{FF2B5EF4-FFF2-40B4-BE49-F238E27FC236}">
                <a16:creationId xmlns:a16="http://schemas.microsoft.com/office/drawing/2014/main" id="{A5FBD3B1-766E-291A-9A92-54EC0DEC5CD5}"/>
              </a:ext>
            </a:extLst>
          </p:cNvPr>
          <p:cNvSpPr txBox="1"/>
          <p:nvPr/>
        </p:nvSpPr>
        <p:spPr>
          <a:xfrm>
            <a:off x="9561857" y="2121051"/>
            <a:ext cx="400748" cy="728803"/>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
        <p:nvSpPr>
          <p:cNvPr id="4" name="文本框 3">
            <a:extLst>
              <a:ext uri="{FF2B5EF4-FFF2-40B4-BE49-F238E27FC236}">
                <a16:creationId xmlns:a16="http://schemas.microsoft.com/office/drawing/2014/main" id="{5961EF1A-4504-F200-53D1-CF101A931275}"/>
              </a:ext>
            </a:extLst>
          </p:cNvPr>
          <p:cNvSpPr txBox="1"/>
          <p:nvPr/>
        </p:nvSpPr>
        <p:spPr>
          <a:xfrm>
            <a:off x="10418536" y="4349027"/>
            <a:ext cx="383285" cy="729692"/>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053" name="yt_shape_11053"/>
          <p:cNvSpPr txBox="1"/>
          <p:nvPr/>
        </p:nvSpPr>
        <p:spPr>
          <a:xfrm>
            <a:off x="540000" y="900000"/>
            <a:ext cx="4257576"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反比例函数的性质</a:t>
            </a:r>
          </a:p>
        </p:txBody>
      </p:sp>
      <mc:AlternateContent xmlns:mc="http://schemas.openxmlformats.org/markup-compatibility/2006" xmlns:a14="http://schemas.microsoft.com/office/drawing/2010/main">
        <mc:Choice Requires="a14">
          <p:sp>
            <p:nvSpPr>
              <p:cNvPr id="11054" name="yt_shape_11054"/>
              <p:cNvSpPr txBox="1"/>
              <p:nvPr/>
            </p:nvSpPr>
            <p:spPr>
              <a:xfrm>
                <a:off x="540000" y="1396872"/>
                <a:ext cx="7884787" cy="642292"/>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对于反比例函数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num>
                      <m:den>
                        <m:r>
                          <a:rPr lang="en-US" altLang="zh-CN" sz="2400" b="0" i="1">
                            <a:solidFill>
                              <a:srgbClr val="010000"/>
                            </a:solidFill>
                            <a:effectLst/>
                            <a:latin typeface="Cambria Math" panose="02040503050406030204" pitchFamily="12" charset="0"/>
                            <a:ea typeface="Cambria Math" panose="02040503050406030204" pitchFamily="12" charset="0"/>
                          </a:rPr>
                          <m:t>𝑥</m:t>
                        </m:r>
                      </m:den>
                    </m:f>
                  </m:oMath>
                </a14:m>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下列说法不正确的是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Choice>
        <mc:Fallback xmlns="" xmlns:a16="http://schemas.microsoft.com/office/drawing/2014/main" xmlns:p14="http://schemas.microsoft.com/office/powerpoint/2010/main">
          <p:sp>
            <p:nvSpPr>
              <p:cNvPr id="11054" name="yt_shape_11054" descr="{&quot;rangeId&quot;:6,&quot;hasSerialNum&quot;:1,&quot;mathAnswerShape&quot;:1}"/>
              <p:cNvSpPr txBox="1">
                <a:spLocks noRot="1" noChangeAspect="1" noMove="1" noResize="1" noEditPoints="1" noAdjustHandles="1" noChangeArrowheads="1" noChangeShapeType="1" noTextEdit="1"/>
              </p:cNvSpPr>
              <p:nvPr/>
            </p:nvSpPr>
            <p:spPr>
              <a:xfrm>
                <a:off x="540000" y="1396872"/>
                <a:ext cx="7884787" cy="642292"/>
              </a:xfrm>
              <a:prstGeom prst="rect">
                <a:avLst/>
              </a:prstGeom>
              <a:blipFill>
                <a:blip r:embed="rId2"/>
                <a:stretch>
                  <a:fillRect l="-2398" r="-1392" b="-15094"/>
                </a:stretch>
              </a:blipFill>
            </p:spPr>
            <p:txBody>
              <a:bodyPr/>
              <a:lstStyle/>
              <a:p>
                <a:r>
                  <a:rPr lang="zh-CN" altLang="en-US">
                    <a:noFill/>
                  </a:rPr>
                  <a:t> </a:t>
                </a:r>
              </a:p>
            </p:txBody>
          </p:sp>
        </mc:Fallback>
      </mc:AlternateContent>
      <p:graphicFrame>
        <p:nvGraphicFramePr>
          <p:cNvPr id="11056" name="yt_table_11056" title="H_133.660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302498799"/>
              </p:ext>
            </p:extLst>
          </p:nvPr>
        </p:nvGraphicFramePr>
        <p:xfrm>
          <a:off x="540000" y="2242316"/>
          <a:ext cx="9291638" cy="1697484"/>
        </p:xfrm>
        <a:graphic>
          <a:graphicData uri="http://schemas.openxmlformats.org/drawingml/2006/table">
            <a:tbl>
              <a:tblPr/>
              <a:tblGrid>
                <a:gridCol w="9291638">
                  <a:extLst>
                    <a:ext uri="{9D8B030D-6E8A-4147-A177-3AD203B41FA5}">
                      <a16:colId xmlns:a16="http://schemas.microsoft.com/office/drawing/2014/main" val="10145"/>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图象分布在第二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四象限</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2"/>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当</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宋体" pitchFamily="24"/>
                          <a:cs typeface="宋体" pitchFamily="24"/>
                        </a:rPr>
                        <a:t>时</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随</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的增大而增大</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3"/>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图象经过点</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4"/>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若点</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25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都在图象上</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且</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25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5"/>
                  </a:ext>
                </a:extLst>
              </a:tr>
            </a:tbl>
          </a:graphicData>
        </a:graphic>
      </p:graphicFrame>
      <p:pic>
        <p:nvPicPr>
          <p:cNvPr id="3" name="yt_shape_1683705962697">
            <a:extLst>
              <a:ext uri="{FF2B5EF4-FFF2-40B4-BE49-F238E27FC236}">
                <a16:creationId xmlns:a16="http://schemas.microsoft.com/office/drawing/2014/main" id="{FFF7187D-1AD4-6F6A-CBE4-9C9B22A7EB2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39296"/>
            <a:ext cx="1346264" cy="363178"/>
          </a:xfrm>
          <a:prstGeom prst="rect">
            <a:avLst/>
          </a:prstGeom>
        </p:spPr>
      </p:pic>
      <p:sp>
        <p:nvSpPr>
          <p:cNvPr id="2" name="文本框 1">
            <a:extLst>
              <a:ext uri="{FF2B5EF4-FFF2-40B4-BE49-F238E27FC236}">
                <a16:creationId xmlns:a16="http://schemas.microsoft.com/office/drawing/2014/main" id="{D35D5A9F-6605-0003-35DD-0267CB854040}"/>
              </a:ext>
            </a:extLst>
          </p:cNvPr>
          <p:cNvSpPr txBox="1"/>
          <p:nvPr/>
        </p:nvSpPr>
        <p:spPr>
          <a:xfrm>
            <a:off x="7428257" y="1350066"/>
            <a:ext cx="400748" cy="729692"/>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058" name="yt_shape_11058"/>
              <p:cNvSpPr txBox="1"/>
              <p:nvPr/>
            </p:nvSpPr>
            <p:spPr>
              <a:xfrm>
                <a:off x="540119" y="900000"/>
                <a:ext cx="11111999" cy="1110112"/>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成都市中考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a:t>
                </a:r>
                <a:r>
                  <a:rPr lang="en-US" altLang="zh-CN" sz="2400" b="0" i="1" u="none">
                    <a:solidFill>
                      <a:srgbClr val="000000"/>
                    </a:solidFill>
                    <a:effectLst/>
                    <a:latin typeface="Times New Roman" pitchFamily="24"/>
                    <a:ea typeface="Times New Roman" pitchFamily="24"/>
                    <a:cs typeface="宋体" pitchFamily="24"/>
                  </a:rPr>
                  <a:t>P</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P</a:t>
                </a:r>
                <a:r>
                  <a:rPr lang="en-US" altLang="zh-CN" sz="2400" b="0" i="0" u="none" baseline="-25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25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两点都在反比例函数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num>
                      <m:den>
                        <m:r>
                          <a:rPr lang="en-US" altLang="zh-CN" sz="2400" b="0" i="1">
                            <a:solidFill>
                              <a:srgbClr val="010000"/>
                            </a:solidFill>
                            <a:effectLst/>
                            <a:latin typeface="Cambria Math" panose="02040503050406030204" pitchFamily="12" charset="0"/>
                            <a:ea typeface="Cambria Math" panose="02040503050406030204" pitchFamily="12" charset="0"/>
                          </a:rPr>
                          <m:t>𝑥</m:t>
                        </m:r>
                      </m:den>
                    </m:f>
                  </m:oMath>
                </a14:m>
                <a:r>
                  <a:rPr lang="zh-CN" altLang="zh-CN" sz="2400" b="0" i="0" u="none">
                    <a:solidFill>
                      <a:srgbClr val="000000"/>
                    </a:solidFill>
                    <a:effectLst/>
                    <a:latin typeface="Times New Roman" pitchFamily="24"/>
                    <a:ea typeface="宋体" pitchFamily="24"/>
                    <a:cs typeface="宋体" pitchFamily="24"/>
                  </a:rPr>
                  <a:t>的图象上</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且</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25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选填</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或</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xmlns="" xmlns:a16="http://schemas.microsoft.com/office/drawing/2014/main">
          <p:sp>
            <p:nvSpPr>
              <p:cNvPr id="11058" name="yt_shape_11058" descr="{&quot;rangeId&quot;:7,&quot;hasSerialNum&quot;:1,&quot;mathAnswerShape&quot;:1,&quot;pageBreak&quot;:true}"/>
              <p:cNvSpPr txBox="1">
                <a:spLocks noRot="1" noChangeAspect="1" noMove="1" noResize="1" noEditPoints="1" noAdjustHandles="1" noChangeArrowheads="1" noChangeShapeType="1" noTextEdit="1"/>
              </p:cNvSpPr>
              <p:nvPr/>
            </p:nvSpPr>
            <p:spPr>
              <a:xfrm>
                <a:off x="540119" y="900000"/>
                <a:ext cx="11111999" cy="1110112"/>
              </a:xfrm>
              <a:prstGeom prst="rect">
                <a:avLst/>
              </a:prstGeom>
              <a:blipFill>
                <a:blip r:embed="rId2"/>
                <a:stretch>
                  <a:fillRect l="-1701" r="-165" b="-1593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060" name="yt_shape_11060"/>
              <p:cNvSpPr txBox="1"/>
              <p:nvPr/>
            </p:nvSpPr>
            <p:spPr>
              <a:xfrm>
                <a:off x="540000" y="2060900"/>
                <a:ext cx="6995505" cy="651653"/>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教材第</a:t>
                </a:r>
                <a:r>
                  <a:rPr lang="en-US" altLang="zh-CN" sz="2400" b="0" i="0" u="none">
                    <a:solidFill>
                      <a:srgbClr val="000000"/>
                    </a:solidFill>
                    <a:effectLst/>
                    <a:latin typeface="Times New Roman" pitchFamily="24"/>
                    <a:ea typeface="Times New Roman" pitchFamily="24"/>
                    <a:cs typeface="宋体" pitchFamily="24"/>
                  </a:rPr>
                  <a:t>47</a:t>
                </a:r>
                <a:r>
                  <a:rPr lang="zh-CN" altLang="zh-CN" sz="2400" b="0" i="0" u="none">
                    <a:solidFill>
                      <a:srgbClr val="000000"/>
                    </a:solidFill>
                    <a:effectLst/>
                    <a:latin typeface="Times New Roman" pitchFamily="24"/>
                    <a:ea typeface="楷体" pitchFamily="24"/>
                    <a:cs typeface="宋体" pitchFamily="24"/>
                  </a:rPr>
                  <a:t>页例</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楷体" pitchFamily="24"/>
                    <a:cs typeface="宋体" pitchFamily="24"/>
                  </a:rPr>
                  <a:t>变式</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已知反比例函数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𝑘</m:t>
                        </m:r>
                        <m:r>
                          <m:rPr>
                            <m:nor/>
                          </m:rPr>
                          <a:rPr lang="zh-CN" altLang="zh-CN" sz="2400" b="0" i="0">
                            <a:solidFill>
                              <a:srgbClr val="010000"/>
                            </a:solidFill>
                            <a:effectLst/>
                            <a:latin typeface="Cambria Math" panose="02040503050406030204" pitchFamily="12" charset="0"/>
                            <a:ea typeface="宋体" panose="02040503050406030204" pitchFamily="12" charset="0"/>
                          </a:rPr>
                          <m:t>－</m:t>
                        </m:r>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1">
                            <a:solidFill>
                              <a:srgbClr val="010000"/>
                            </a:solidFill>
                            <a:effectLst/>
                            <a:latin typeface="Cambria Math" panose="02040503050406030204" pitchFamily="12" charset="0"/>
                            <a:ea typeface="Cambria Math" panose="02040503050406030204" pitchFamily="12" charset="0"/>
                          </a:rPr>
                          <m:t>𝑥</m:t>
                        </m:r>
                      </m:den>
                    </m:f>
                  </m:oMath>
                </a14:m>
                <a:r>
                  <a:rPr lang="en-US" altLang="zh-CN" sz="2400" b="0" i="0" u="none">
                    <a:solidFill>
                      <a:srgbClr val="000000"/>
                    </a:solidFill>
                    <a:effectLst/>
                    <a:latin typeface="宋体" pitchFamily="24"/>
                    <a:ea typeface="宋体" pitchFamily="24"/>
                    <a:cs typeface="宋体" pitchFamily="24"/>
                  </a:rPr>
                  <a:t>.</a:t>
                </a:r>
              </a:p>
            </p:txBody>
          </p:sp>
        </mc:Choice>
        <mc:Fallback xmlns="" xmlns:a16="http://schemas.microsoft.com/office/drawing/2014/main">
          <p:sp>
            <p:nvSpPr>
              <p:cNvPr id="11060" name="yt_shape_11060" descr="{&quot;rangeId&quot;:7,&quot;color&quot;:&quot;B&quot;,&quot;hasSerialNum&quot;:1}"/>
              <p:cNvSpPr txBox="1">
                <a:spLocks noRot="1" noChangeAspect="1" noMove="1" noResize="1" noEditPoints="1" noAdjustHandles="1" noChangeArrowheads="1" noChangeShapeType="1" noTextEdit="1"/>
              </p:cNvSpPr>
              <p:nvPr/>
            </p:nvSpPr>
            <p:spPr>
              <a:xfrm>
                <a:off x="540000" y="2060900"/>
                <a:ext cx="6995505" cy="651653"/>
              </a:xfrm>
              <a:prstGeom prst="rect">
                <a:avLst/>
              </a:prstGeom>
              <a:blipFill>
                <a:blip r:embed="rId3"/>
                <a:stretch>
                  <a:fillRect l="-2703" r="-1656" b="-1495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062" name="yt_shape_11062"/>
              <p:cNvSpPr txBox="1"/>
              <p:nvPr/>
            </p:nvSpPr>
            <p:spPr>
              <a:xfrm>
                <a:off x="540119" y="2763341"/>
                <a:ext cx="11111999" cy="1116781"/>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如果这个反比例函数图象与直线</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5</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交于点</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k</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7</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两函数图象的另一个交点为</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5</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xmlns="" xmlns:a16="http://schemas.microsoft.com/office/drawing/2014/main">
          <p:sp>
            <p:nvSpPr>
              <p:cNvPr id="11062" name="yt_shape_11062" descr="{&quot;rangeId&quot;:7,&quot;mathAnswerShape&quot;:1}"/>
              <p:cNvSpPr txBox="1">
                <a:spLocks noRot="1" noChangeAspect="1" noMove="1" noResize="1" noEditPoints="1" noAdjustHandles="1" noChangeArrowheads="1" noChangeShapeType="1" noTextEdit="1"/>
              </p:cNvSpPr>
              <p:nvPr/>
            </p:nvSpPr>
            <p:spPr>
              <a:xfrm>
                <a:off x="540119" y="2763341"/>
                <a:ext cx="11111999" cy="1116781"/>
              </a:xfrm>
              <a:prstGeom prst="rect">
                <a:avLst/>
              </a:prstGeom>
              <a:blipFill>
                <a:blip r:embed="rId4"/>
                <a:stretch>
                  <a:fillRect l="-1701" b="-1576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064" name="yt_shape_11064"/>
              <p:cNvSpPr txBox="1"/>
              <p:nvPr/>
            </p:nvSpPr>
            <p:spPr>
              <a:xfrm>
                <a:off x="540119" y="3930910"/>
                <a:ext cx="11111999" cy="1277914"/>
              </a:xfrm>
              <a:prstGeom prst="rect">
                <a:avLst/>
              </a:prstGeom>
            </p:spPr>
            <p:txBody>
              <a:bodyPr vert="horz" wrap="square" lIns="0" tIns="0" rIns="0" bIns="0" rtlCol="0">
                <a:spAutoFit/>
              </a:bodyPr>
              <a:lstStyle/>
              <a:p>
                <a:pPr algn="l" eaLnBrk="1" fontAlgn="b"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如果反比例函数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𝑘</m:t>
                        </m:r>
                        <m:r>
                          <m:rPr>
                            <m:nor/>
                          </m:rPr>
                          <a:rPr lang="zh-CN" altLang="zh-CN" sz="2400" b="0" i="0">
                            <a:solidFill>
                              <a:srgbClr val="010000"/>
                            </a:solidFill>
                            <a:effectLst/>
                            <a:latin typeface="Cambria Math" panose="02040503050406030204" pitchFamily="12" charset="0"/>
                            <a:ea typeface="宋体" panose="02040503050406030204" pitchFamily="12" charset="0"/>
                          </a:rPr>
                          <m:t>－</m:t>
                        </m:r>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1">
                            <a:solidFill>
                              <a:srgbClr val="010000"/>
                            </a:solidFill>
                            <a:effectLst/>
                            <a:latin typeface="Cambria Math" panose="02040503050406030204" pitchFamily="12" charset="0"/>
                            <a:ea typeface="Cambria Math" panose="02040503050406030204" pitchFamily="12" charset="0"/>
                          </a:rPr>
                          <m:t>𝑥</m:t>
                        </m:r>
                      </m:den>
                    </m:f>
                  </m:oMath>
                </a14:m>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当</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宋体" pitchFamily="24"/>
                    <a:cs typeface="宋体" pitchFamily="24"/>
                  </a:rPr>
                  <a:t>时</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的值随</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值的增大而增大</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k</a:t>
                </a:r>
                <a:r>
                  <a:rPr lang="zh-CN" altLang="zh-CN" sz="2400" b="0" i="0" u="none">
                    <a:solidFill>
                      <a:srgbClr val="000000"/>
                    </a:solidFill>
                    <a:effectLst/>
                    <a:latin typeface="Times New Roman" pitchFamily="24"/>
                    <a:ea typeface="宋体" pitchFamily="24"/>
                    <a:cs typeface="宋体" pitchFamily="24"/>
                  </a:rPr>
                  <a:t>的取值范围为</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k</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2</m:t>
                        </m:r>
                      </m:den>
                    </m:f>
                  </m:oMath>
                </a14:m>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xmlns="" xmlns:a16="http://schemas.microsoft.com/office/drawing/2014/main">
          <p:sp>
            <p:nvSpPr>
              <p:cNvPr id="11064" name="yt_shape_11064" descr="{&quot;rangeId&quot;:7,&quot;mathAnswerShape&quot;:1}"/>
              <p:cNvSpPr txBox="1">
                <a:spLocks noRot="1" noChangeAspect="1" noMove="1" noResize="1" noEditPoints="1" noAdjustHandles="1" noChangeArrowheads="1" noChangeShapeType="1" noTextEdit="1"/>
              </p:cNvSpPr>
              <p:nvPr/>
            </p:nvSpPr>
            <p:spPr>
              <a:xfrm>
                <a:off x="540119" y="3930910"/>
                <a:ext cx="11111999" cy="1277914"/>
              </a:xfrm>
              <a:prstGeom prst="rect">
                <a:avLst/>
              </a:prstGeom>
              <a:blipFill>
                <a:blip r:embed="rId5"/>
                <a:stretch>
                  <a:fillRect l="-1701" b="-10526"/>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6BF75A7F-96F0-C4A3-012F-0021BDF39482}"/>
              </a:ext>
            </a:extLst>
          </p:cNvPr>
          <p:cNvSpPr txBox="1"/>
          <p:nvPr/>
        </p:nvSpPr>
        <p:spPr>
          <a:xfrm>
            <a:off x="3750521" y="1528199"/>
            <a:ext cx="789685"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3" name="文本框 2">
            <a:extLst>
              <a:ext uri="{FF2B5EF4-FFF2-40B4-BE49-F238E27FC236}">
                <a16:creationId xmlns:a16="http://schemas.microsoft.com/office/drawing/2014/main" id="{38CAA245-5EF7-E64E-D1D0-3766366CF0B0}"/>
              </a:ext>
            </a:extLst>
          </p:cNvPr>
          <p:cNvSpPr txBox="1"/>
          <p:nvPr/>
        </p:nvSpPr>
        <p:spPr>
          <a:xfrm>
            <a:off x="9992571" y="2716535"/>
            <a:ext cx="942086" cy="77522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4" name="文本框 3">
            <a:extLst>
              <a:ext uri="{FF2B5EF4-FFF2-40B4-BE49-F238E27FC236}">
                <a16:creationId xmlns:a16="http://schemas.microsoft.com/office/drawing/2014/main" id="{22111ABE-1F51-C185-2194-B39F2CFD87D6}"/>
              </a:ext>
            </a:extLst>
          </p:cNvPr>
          <p:cNvSpPr txBox="1"/>
          <p:nvPr/>
        </p:nvSpPr>
        <p:spPr>
          <a:xfrm>
            <a:off x="1059708" y="3398145"/>
            <a:ext cx="942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7</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5" name="文本框 4">
            <a:extLst>
              <a:ext uri="{FF2B5EF4-FFF2-40B4-BE49-F238E27FC236}">
                <a16:creationId xmlns:a16="http://schemas.microsoft.com/office/drawing/2014/main" id="{0213BE63-7CF6-BDF5-914F-EDE8BE12221A}"/>
              </a:ext>
            </a:extLst>
          </p:cNvPr>
          <p:cNvSpPr txBox="1"/>
          <p:nvPr/>
        </p:nvSpPr>
        <p:spPr>
          <a:xfrm>
            <a:off x="6088908" y="3398145"/>
            <a:ext cx="2008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5</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BEAB8D9F-F261-8D35-F4C1-50716A83E1D0}"/>
                  </a:ext>
                </a:extLst>
              </p:cNvPr>
              <p:cNvSpPr txBox="1"/>
              <p:nvPr/>
            </p:nvSpPr>
            <p:spPr>
              <a:xfrm>
                <a:off x="1974108" y="4488002"/>
                <a:ext cx="1053212" cy="674319"/>
              </a:xfrm>
              <a:prstGeom prst="rect">
                <a:avLst/>
              </a:prstGeom>
              <a:noFill/>
            </p:spPr>
            <p:txBody>
              <a:bodyPr vert="horz" wrap="none" rtlCol="0" anchor="ctr">
                <a:noAutofit/>
              </a:bodyPr>
              <a:lstStyle/>
              <a:p>
                <a:pPr fontAlgn="b">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k</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2</m:t>
                        </m:r>
                      </m:den>
                    </m:f>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xmlns="" xmlns:a16="http://schemas.microsoft.com/office/drawing/2014/main">
          <p:sp>
            <p:nvSpPr>
              <p:cNvPr id="6" name="文本框 5" descr="{'rangeId': 7, 'mathAnswerShape': 1}">
                <a:extLst>
                  <a:ext uri="{FF2B5EF4-FFF2-40B4-BE49-F238E27FC236}">
                    <a16:creationId xmlns:a16="http://schemas.microsoft.com/office/drawing/2014/main" id="{BEAB8D9F-F261-8D35-F4C1-50716A83E1D0}"/>
                  </a:ext>
                </a:extLst>
              </p:cNvPr>
              <p:cNvSpPr txBox="1">
                <a:spLocks noRot="1" noChangeAspect="1" noMove="1" noResize="1" noEditPoints="1" noAdjustHandles="1" noChangeArrowheads="1" noChangeShapeType="1" noTextEdit="1"/>
              </p:cNvSpPr>
              <p:nvPr/>
            </p:nvSpPr>
            <p:spPr>
              <a:xfrm>
                <a:off x="1974108" y="4488002"/>
                <a:ext cx="1053212" cy="674319"/>
              </a:xfrm>
              <a:prstGeom prst="rect">
                <a:avLst/>
              </a:prstGeom>
              <a:blipFill>
                <a:blip r:embed="rId6"/>
                <a:stretch>
                  <a:fillRect l="-9249" b="-1441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066" name="yt_shape_11066"/>
              <p:cNvSpPr txBox="1"/>
              <p:nvPr/>
            </p:nvSpPr>
            <p:spPr>
              <a:xfrm>
                <a:off x="540000" y="900000"/>
                <a:ext cx="7117526" cy="651653"/>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反比例函数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𝑘</m:t>
                        </m:r>
                      </m:num>
                      <m:den>
                        <m:r>
                          <a:rPr lang="en-US" altLang="zh-CN" sz="2400" b="0" i="1">
                            <a:solidFill>
                              <a:srgbClr val="010000"/>
                            </a:solidFill>
                            <a:effectLst/>
                            <a:latin typeface="Cambria Math" panose="02040503050406030204" pitchFamily="12" charset="0"/>
                            <a:ea typeface="Cambria Math" panose="02040503050406030204" pitchFamily="12" charset="0"/>
                          </a:rPr>
                          <m:t>𝑥</m:t>
                        </m:r>
                      </m:den>
                    </m:f>
                  </m:oMath>
                </a14:m>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k</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中</a:t>
                </a:r>
                <a:r>
                  <a:rPr lang="en-US" altLang="zh-CN" sz="2400" b="0" i="1" u="none">
                    <a:solidFill>
                      <a:srgbClr val="000000"/>
                    </a:solidFill>
                    <a:effectLst/>
                    <a:latin typeface="Times New Roman" pitchFamily="24"/>
                    <a:ea typeface="Times New Roman" pitchFamily="24"/>
                    <a:cs typeface="宋体" pitchFamily="24"/>
                  </a:rPr>
                  <a:t>k</a:t>
                </a:r>
                <a:r>
                  <a:rPr lang="zh-CN" altLang="zh-CN" sz="2400" b="0" i="0" u="none">
                    <a:solidFill>
                      <a:srgbClr val="000000"/>
                    </a:solidFill>
                    <a:effectLst/>
                    <a:latin typeface="Times New Roman" pitchFamily="24"/>
                    <a:ea typeface="黑体" pitchFamily="24"/>
                    <a:cs typeface="宋体" pitchFamily="24"/>
                  </a:rPr>
                  <a:t>的几何意义</a:t>
                </a:r>
              </a:p>
            </p:txBody>
          </p:sp>
        </mc:Choice>
        <mc:Fallback xmlns="" xmlns:m="http://schemas.openxmlformats.org/officeDocument/2006/math" xmlns:p14="http://schemas.microsoft.com/office/powerpoint/2010/main" xmlns:a16="http://schemas.microsoft.com/office/drawing/2014/main">
          <p:sp>
            <p:nvSpPr>
              <p:cNvPr id="11066" name="yt_shape_11066" descr="{&quot;rangeId&quot;:8,&quot;color&quot;:&quot;B&quot;,&quot;pageBreak&quot;:true,&quot;mathAnswerShape&quot;:1,&quot;ImageText&quot;:&quot;1&quot;}"/>
              <p:cNvSpPr txBox="1">
                <a:spLocks noRot="1" noChangeAspect="1" noMove="1" noResize="1" noEditPoints="1" noAdjustHandles="1" noChangeArrowheads="1" noChangeShapeType="1" noTextEdit="1"/>
              </p:cNvSpPr>
              <p:nvPr/>
            </p:nvSpPr>
            <p:spPr>
              <a:xfrm>
                <a:off x="540000" y="900000"/>
                <a:ext cx="7117526" cy="651653"/>
              </a:xfrm>
              <a:prstGeom prst="rect">
                <a:avLst/>
              </a:prstGeom>
              <a:blipFill>
                <a:blip r:embed="rId2"/>
                <a:stretch>
                  <a:fillRect l="-2742" r="-1628" b="-1401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068" name="yt_shape_11068"/>
              <p:cNvSpPr txBox="1"/>
              <p:nvPr/>
            </p:nvSpPr>
            <p:spPr>
              <a:xfrm>
                <a:off x="540119" y="1602441"/>
                <a:ext cx="11111999" cy="112005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过双曲线</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𝑘</m:t>
                        </m:r>
                      </m:num>
                      <m:den>
                        <m:r>
                          <a:rPr lang="en-US" altLang="zh-CN" sz="2400" b="0" i="1">
                            <a:solidFill>
                              <a:srgbClr val="010000"/>
                            </a:solidFill>
                            <a:effectLst/>
                            <a:latin typeface="Cambria Math" panose="02040503050406030204" pitchFamily="12" charset="0"/>
                            <a:ea typeface="Cambria Math" panose="02040503050406030204" pitchFamily="12" charset="0"/>
                          </a:rPr>
                          <m:t>𝑥</m:t>
                        </m:r>
                      </m:den>
                    </m:f>
                  </m:oMath>
                </a14:m>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k</a:t>
                </a:r>
                <a:r>
                  <a:rPr lang="zh-CN" altLang="zh-CN" sz="2400" b="0" i="0" u="none">
                    <a:solidFill>
                      <a:srgbClr val="000000"/>
                    </a:solidFill>
                    <a:effectLst/>
                    <a:latin typeface="Times New Roman" pitchFamily="24"/>
                    <a:ea typeface="宋体" pitchFamily="24"/>
                    <a:cs typeface="宋体" pitchFamily="24"/>
                  </a:rPr>
                  <a:t>是常数</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k</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的图象上两点</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分别作</a:t>
                </a:r>
                <a:r>
                  <a:rPr lang="en-US" altLang="zh-CN" sz="2400" b="0" i="1" u="none">
                    <a:solidFill>
                      <a:srgbClr val="000000"/>
                    </a:solidFill>
                    <a:effectLst/>
                    <a:latin typeface="Times New Roman" pitchFamily="24"/>
                    <a:ea typeface="Times New Roman" pitchFamily="24"/>
                    <a:cs typeface="宋体" pitchFamily="24"/>
                  </a:rPr>
                  <a:t>AC</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轴于</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BD</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轴于</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AOC</a:t>
                </a:r>
                <a:r>
                  <a:rPr lang="zh-CN" altLang="zh-CN" sz="2400" b="0" i="0" u="none">
                    <a:solidFill>
                      <a:srgbClr val="000000"/>
                    </a:solidFill>
                    <a:effectLst/>
                    <a:latin typeface="Times New Roman" pitchFamily="24"/>
                    <a:ea typeface="宋体" pitchFamily="24"/>
                    <a:cs typeface="宋体" pitchFamily="24"/>
                  </a:rPr>
                  <a:t>的面积</a:t>
                </a:r>
                <a:r>
                  <a:rPr lang="en-US" altLang="zh-CN" sz="2400" b="0" i="1" u="none">
                    <a:solidFill>
                      <a:srgbClr val="000000"/>
                    </a:solidFill>
                    <a:effectLst/>
                    <a:latin typeface="Times New Roman" pitchFamily="24"/>
                    <a:ea typeface="Times New Roman" pitchFamily="24"/>
                    <a:cs typeface="宋体" pitchFamily="24"/>
                  </a:rPr>
                  <a:t>S</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和</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BOD</a:t>
                </a:r>
                <a:r>
                  <a:rPr lang="zh-CN" altLang="zh-CN" sz="2400" b="0" i="0" u="none">
                    <a:solidFill>
                      <a:srgbClr val="000000"/>
                    </a:solidFill>
                    <a:effectLst/>
                    <a:latin typeface="Times New Roman" pitchFamily="24"/>
                    <a:ea typeface="宋体" pitchFamily="24"/>
                    <a:cs typeface="宋体" pitchFamily="24"/>
                  </a:rPr>
                  <a:t>的面积</a:t>
                </a:r>
                <a:r>
                  <a:rPr lang="en-US" altLang="zh-CN" sz="2400" b="0" i="1" u="none">
                    <a:solidFill>
                      <a:srgbClr val="000000"/>
                    </a:solidFill>
                    <a:effectLst/>
                    <a:latin typeface="Times New Roman" pitchFamily="24"/>
                    <a:ea typeface="Times New Roman" pitchFamily="24"/>
                    <a:cs typeface="宋体" pitchFamily="24"/>
                  </a:rPr>
                  <a:t>S</a:t>
                </a:r>
                <a:r>
                  <a:rPr lang="en-US" altLang="zh-CN" sz="2400" b="0" i="0" u="none" baseline="-25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的大小关系为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Choice>
        <mc:Fallback xmlns="" xmlns:m="http://schemas.openxmlformats.org/officeDocument/2006/math" xmlns:p14="http://schemas.microsoft.com/office/powerpoint/2010/main" xmlns:a16="http://schemas.microsoft.com/office/drawing/2014/main">
          <p:sp>
            <p:nvSpPr>
              <p:cNvPr id="11068" name="yt_shape_11068" descr="{&quot;rangeId&quot;:9,&quot;hasSerialNum&quot;:1,&quot;mathAnswerShape&quot;:1}"/>
              <p:cNvSpPr txBox="1">
                <a:spLocks noRot="1" noChangeAspect="1" noMove="1" noResize="1" noEditPoints="1" noAdjustHandles="1" noChangeArrowheads="1" noChangeShapeType="1" noTextEdit="1"/>
              </p:cNvSpPr>
              <p:nvPr/>
            </p:nvSpPr>
            <p:spPr>
              <a:xfrm>
                <a:off x="540119" y="1602441"/>
                <a:ext cx="11111999" cy="1120050"/>
              </a:xfrm>
              <a:prstGeom prst="rect">
                <a:avLst/>
              </a:prstGeom>
              <a:blipFill>
                <a:blip r:embed="rId3"/>
                <a:stretch>
                  <a:fillRect l="-1701" r="-933" b="-15761"/>
                </a:stretch>
              </a:blipFill>
            </p:spPr>
            <p:txBody>
              <a:bodyPr/>
              <a:lstStyle/>
              <a:p>
                <a:r>
                  <a:rPr lang="zh-CN" altLang="en-US">
                    <a:noFill/>
                  </a:rPr>
                  <a:t> </a:t>
                </a:r>
              </a:p>
            </p:txBody>
          </p:sp>
        </mc:Fallback>
      </mc:AlternateContent>
      <p:graphicFrame>
        <p:nvGraphicFramePr>
          <p:cNvPr id="11071" name="yt_table_11071_skip" title="H_133.660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982124829"/>
              </p:ext>
            </p:extLst>
          </p:nvPr>
        </p:nvGraphicFramePr>
        <p:xfrm>
          <a:off x="540000" y="2773279"/>
          <a:ext cx="2989263" cy="1697484"/>
        </p:xfrm>
        <a:graphic>
          <a:graphicData uri="http://schemas.openxmlformats.org/drawingml/2006/table">
            <a:tbl>
              <a:tblPr/>
              <a:tblGrid>
                <a:gridCol w="2989263">
                  <a:extLst>
                    <a:ext uri="{9D8B030D-6E8A-4147-A177-3AD203B41FA5}">
                      <a16:colId xmlns:a16="http://schemas.microsoft.com/office/drawing/2014/main" val="1014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S</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S</a:t>
                      </a:r>
                      <a:r>
                        <a:rPr lang="en-US" altLang="zh-CN" sz="2400" b="0" i="0" u="none" baseline="-25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6"/>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S</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S</a:t>
                      </a:r>
                      <a:r>
                        <a:rPr lang="en-US" altLang="zh-CN" sz="2400" b="0" i="0" u="none" baseline="-25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7"/>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S</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S</a:t>
                      </a:r>
                      <a:r>
                        <a:rPr lang="en-US" altLang="zh-CN" sz="2400" b="0" i="0" u="none" baseline="-25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8"/>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S</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与</a:t>
                      </a:r>
                      <a:r>
                        <a:rPr lang="en-US" altLang="zh-CN" sz="2400" b="0" i="1" u="none">
                          <a:solidFill>
                            <a:srgbClr val="000000"/>
                          </a:solidFill>
                          <a:effectLst/>
                          <a:latin typeface="Times New Roman" pitchFamily="24"/>
                          <a:ea typeface="Times New Roman" pitchFamily="24"/>
                          <a:cs typeface="宋体" pitchFamily="24"/>
                        </a:rPr>
                        <a:t>S</a:t>
                      </a:r>
                      <a:r>
                        <a:rPr lang="en-US" altLang="zh-CN" sz="2400" b="0" i="0" u="none" baseline="-25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无法确定</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79"/>
                  </a:ext>
                </a:extLst>
              </a:tr>
            </a:tbl>
          </a:graphicData>
        </a:graphic>
      </p:graphicFrame>
      <p:pic>
        <p:nvPicPr>
          <p:cNvPr id="11070" name="yt_image_11070_skip" title="H_114.49701">
            <a:extLst>
              <a:ext uri="">
                <a16:creationId xmlns="" xmlns:mc="http://schemas.openxmlformats.org/markup-compatibility/2006" xmlns:a14="http://schemas.microsoft.com/office/drawing/2010/main" xmlns:p14="http://schemas.microsoft.com/office/powerpoint/2010/main" xmlns:a16="http://schemas.microsoft.com/office/drawing/2014/main" xmlns:m="http://schemas.openxmlformats.org/officeDocument/2006/math" id="{5351258F-BC95-41E6-9372-C2FE361B0291}"/>
              </a:ext>
            </a:extLst>
          </p:cNvPr>
          <p:cNvPicPr>
            <a:picLocks noChangeAspect="1" noChangeArrowheads="1"/>
          </p:cNvPicPr>
          <p:nvPr/>
        </p:nvPicPr>
        <p:blipFill>
          <a:blip r:embed="rId4" cstate="print"/>
          <a:srcRect/>
          <a:stretch>
            <a:fillRect/>
          </a:stretch>
        </p:blipFill>
        <p:spPr bwMode="auto">
          <a:xfrm>
            <a:off x="9737462" y="2773279"/>
            <a:ext cx="1912442" cy="145411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1073" name="yt_shape_11073"/>
              <p:cNvSpPr txBox="1"/>
              <p:nvPr/>
            </p:nvSpPr>
            <p:spPr>
              <a:xfrm>
                <a:off x="540119" y="4521176"/>
                <a:ext cx="11111999" cy="1110112"/>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崇左市中考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点</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在反比例函数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num>
                      <m:den>
                        <m:r>
                          <a:rPr lang="en-US" altLang="zh-CN" sz="2400" b="0" i="1">
                            <a:solidFill>
                              <a:srgbClr val="010000"/>
                            </a:solidFill>
                            <a:effectLst/>
                            <a:latin typeface="Cambria Math" panose="02040503050406030204" pitchFamily="12" charset="0"/>
                            <a:ea typeface="Cambria Math" panose="02040503050406030204" pitchFamily="12" charset="0"/>
                          </a:rPr>
                          <m:t>𝑥</m:t>
                        </m:r>
                      </m:den>
                    </m:f>
                  </m:oMath>
                </a14:m>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的图象上</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且横坐标为</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过点</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分别向</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轴</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轴作垂线</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垂足分别为</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则矩形</a:t>
                </a:r>
                <a:r>
                  <a:rPr lang="en-US" altLang="zh-CN" sz="2400" b="0" i="1" u="none">
                    <a:solidFill>
                      <a:srgbClr val="000000"/>
                    </a:solidFill>
                    <a:effectLst/>
                    <a:latin typeface="Times New Roman" pitchFamily="24"/>
                    <a:ea typeface="Times New Roman" pitchFamily="24"/>
                    <a:cs typeface="宋体" pitchFamily="24"/>
                  </a:rPr>
                  <a:t>OABC</a:t>
                </a:r>
                <a:r>
                  <a:rPr lang="zh-CN" altLang="zh-CN" sz="2400" b="0" i="0" u="none">
                    <a:solidFill>
                      <a:srgbClr val="000000"/>
                    </a:solidFill>
                    <a:effectLst/>
                    <a:latin typeface="Times New Roman" pitchFamily="24"/>
                    <a:ea typeface="宋体" pitchFamily="24"/>
                    <a:cs typeface="宋体" pitchFamily="24"/>
                  </a:rPr>
                  <a:t>的面积为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Choice>
        <mc:Fallback xmlns="" xmlns:m="http://schemas.openxmlformats.org/officeDocument/2006/math" xmlns:p14="http://schemas.microsoft.com/office/powerpoint/2010/main" xmlns:a16="http://schemas.microsoft.com/office/drawing/2014/main">
          <p:sp>
            <p:nvSpPr>
              <p:cNvPr id="11073" name="yt_shape_11073" descr="{&quot;rangeId&quot;:10,&quot;hasSerialNum&quot;:1,&quot;mathAnswerShape&quot;:1}"/>
              <p:cNvSpPr txBox="1">
                <a:spLocks noRot="1" noChangeAspect="1" noMove="1" noResize="1" noEditPoints="1" noAdjustHandles="1" noChangeArrowheads="1" noChangeShapeType="1" noTextEdit="1"/>
              </p:cNvSpPr>
              <p:nvPr/>
            </p:nvSpPr>
            <p:spPr>
              <a:xfrm>
                <a:off x="540119" y="4521176"/>
                <a:ext cx="11111999" cy="1110112"/>
              </a:xfrm>
              <a:prstGeom prst="rect">
                <a:avLst/>
              </a:prstGeom>
              <a:blipFill>
                <a:blip r:embed="rId5"/>
                <a:stretch>
                  <a:fillRect l="-1701" r="-659" b="-15934"/>
                </a:stretch>
              </a:blipFill>
            </p:spPr>
            <p:txBody>
              <a:bodyPr/>
              <a:lstStyle/>
              <a:p>
                <a:r>
                  <a:rPr lang="zh-CN" altLang="en-US">
                    <a:noFill/>
                  </a:rPr>
                  <a:t> </a:t>
                </a:r>
              </a:p>
            </p:txBody>
          </p:sp>
        </mc:Fallback>
      </mc:AlternateContent>
      <p:graphicFrame>
        <p:nvGraphicFramePr>
          <p:cNvPr id="11075" name="yt_table_11075" title="H_33.41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021667371"/>
              </p:ext>
            </p:extLst>
          </p:nvPr>
        </p:nvGraphicFramePr>
        <p:xfrm>
          <a:off x="540000" y="5834440"/>
          <a:ext cx="7200266" cy="424371"/>
        </p:xfrm>
        <a:graphic>
          <a:graphicData uri="http://schemas.openxmlformats.org/drawingml/2006/table">
            <a:tbl>
              <a:tblPr/>
              <a:tblGrid>
                <a:gridCol w="2041843">
                  <a:extLst>
                    <a:ext uri="{9D8B030D-6E8A-4147-A177-3AD203B41FA5}">
                      <a16:colId xmlns:a16="http://schemas.microsoft.com/office/drawing/2014/main" val="10147"/>
                    </a:ext>
                  </a:extLst>
                </a:gridCol>
                <a:gridCol w="2024380">
                  <a:extLst>
                    <a:ext uri="{9D8B030D-6E8A-4147-A177-3AD203B41FA5}">
                      <a16:colId xmlns:a16="http://schemas.microsoft.com/office/drawing/2014/main" val="10148"/>
                    </a:ext>
                  </a:extLst>
                </a:gridCol>
                <a:gridCol w="2024380">
                  <a:extLst>
                    <a:ext uri="{9D8B030D-6E8A-4147-A177-3AD203B41FA5}">
                      <a16:colId xmlns:a16="http://schemas.microsoft.com/office/drawing/2014/main" val="10149"/>
                    </a:ext>
                  </a:extLst>
                </a:gridCol>
                <a:gridCol w="1109663">
                  <a:extLst>
                    <a:ext uri="{9D8B030D-6E8A-4147-A177-3AD203B41FA5}">
                      <a16:colId xmlns:a16="http://schemas.microsoft.com/office/drawing/2014/main" val="10150"/>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80"/>
                  </a:ext>
                </a:extLst>
              </a:tr>
            </a:tbl>
          </a:graphicData>
        </a:graphic>
      </p:graphicFrame>
      <p:pic>
        <p:nvPicPr>
          <p:cNvPr id="3" name="yt_shape_1683705962745">
            <a:extLst>
              <a:ext uri="{FF2B5EF4-FFF2-40B4-BE49-F238E27FC236}">
                <a16:creationId xmlns:a16="http://schemas.microsoft.com/office/drawing/2014/main" id="{14FC139E-7244-0AFA-820C-5F0C6D5FFA05}"/>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03500" y="1041086"/>
            <a:ext cx="1346264" cy="363178"/>
          </a:xfrm>
          <a:prstGeom prst="rect">
            <a:avLst/>
          </a:prstGeom>
        </p:spPr>
      </p:pic>
      <p:sp>
        <p:nvSpPr>
          <p:cNvPr id="2" name="文本框 1">
            <a:extLst>
              <a:ext uri="{FF2B5EF4-FFF2-40B4-BE49-F238E27FC236}">
                <a16:creationId xmlns:a16="http://schemas.microsoft.com/office/drawing/2014/main" id="{E56AA55E-51E0-D044-6D4A-DAB1B23789A0}"/>
              </a:ext>
            </a:extLst>
          </p:cNvPr>
          <p:cNvSpPr txBox="1"/>
          <p:nvPr/>
        </p:nvSpPr>
        <p:spPr>
          <a:xfrm>
            <a:off x="10373571" y="2240483"/>
            <a:ext cx="383285" cy="517982"/>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
        <p:nvSpPr>
          <p:cNvPr id="4" name="文本框 3">
            <a:extLst>
              <a:ext uri="{FF2B5EF4-FFF2-40B4-BE49-F238E27FC236}">
                <a16:creationId xmlns:a16="http://schemas.microsoft.com/office/drawing/2014/main" id="{A6DA1380-15F7-ED05-2EC0-F88A351CA884}"/>
              </a:ext>
            </a:extLst>
          </p:cNvPr>
          <p:cNvSpPr txBox="1"/>
          <p:nvPr/>
        </p:nvSpPr>
        <p:spPr>
          <a:xfrm>
            <a:off x="9524257" y="5149375"/>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077" name="yt_shape_11077"/>
          <p:cNvSpPr txBox="1"/>
          <p:nvPr/>
        </p:nvSpPr>
        <p:spPr>
          <a:xfrm>
            <a:off x="540000" y="900000"/>
            <a:ext cx="746358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【易错点】</a:t>
            </a:r>
            <a:r>
              <a:rPr lang="en-US" altLang="zh-CN" sz="2400" b="0" i="0" u="none">
                <a:solidFill>
                  <a:srgbClr val="FF0000"/>
                </a:solidFill>
                <a:effectLst/>
                <a:latin typeface="Times New Roman" pitchFamily="24"/>
                <a:ea typeface="Times New Roman" pitchFamily="24"/>
                <a:cs typeface="宋体" pitchFamily="24"/>
              </a:rPr>
              <a:t> </a:t>
            </a:r>
            <a:r>
              <a:rPr lang="zh-CN" altLang="zh-CN" sz="2400" b="0" i="0" u="none">
                <a:solidFill>
                  <a:srgbClr val="FF0000"/>
                </a:solidFill>
                <a:effectLst/>
                <a:latin typeface="Times New Roman" pitchFamily="24"/>
                <a:ea typeface="黑体" pitchFamily="24"/>
                <a:cs typeface="宋体" pitchFamily="24"/>
              </a:rPr>
              <a:t>因忽略反比例函数的图象在两个象限而致错</a:t>
            </a:r>
          </a:p>
        </p:txBody>
      </p:sp>
      <mc:AlternateContent xmlns:mc="http://schemas.openxmlformats.org/markup-compatibility/2006">
        <mc:Choice xmlns:a14="http://schemas.microsoft.com/office/drawing/2010/main" Requires="a14">
          <p:sp>
            <p:nvSpPr>
              <p:cNvPr id="2" name="yt_shape_11078">
                <a:extLst>
                  <a:ext uri="{FF2B5EF4-FFF2-40B4-BE49-F238E27FC236}">
                    <a16:creationId xmlns:a16="http://schemas.microsoft.com/office/drawing/2014/main" id="{3DC999A5-F122-A9DE-3EA4-6DF25987166E}"/>
                  </a:ext>
                </a:extLst>
              </p:cNvPr>
              <p:cNvSpPr txBox="1"/>
              <p:nvPr/>
            </p:nvSpPr>
            <p:spPr>
              <a:xfrm>
                <a:off x="540001" y="1396969"/>
                <a:ext cx="11111999" cy="119616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25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25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是反比例函数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num>
                      <m:den>
                        <m:r>
                          <a:rPr lang="en-US" altLang="zh-CN" sz="2400" b="0" i="1">
                            <a:solidFill>
                              <a:srgbClr val="010000"/>
                            </a:solidFill>
                            <a:effectLst/>
                            <a:latin typeface="Cambria Math" panose="02040503050406030204" pitchFamily="12" charset="0"/>
                            <a:ea typeface="Cambria Math" panose="02040503050406030204" pitchFamily="12" charset="0"/>
                          </a:rPr>
                          <m:t>𝑥</m:t>
                        </m:r>
                      </m:den>
                    </m:f>
                  </m:oMath>
                </a14:m>
                <a:r>
                  <a:rPr lang="zh-CN" altLang="zh-CN" sz="2400" b="0" i="0" u="none">
                    <a:solidFill>
                      <a:srgbClr val="000000"/>
                    </a:solidFill>
                    <a:effectLst/>
                    <a:latin typeface="Times New Roman" pitchFamily="24"/>
                    <a:ea typeface="宋体" pitchFamily="24"/>
                    <a:cs typeface="宋体" pitchFamily="24"/>
                  </a:rPr>
                  <a:t>图象上的两个点</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且</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25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与</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25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的大小关系是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Choice>
        <mc:Fallback>
          <p:sp>
            <p:nvSpPr>
              <p:cNvPr id="2" name="yt_shape_11078">
                <a:extLst>
                  <a:ext uri="{FF2B5EF4-FFF2-40B4-BE49-F238E27FC236}">
                    <a16:creationId xmlns:a16="http://schemas.microsoft.com/office/drawing/2014/main" id="{3DC999A5-F122-A9DE-3EA4-6DF25987166E}"/>
                  </a:ext>
                </a:extLst>
              </p:cNvPr>
              <p:cNvSpPr txBox="1">
                <a:spLocks noRot="1" noChangeAspect="1" noMove="1" noResize="1" noEditPoints="1" noAdjustHandles="1" noChangeArrowheads="1" noChangeShapeType="1" noTextEdit="1"/>
              </p:cNvSpPr>
              <p:nvPr/>
            </p:nvSpPr>
            <p:spPr>
              <a:xfrm>
                <a:off x="540001" y="1396969"/>
                <a:ext cx="11111999" cy="1196161"/>
              </a:xfrm>
              <a:prstGeom prst="rect">
                <a:avLst/>
              </a:prstGeom>
              <a:blipFill>
                <a:blip r:embed="rId2"/>
                <a:stretch>
                  <a:fillRect l="-1701" b="-15306"/>
                </a:stretch>
              </a:blipFill>
            </p:spPr>
            <p:txBody>
              <a:bodyPr/>
              <a:lstStyle/>
              <a:p>
                <a:r>
                  <a:rPr lang="zh-CN" altLang="en-US">
                    <a:noFill/>
                  </a:rPr>
                  <a:t> </a:t>
                </a:r>
              </a:p>
            </p:txBody>
          </p:sp>
        </mc:Fallback>
      </mc:AlternateContent>
      <p:graphicFrame>
        <p:nvGraphicFramePr>
          <p:cNvPr id="3" name="yt_table_11080" title="H_66.83008">
            <a:extLst>
              <a:ext uri="{FF2B5EF4-FFF2-40B4-BE49-F238E27FC236}">
                <a16:creationId xmlns:a16="http://schemas.microsoft.com/office/drawing/2014/main" id="{A215C86B-2B77-0518-D413-B315705D4598}"/>
              </a:ext>
            </a:extLst>
          </p:cNvPr>
          <p:cNvGraphicFramePr>
            <a:graphicFrameLocks noGrp="1"/>
          </p:cNvGraphicFramePr>
          <p:nvPr>
            <p:extLst>
              <p:ext uri="{D42A27DB-BD31-4B8C-83A1-F6EECF244321}">
                <p14:modId xmlns:p14="http://schemas.microsoft.com/office/powerpoint/2010/main" val="4172293248"/>
              </p:ext>
            </p:extLst>
          </p:nvPr>
        </p:nvGraphicFramePr>
        <p:xfrm>
          <a:off x="539882" y="2796282"/>
          <a:ext cx="5158106" cy="848742"/>
        </p:xfrm>
        <a:graphic>
          <a:graphicData uri="http://schemas.openxmlformats.org/drawingml/2006/table">
            <a:tbl>
              <a:tblPr/>
              <a:tblGrid>
                <a:gridCol w="2676843">
                  <a:extLst>
                    <a:ext uri="{9D8B030D-6E8A-4147-A177-3AD203B41FA5}">
                      <a16:colId xmlns:a16="http://schemas.microsoft.com/office/drawing/2014/main" val="10151"/>
                    </a:ext>
                  </a:extLst>
                </a:gridCol>
                <a:gridCol w="2481263">
                  <a:extLst>
                    <a:ext uri="{9D8B030D-6E8A-4147-A177-3AD203B41FA5}">
                      <a16:colId xmlns:a16="http://schemas.microsoft.com/office/drawing/2014/main" val="10152"/>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25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25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81"/>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25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大小不确定</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82"/>
                  </a:ext>
                </a:extLst>
              </a:tr>
            </a:tbl>
          </a:graphicData>
        </a:graphic>
      </p:graphicFrame>
      <p:sp>
        <p:nvSpPr>
          <p:cNvPr id="4" name="文本框 3">
            <a:extLst>
              <a:ext uri="{FF2B5EF4-FFF2-40B4-BE49-F238E27FC236}">
                <a16:creationId xmlns:a16="http://schemas.microsoft.com/office/drawing/2014/main" id="{0C8ACA21-573A-8D66-B05E-95C58CDE9083}"/>
              </a:ext>
            </a:extLst>
          </p:cNvPr>
          <p:cNvSpPr txBox="1"/>
          <p:nvPr/>
        </p:nvSpPr>
        <p:spPr>
          <a:xfrm>
            <a:off x="4005990" y="2110385"/>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082" name="yt_shape_11082"/>
          <p:cNvSpPr txBox="1"/>
          <p:nvPr/>
        </p:nvSpPr>
        <p:spPr>
          <a:xfrm>
            <a:off x="540000" y="900000"/>
            <a:ext cx="4078039" cy="701923"/>
          </a:xfrm>
          <a:prstGeom prst="rect">
            <a:avLst/>
          </a:prstGeom>
        </p:spPr>
        <p:txBody>
          <a:bodyPr vert="horz" wrap="none" lIns="0" tIns="0" rIns="0" bIns="0" rtlCol="0">
            <a:spAutoFit/>
          </a:bodyPr>
          <a:lstStyle/>
          <a:p>
            <a:pPr algn="l" eaLnBrk="1" latinLnBrk="0" hangingPunct="0">
              <a:lnSpc>
                <a:spcPct val="129999"/>
              </a:lnSpc>
            </a:pPr>
            <a:r>
              <a:rPr lang="zh-CN" altLang="zh-CN" sz="3850" b="0" i="0" u="none" spc="31800">
                <a:noFill/>
                <a:effectLst/>
                <a:latin typeface="NEU-BZ-S92" pitchFamily="38"/>
                <a:ea typeface="宋体" pitchFamily="38"/>
                <a:cs typeface="宋体" pitchFamily="38"/>
                <a:sym typeface="Finished"/>
              </a:rPr>
              <a:t>⁠</a:t>
            </a:r>
            <a:endParaRPr lang="zh-CN" altLang="zh-CN" sz="3850" b="0" i="0" u="none" spc="31800">
              <a:solidFill>
                <a:srgbClr val="1EE3CF"/>
              </a:solidFill>
              <a:effectLst/>
              <a:latin typeface="NEU-BZ-S92" pitchFamily="38"/>
              <a:ea typeface="宋体" pitchFamily="38"/>
              <a:cs typeface="宋体" pitchFamily="38"/>
              <a:sym typeface="Finished"/>
              <a:hlinkClick r:id="" action="ppaction://macro?name={&quot;type&quot;:&quot;ImageText&quot;,&quot;item&quot;:&quot;ImageText&quot;,&quot;path&quot;:&quot;\\ImageTexts\\7a7620ef-5550-4cb5-b69f-2499d590d3d3.png&quot;}"/>
            </a:endParaRPr>
          </a:p>
        </p:txBody>
      </p:sp>
      <mc:AlternateContent xmlns:mc="http://schemas.openxmlformats.org/markup-compatibility/2006" xmlns:a14="http://schemas.microsoft.com/office/drawing/2010/main">
        <mc:Choice Requires="a14">
          <p:sp>
            <p:nvSpPr>
              <p:cNvPr id="11083" name="yt_shape_11083"/>
              <p:cNvSpPr txBox="1"/>
              <p:nvPr/>
            </p:nvSpPr>
            <p:spPr>
              <a:xfrm>
                <a:off x="540119" y="1652711"/>
                <a:ext cx="11111999" cy="112005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威海市中考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若点</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在双曲线</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𝑘</m:t>
                        </m:r>
                      </m:num>
                      <m:den>
                        <m:r>
                          <a:rPr lang="en-US" altLang="zh-CN" sz="2400" b="0" i="1">
                            <a:solidFill>
                              <a:srgbClr val="010000"/>
                            </a:solidFill>
                            <a:effectLst/>
                            <a:latin typeface="Cambria Math" panose="02040503050406030204" pitchFamily="12" charset="0"/>
                            <a:ea typeface="Cambria Math" panose="02040503050406030204" pitchFamily="12" charset="0"/>
                          </a:rPr>
                          <m:t>𝑥</m:t>
                        </m:r>
                      </m:den>
                    </m:f>
                  </m:oMath>
                </a14:m>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k</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上</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的大小关系是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Choice>
        <mc:Fallback xmlns="" xmlns:a16="http://schemas.microsoft.com/office/drawing/2014/main" xmlns:p14="http://schemas.microsoft.com/office/powerpoint/2010/main" xmlns:m="http://schemas.openxmlformats.org/officeDocument/2006/math">
          <p:sp>
            <p:nvSpPr>
              <p:cNvPr id="11083" name="yt_shape_11083" descr="{&quot;rangeId&quot;:14,&quot;hasSerialNum&quot;:1,&quot;mathAnswerShape&quot;:1}"/>
              <p:cNvSpPr txBox="1">
                <a:spLocks noRot="1" noChangeAspect="1" noMove="1" noResize="1" noEditPoints="1" noAdjustHandles="1" noChangeArrowheads="1" noChangeShapeType="1" noTextEdit="1"/>
              </p:cNvSpPr>
              <p:nvPr/>
            </p:nvSpPr>
            <p:spPr>
              <a:xfrm>
                <a:off x="540119" y="1652711"/>
                <a:ext cx="11111999" cy="1120050"/>
              </a:xfrm>
              <a:prstGeom prst="rect">
                <a:avLst/>
              </a:prstGeom>
              <a:blipFill>
                <a:blip r:embed="rId2"/>
                <a:stretch>
                  <a:fillRect l="-1701" b="-16304"/>
                </a:stretch>
              </a:blipFill>
            </p:spPr>
            <p:txBody>
              <a:bodyPr/>
              <a:lstStyle/>
              <a:p>
                <a:r>
                  <a:rPr lang="zh-CN" altLang="en-US">
                    <a:noFill/>
                  </a:rPr>
                  <a:t> </a:t>
                </a:r>
              </a:p>
            </p:txBody>
          </p:sp>
        </mc:Fallback>
      </mc:AlternateContent>
      <p:graphicFrame>
        <p:nvGraphicFramePr>
          <p:cNvPr id="11085" name="yt_table_11085" title="H_66.83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327266139"/>
              </p:ext>
            </p:extLst>
          </p:nvPr>
        </p:nvGraphicFramePr>
        <p:xfrm>
          <a:off x="540000" y="2975913"/>
          <a:ext cx="5434330" cy="848742"/>
        </p:xfrm>
        <a:graphic>
          <a:graphicData uri="http://schemas.openxmlformats.org/drawingml/2006/table">
            <a:tbl>
              <a:tblPr/>
              <a:tblGrid>
                <a:gridCol w="3183255">
                  <a:extLst>
                    <a:ext uri="{9D8B030D-6E8A-4147-A177-3AD203B41FA5}">
                      <a16:colId xmlns:a16="http://schemas.microsoft.com/office/drawing/2014/main" val="10153"/>
                    </a:ext>
                  </a:extLst>
                </a:gridCol>
                <a:gridCol w="2251075">
                  <a:extLst>
                    <a:ext uri="{9D8B030D-6E8A-4147-A177-3AD203B41FA5}">
                      <a16:colId xmlns:a16="http://schemas.microsoft.com/office/drawing/2014/main" val="10154"/>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83"/>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84"/>
                  </a:ext>
                </a:extLst>
              </a:tr>
            </a:tbl>
          </a:graphicData>
        </a:graphic>
      </p:graphicFrame>
      <mc:AlternateContent xmlns:mc="http://schemas.openxmlformats.org/markup-compatibility/2006" xmlns:a14="http://schemas.microsoft.com/office/drawing/2010/main">
        <mc:Choice Requires="a14">
          <p:sp>
            <p:nvSpPr>
              <p:cNvPr id="11087" name="yt_shape_11087"/>
              <p:cNvSpPr txBox="1"/>
              <p:nvPr/>
            </p:nvSpPr>
            <p:spPr>
              <a:xfrm>
                <a:off x="540119" y="3875255"/>
                <a:ext cx="11111999" cy="112005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广州市中考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一次函数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和反比例函数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𝑎</m:t>
                        </m:r>
                        <m:r>
                          <m:rPr>
                            <m:nor/>
                          </m:rPr>
                          <a:rPr lang="zh-CN" altLang="zh-CN" sz="2400" b="0" i="0">
                            <a:solidFill>
                              <a:srgbClr val="010000"/>
                            </a:solidFill>
                            <a:effectLst/>
                            <a:latin typeface="Cambria Math"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𝑏</m:t>
                        </m:r>
                      </m:num>
                      <m:den>
                        <m:r>
                          <a:rPr lang="en-US" altLang="zh-CN" sz="2400" b="0" i="1">
                            <a:solidFill>
                              <a:srgbClr val="010000"/>
                            </a:solidFill>
                            <a:effectLst/>
                            <a:latin typeface="Cambria Math" panose="02040503050406030204" pitchFamily="12" charset="0"/>
                            <a:ea typeface="Cambria Math" panose="02040503050406030204" pitchFamily="12" charset="0"/>
                          </a:rPr>
                          <m:t>𝑥</m:t>
                        </m:r>
                      </m:den>
                    </m:f>
                  </m:oMath>
                </a14:m>
                <a:r>
                  <a:rPr lang="zh-CN" altLang="zh-CN" sz="2400" b="0" i="0" u="none">
                    <a:solidFill>
                      <a:srgbClr val="000000"/>
                    </a:solidFill>
                    <a:effectLst/>
                    <a:latin typeface="Times New Roman" pitchFamily="24"/>
                    <a:ea typeface="宋体" pitchFamily="24"/>
                    <a:cs typeface="宋体" pitchFamily="24"/>
                  </a:rPr>
                  <a:t>在同一直角坐标系中的大致图象是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Choice>
        <mc:Fallback xmlns="" xmlns:a16="http://schemas.microsoft.com/office/drawing/2014/main" xmlns:p14="http://schemas.microsoft.com/office/powerpoint/2010/main" xmlns:m="http://schemas.openxmlformats.org/officeDocument/2006/math">
          <p:sp>
            <p:nvSpPr>
              <p:cNvPr id="11087" name="yt_shape_11087" descr="{&quot;rangeId&quot;:15,&quot;hasSerialNum&quot;:1,&quot;mathAnswerShape&quot;:1}"/>
              <p:cNvSpPr txBox="1">
                <a:spLocks noRot="1" noChangeAspect="1" noMove="1" noResize="1" noEditPoints="1" noAdjustHandles="1" noChangeArrowheads="1" noChangeShapeType="1" noTextEdit="1"/>
              </p:cNvSpPr>
              <p:nvPr/>
            </p:nvSpPr>
            <p:spPr>
              <a:xfrm>
                <a:off x="540119" y="3875255"/>
                <a:ext cx="11111999" cy="1120050"/>
              </a:xfrm>
              <a:prstGeom prst="rect">
                <a:avLst/>
              </a:prstGeom>
              <a:blipFill>
                <a:blip r:embed="rId3"/>
                <a:stretch>
                  <a:fillRect l="-1701" b="-16393"/>
                </a:stretch>
              </a:blipFill>
            </p:spPr>
            <p:txBody>
              <a:bodyPr/>
              <a:lstStyle/>
              <a:p>
                <a:r>
                  <a:rPr lang="zh-CN" altLang="en-US">
                    <a:noFill/>
                  </a:rPr>
                  <a:t> </a:t>
                </a:r>
              </a:p>
            </p:txBody>
          </p:sp>
        </mc:Fallback>
      </mc:AlternateContent>
      <p:pic>
        <p:nvPicPr>
          <p:cNvPr id="11089" name="yt_image_11089">
            <a:extLst>
              <a:ext uri="">
                <a16:creationId xmlns="" xmlns:mc="http://schemas.openxmlformats.org/markup-compatibility/2006" xmlns:a14="http://schemas.microsoft.com/office/drawing/2010/main" xmlns:a16="http://schemas.microsoft.com/office/drawing/2014/main" xmlns:p14="http://schemas.microsoft.com/office/powerpoint/2010/main" xmlns:m="http://schemas.openxmlformats.org/officeDocument/2006/math" id="{5351258F-BC95-41E6-9372-C2FE361B0291}"/>
              </a:ext>
            </a:extLst>
          </p:cNvPr>
          <p:cNvPicPr>
            <a:picLocks noChangeAspect="1" noChangeArrowheads="1"/>
          </p:cNvPicPr>
          <p:nvPr/>
        </p:nvPicPr>
        <p:blipFill>
          <a:blip r:embed="rId4" cstate="print"/>
          <a:srcRect/>
          <a:stretch>
            <a:fillRect/>
          </a:stretch>
        </p:blipFill>
        <p:spPr bwMode="auto">
          <a:xfrm>
            <a:off x="3603725" y="5198457"/>
            <a:ext cx="4984549" cy="1245456"/>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83705962809">
            <a:extLst>
              <a:ext uri="{FF2B5EF4-FFF2-40B4-BE49-F238E27FC236}">
                <a16:creationId xmlns:a16="http://schemas.microsoft.com/office/drawing/2014/main" id="{D13007DC-568C-1BC2-DF73-29736FE0E735}"/>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603500" y="929931"/>
            <a:ext cx="3911664" cy="635274"/>
          </a:xfrm>
          <a:prstGeom prst="rect">
            <a:avLst/>
          </a:prstGeom>
        </p:spPr>
      </p:pic>
      <p:sp>
        <p:nvSpPr>
          <p:cNvPr id="2" name="文本框 1">
            <a:extLst>
              <a:ext uri="{FF2B5EF4-FFF2-40B4-BE49-F238E27FC236}">
                <a16:creationId xmlns:a16="http://schemas.microsoft.com/office/drawing/2014/main" id="{3BF2B7F8-B5BE-947B-1A92-418494942B97}"/>
              </a:ext>
            </a:extLst>
          </p:cNvPr>
          <p:cNvSpPr txBox="1"/>
          <p:nvPr/>
        </p:nvSpPr>
        <p:spPr>
          <a:xfrm>
            <a:off x="5579321" y="2290753"/>
            <a:ext cx="400748" cy="517982"/>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4" name="文本框 3">
            <a:extLst>
              <a:ext uri="{FF2B5EF4-FFF2-40B4-BE49-F238E27FC236}">
                <a16:creationId xmlns:a16="http://schemas.microsoft.com/office/drawing/2014/main" id="{94D1F3BA-2A11-5570-912F-AA1423637DE9}"/>
              </a:ext>
            </a:extLst>
          </p:cNvPr>
          <p:cNvSpPr txBox="1"/>
          <p:nvPr/>
        </p:nvSpPr>
        <p:spPr>
          <a:xfrm>
            <a:off x="2583708" y="4513297"/>
            <a:ext cx="400748" cy="517982"/>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091" name="yt_shape_11091"/>
              <p:cNvSpPr txBox="1"/>
              <p:nvPr/>
            </p:nvSpPr>
            <p:spPr>
              <a:xfrm>
                <a:off x="540119" y="900000"/>
                <a:ext cx="11111999" cy="1110112"/>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梧州市中考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num>
                      <m:den>
                        <m:r>
                          <a:rPr lang="en-US" altLang="zh-CN" sz="2400" b="0" i="1">
                            <a:solidFill>
                              <a:srgbClr val="010000"/>
                            </a:solidFill>
                            <a:effectLst/>
                            <a:latin typeface="Cambria Math" panose="02040503050406030204" pitchFamily="12" charset="0"/>
                            <a:ea typeface="Cambria Math" panose="02040503050406030204" pitchFamily="12" charset="0"/>
                          </a:rPr>
                          <m:t>𝑥</m:t>
                        </m:r>
                      </m:den>
                    </m:f>
                  </m:oMath>
                </a14:m>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6</m:t>
                        </m:r>
                      </m:num>
                      <m:den>
                        <m:r>
                          <a:rPr lang="en-US" altLang="zh-CN" sz="2400" b="0" i="1">
                            <a:solidFill>
                              <a:srgbClr val="010000"/>
                            </a:solidFill>
                            <a:effectLst/>
                            <a:latin typeface="Cambria Math" panose="02040503050406030204" pitchFamily="12" charset="0"/>
                            <a:ea typeface="Cambria Math" panose="02040503050406030204" pitchFamily="12" charset="0"/>
                          </a:rPr>
                          <m:t>𝑥</m:t>
                        </m:r>
                      </m:den>
                    </m:f>
                  </m:oMath>
                </a14:m>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的图象将第一象限分成了</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三个部分</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点</a:t>
                </a:r>
                <a:r>
                  <a:rPr lang="en-US" altLang="zh-CN" sz="2400" b="0" i="1" u="none">
                    <a:solidFill>
                      <a:srgbClr val="000000"/>
                    </a:solidFill>
                    <a:effectLst/>
                    <a:latin typeface="Times New Roman" pitchFamily="24"/>
                    <a:ea typeface="Times New Roman" pitchFamily="24"/>
                    <a:cs typeface="宋体" pitchFamily="24"/>
                  </a:rPr>
                  <a:t>Q</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部分</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的取值范围是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Choice>
        <mc:Fallback xmlns="" xmlns:a16="http://schemas.microsoft.com/office/drawing/2014/main" xmlns:p14="http://schemas.microsoft.com/office/powerpoint/2010/main">
          <p:sp>
            <p:nvSpPr>
              <p:cNvPr id="11091" name="yt_shape_11091" descr="{&quot;rangeId&quot;:16,&quot;hasSerialNum&quot;:1,&quot;mathAnswerShape&quot;:1}"/>
              <p:cNvSpPr txBox="1">
                <a:spLocks noRot="1" noChangeAspect="1" noMove="1" noResize="1" noEditPoints="1" noAdjustHandles="1" noChangeArrowheads="1" noChangeShapeType="1" noTextEdit="1"/>
              </p:cNvSpPr>
              <p:nvPr/>
            </p:nvSpPr>
            <p:spPr>
              <a:xfrm>
                <a:off x="540119" y="900000"/>
                <a:ext cx="11111999" cy="1110112"/>
              </a:xfrm>
              <a:prstGeom prst="rect">
                <a:avLst/>
              </a:prstGeom>
              <a:blipFill>
                <a:blip r:embed="rId2"/>
                <a:stretch>
                  <a:fillRect l="-1701" r="-823" b="-15934"/>
                </a:stretch>
              </a:blipFill>
            </p:spPr>
            <p:txBody>
              <a:bodyPr/>
              <a:lstStyle/>
              <a:p>
                <a:r>
                  <a:rPr lang="zh-CN" altLang="en-US">
                    <a:noFill/>
                  </a:rPr>
                  <a:t> </a:t>
                </a:r>
              </a:p>
            </p:txBody>
          </p:sp>
        </mc:Fallback>
      </mc:AlternateContent>
      <p:graphicFrame>
        <p:nvGraphicFramePr>
          <p:cNvPr id="11094" name="yt_table_11094_skip" title="H_133.660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503293002"/>
              </p:ext>
            </p:extLst>
          </p:nvPr>
        </p:nvGraphicFramePr>
        <p:xfrm>
          <a:off x="540000" y="2060900"/>
          <a:ext cx="2024063" cy="1697484"/>
        </p:xfrm>
        <a:graphic>
          <a:graphicData uri="http://schemas.openxmlformats.org/drawingml/2006/table">
            <a:tbl>
              <a:tblPr/>
              <a:tblGrid>
                <a:gridCol w="2024063">
                  <a:extLst>
                    <a:ext uri="{9D8B030D-6E8A-4147-A177-3AD203B41FA5}">
                      <a16:colId xmlns:a16="http://schemas.microsoft.com/office/drawing/2014/main" val="10155"/>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85"/>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86"/>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87"/>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88"/>
                  </a:ext>
                </a:extLst>
              </a:tr>
            </a:tbl>
          </a:graphicData>
        </a:graphic>
      </p:graphicFrame>
      <p:pic>
        <p:nvPicPr>
          <p:cNvPr id="11093" name="yt_image_11093_skip" title="H_91.12819">
            <a:extLst>
              <a:ext uri="">
                <a16:creationId xmlns="" xmlns:mc="http://schemas.openxmlformats.org/markup-compatibility/2006" xmlns:a14="http://schemas.microsoft.com/office/drawing/2010/main" xmlns:p14="http://schemas.microsoft.com/office/powerpoint/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9194549" y="2330978"/>
            <a:ext cx="1394238" cy="1157328"/>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4F0DAD5C-17B1-2B31-223C-46C90CAB466C}"/>
              </a:ext>
            </a:extLst>
          </p:cNvPr>
          <p:cNvSpPr txBox="1"/>
          <p:nvPr/>
        </p:nvSpPr>
        <p:spPr>
          <a:xfrm>
            <a:off x="9508382" y="1528199"/>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096" name="yt_shape_11096"/>
              <p:cNvSpPr txBox="1"/>
              <p:nvPr/>
            </p:nvSpPr>
            <p:spPr>
              <a:xfrm>
                <a:off x="540119" y="900000"/>
                <a:ext cx="11111999" cy="1600182"/>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安徽省中考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一次函数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k</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k</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的图象与</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轴和</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轴分别交于点</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和点</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与反比例函数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𝑘</m:t>
                        </m:r>
                      </m:num>
                      <m:den>
                        <m:r>
                          <a:rPr lang="en-US" altLang="zh-CN" sz="2400" b="0" i="1">
                            <a:solidFill>
                              <a:srgbClr val="010000"/>
                            </a:solidFill>
                            <a:effectLst/>
                            <a:latin typeface="Cambria Math" panose="02040503050406030204" pitchFamily="12" charset="0"/>
                            <a:ea typeface="Cambria Math" panose="02040503050406030204" pitchFamily="12" charset="0"/>
                          </a:rPr>
                          <m:t>𝑥</m:t>
                        </m:r>
                      </m:den>
                    </m:f>
                  </m:oMath>
                </a14:m>
                <a:r>
                  <a:rPr lang="zh-CN" altLang="zh-CN" sz="2400" b="0" i="0" u="none">
                    <a:solidFill>
                      <a:srgbClr val="000000"/>
                    </a:solidFill>
                    <a:effectLst/>
                    <a:latin typeface="Times New Roman" pitchFamily="24"/>
                    <a:ea typeface="宋体" pitchFamily="24"/>
                    <a:cs typeface="宋体" pitchFamily="24"/>
                  </a:rPr>
                  <a:t>的图象在第一象限内交于点</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CD</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轴</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CE</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轴</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垂足分别为点</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当矩形</a:t>
                </a:r>
                <a:r>
                  <a:rPr lang="en-US" altLang="zh-CN" sz="2400" b="0" i="1" u="none">
                    <a:solidFill>
                      <a:srgbClr val="000000"/>
                    </a:solidFill>
                    <a:effectLst/>
                    <a:latin typeface="Times New Roman" pitchFamily="24"/>
                    <a:ea typeface="Times New Roman" pitchFamily="24"/>
                    <a:cs typeface="宋体" pitchFamily="24"/>
                  </a:rPr>
                  <a:t>ODCE</a:t>
                </a:r>
                <a:r>
                  <a:rPr lang="zh-CN" altLang="zh-CN" sz="2400" b="0" i="0" u="none">
                    <a:solidFill>
                      <a:srgbClr val="000000"/>
                    </a:solidFill>
                    <a:effectLst/>
                    <a:latin typeface="Times New Roman" pitchFamily="24"/>
                    <a:ea typeface="宋体" pitchFamily="24"/>
                    <a:cs typeface="宋体" pitchFamily="24"/>
                  </a:rPr>
                  <a:t>与</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OAB</a:t>
                </a:r>
                <a:r>
                  <a:rPr lang="zh-CN" altLang="zh-CN" sz="2400" b="0" i="0" u="none">
                    <a:solidFill>
                      <a:srgbClr val="000000"/>
                    </a:solidFill>
                    <a:effectLst/>
                    <a:latin typeface="Times New Roman" pitchFamily="24"/>
                    <a:ea typeface="宋体" pitchFamily="24"/>
                    <a:cs typeface="宋体" pitchFamily="24"/>
                  </a:rPr>
                  <a:t>的面积相等时</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k</a:t>
                </a:r>
                <a:r>
                  <a:rPr lang="zh-CN" altLang="zh-CN" sz="2400" b="0" i="0" u="none">
                    <a:solidFill>
                      <a:srgbClr val="000000"/>
                    </a:solidFill>
                    <a:effectLst/>
                    <a:latin typeface="Times New Roman" pitchFamily="24"/>
                    <a:ea typeface="宋体" pitchFamily="24"/>
                    <a:cs typeface="宋体" pitchFamily="24"/>
                  </a:rPr>
                  <a:t>的值为</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xmlns="" xmlns:a16="http://schemas.microsoft.com/office/drawing/2014/main">
          <p:sp>
            <p:nvSpPr>
              <p:cNvPr id="11096" name="yt_shape_11096" descr="{&quot;rangeId&quot;:17,&quot;hasSerialNum&quot;:1,&quot;mathAnswerShape&quot;:1,&quot;pageBreak&quot;:true}"/>
              <p:cNvSpPr txBox="1">
                <a:spLocks noRot="1" noChangeAspect="1" noMove="1" noResize="1" noEditPoints="1" noAdjustHandles="1" noChangeArrowheads="1" noChangeShapeType="1" noTextEdit="1"/>
              </p:cNvSpPr>
              <p:nvPr/>
            </p:nvSpPr>
            <p:spPr>
              <a:xfrm>
                <a:off x="540119" y="900000"/>
                <a:ext cx="11111999" cy="1600182"/>
              </a:xfrm>
              <a:prstGeom prst="rect">
                <a:avLst/>
              </a:prstGeom>
              <a:blipFill>
                <a:blip r:embed="rId2"/>
                <a:stretch>
                  <a:fillRect l="-1701" t="-3435" r="-1153" b="-11069"/>
                </a:stretch>
              </a:blipFill>
            </p:spPr>
            <p:txBody>
              <a:bodyPr/>
              <a:lstStyle/>
              <a:p>
                <a:r>
                  <a:rPr lang="zh-CN" altLang="en-US">
                    <a:noFill/>
                  </a:rPr>
                  <a:t> </a:t>
                </a:r>
              </a:p>
            </p:txBody>
          </p:sp>
        </mc:Fallback>
      </mc:AlternateContent>
      <p:pic>
        <p:nvPicPr>
          <p:cNvPr id="11098" name="yt_image_11098">
            <a:extLst>
              <a:ext uri="">
                <a16:creationId xmlns="" xmlns:mc="http://schemas.openxmlformats.org/markup-compatibility/2006" xmlns:a14="http://schemas.microsoft.com/office/drawing/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5087938" y="2703334"/>
            <a:ext cx="2016122" cy="1876608"/>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7AFFC104-9E04-CE84-A9A5-4A8FF875685F}"/>
              </a:ext>
            </a:extLst>
          </p:cNvPr>
          <p:cNvSpPr txBox="1"/>
          <p:nvPr/>
        </p:nvSpPr>
        <p:spPr>
          <a:xfrm>
            <a:off x="8916246" y="2013530"/>
            <a:ext cx="637285" cy="517982"/>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1118</Words>
  <Application>Microsoft Office PowerPoint</Application>
  <PresentationFormat>宽屏</PresentationFormat>
  <Paragraphs>82</Paragraphs>
  <Slides>12</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vt:i4>
      </vt:variant>
    </vt:vector>
  </HeadingPairs>
  <TitlesOfParts>
    <vt:vector size="19" baseType="lpstr">
      <vt:lpstr>NEU-BZ-S92</vt:lpstr>
      <vt:lpstr>宋体</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崇阳 徐</cp:lastModifiedBy>
  <cp:revision>46</cp:revision>
  <dcterms:created xsi:type="dcterms:W3CDTF">2023-05-05T05:33:04Z</dcterms:created>
  <dcterms:modified xsi:type="dcterms:W3CDTF">2023-05-12T04:41:44Z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