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7" r:id="rId5"/>
    <p:sldId id="368" r:id="rId6"/>
    <p:sldId id="369" r:id="rId7"/>
    <p:sldId id="370" r:id="rId8"/>
    <p:sldId id="372" r:id="rId9"/>
    <p:sldId id="374" r:id="rId10"/>
    <p:sldId id="379" r:id="rId11"/>
    <p:sldId id="375" r:id="rId12"/>
    <p:sldId id="381" r:id="rId13"/>
    <p:sldId id="382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8" name="yt_shape_13508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518b9fb-bf4d-458c-85ac-ff9f61297efe.png&quot;}"/>
            </a:endParaRPr>
          </a:p>
        </p:txBody>
      </p:sp>
      <p:sp>
        <p:nvSpPr>
          <p:cNvPr id="13509" name="yt_shape_13509"/>
          <p:cNvSpPr txBox="1"/>
          <p:nvPr/>
        </p:nvSpPr>
        <p:spPr>
          <a:xfrm>
            <a:off x="540000" y="1670985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仰角与俯角问题</a:t>
            </a:r>
          </a:p>
        </p:txBody>
      </p:sp>
      <p:sp>
        <p:nvSpPr>
          <p:cNvPr id="13510" name="yt_shape_13510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为测量一棵与地面垂直的树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在距离树的底端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测得树顶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12" name="yt_table_13512_skip" title="H_84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35413194"/>
                  </p:ext>
                </p:extLst>
              </p:nvPr>
            </p:nvGraphicFramePr>
            <p:xfrm>
              <a:off x="540000" y="3127292"/>
              <a:ext cx="5146993" cy="1066864"/>
            </p:xfrm>
            <a:graphic>
              <a:graphicData uri="http://schemas.openxmlformats.org/drawingml/2006/table">
                <a:tbl>
                  <a:tblPr/>
                  <a:tblGrid>
                    <a:gridCol w="3013393">
                      <a:extLst>
                        <a:ext uri="{9D8B030D-6E8A-4147-A177-3AD203B41FA5}">
                          <a16:colId xmlns:a16="http://schemas.microsoft.com/office/drawing/2014/main" val="10592"/>
                        </a:ext>
                      </a:extLst>
                    </a:gridCol>
                    <a:gridCol w="2133600">
                      <a:extLst>
                        <a:ext uri="{9D8B030D-6E8A-4147-A177-3AD203B41FA5}">
                          <a16:colId xmlns:a16="http://schemas.microsoft.com/office/drawing/2014/main" val="1059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512" name="yt_table_13512_skip" descr="{&quot;rangeId&quot;:2,&quot;type&quot;:&quot;Option&quot;,&quot;drawing&quot;:[&quot;yt_image_13511&quot;]}" title="H_84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35413194"/>
                  </p:ext>
                </p:extLst>
              </p:nvPr>
            </p:nvGraphicFramePr>
            <p:xfrm>
              <a:off x="540000" y="3127292"/>
              <a:ext cx="5146993" cy="1066864"/>
            </p:xfrm>
            <a:graphic>
              <a:graphicData uri="http://schemas.openxmlformats.org/drawingml/2006/table">
                <a:tbl>
                  <a:tblPr/>
                  <a:tblGrid>
                    <a:gridCol w="3013393">
                      <a:extLst>
                        <a:ext uri="{9D8B030D-6E8A-4147-A177-3AD203B41FA5}">
                          <a16:colId xmlns:a16="http://schemas.microsoft.com/office/drawing/2014/main" val="10592"/>
                        </a:ext>
                      </a:extLst>
                    </a:gridCol>
                    <a:gridCol w="2133600">
                      <a:extLst>
                        <a:ext uri="{9D8B030D-6E8A-4147-A177-3AD203B41FA5}">
                          <a16:colId xmlns:a16="http://schemas.microsoft.com/office/drawing/2014/main" val="10593"/>
                        </a:ext>
                      </a:extLst>
                    </a:gridCol>
                  </a:tblGrid>
                  <a:tr h="64249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0707" b="-952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511" name="yt_image_13511_skip" title="H_94.59779">
            <a:extLst>
              <a:ext uri="">
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40325" y="3127292"/>
            <a:ext cx="2009601" cy="1201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258243">
            <a:extLst>
              <a:ext uri="{FF2B5EF4-FFF2-40B4-BE49-F238E27FC236}">
                <a16:creationId xmlns:a16="http://schemas.microsoft.com/office/drawing/2014/main" id="{69C09500-2064-3B15-F517-BA849FA4A57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6258260">
            <a:extLst>
              <a:ext uri="{FF2B5EF4-FFF2-40B4-BE49-F238E27FC236}">
                <a16:creationId xmlns:a16="http://schemas.microsoft.com/office/drawing/2014/main" id="{1EEB774A-3534-F047-1ECD-85740B02A39D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5006A6-6766-4BEF-2C6C-46624E1D5F13}"/>
              </a:ext>
            </a:extLst>
          </p:cNvPr>
          <p:cNvSpPr txBox="1"/>
          <p:nvPr/>
        </p:nvSpPr>
        <p:spPr>
          <a:xfrm>
            <a:off x="6671521" y="259653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0" name="yt_shape_13560"/>
          <p:cNvSpPr txBox="1"/>
          <p:nvPr/>
        </p:nvSpPr>
        <p:spPr>
          <a:xfrm>
            <a:off x="540119" y="900000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相距多少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结果保留小数点后一位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8660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5774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7760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561">
                <a:extLst>
                  <a:ext uri="{FF2B5EF4-FFF2-40B4-BE49-F238E27FC236}">
                    <a16:creationId xmlns:a16="http://schemas.microsoft.com/office/drawing/2014/main" id="{3F7A038D-DBB4-DDC7-2D90-188C185376E7}"/>
                  </a:ext>
                </a:extLst>
              </p:cNvPr>
              <p:cNvSpPr txBox="1"/>
              <p:nvPr/>
            </p:nvSpPr>
            <p:spPr>
              <a:xfrm>
                <a:off x="532961" y="2060848"/>
                <a:ext cx="6548267" cy="39540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tan50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1918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1918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1918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5774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5774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相距约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561">
                <a:extLst>
                  <a:ext uri="{FF2B5EF4-FFF2-40B4-BE49-F238E27FC236}">
                    <a16:creationId xmlns:a16="http://schemas.microsoft.com/office/drawing/2014/main" id="{3F7A038D-DBB4-DDC7-2D90-188C185376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961" y="2060848"/>
                <a:ext cx="6548267" cy="3954031"/>
              </a:xfrm>
              <a:prstGeom prst="rect">
                <a:avLst/>
              </a:prstGeom>
              <a:blipFill>
                <a:blip r:embed="rId2"/>
                <a:stretch>
                  <a:fillRect l="-2791" t="-2773" r="-1674" b="-3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3563">
            <a:extLst>
              <a:ext uri="{FF2B5EF4-FFF2-40B4-BE49-F238E27FC236}">
                <a16:creationId xmlns:a16="http://schemas.microsoft.com/office/drawing/2014/main" id="{E8C77F94-FBD1-1A44-DF4E-4EEBB9BFFA31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8248" y="2628996"/>
            <a:ext cx="2736327" cy="1408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5" name="yt_shape_13565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8bcd3d7-58d0-4096-bd3a-043954c836fd.png&quot;}"/>
            </a:endParaRPr>
          </a:p>
        </p:txBody>
      </p:sp>
      <p:sp>
        <p:nvSpPr>
          <p:cNvPr id="13566" name="yt_shape_13566"/>
          <p:cNvSpPr txBox="1"/>
          <p:nvPr/>
        </p:nvSpPr>
        <p:spPr>
          <a:xfrm>
            <a:off x="540119" y="1661816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为了测量竖直旗杆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某综合实践小组在地面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处竖直放置标杆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并在地面上水平放置一个平面镜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在同一水平线上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该小组在标杆的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处通过平面镜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恰好观测到旗杆顶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处测得旗杆顶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平面镜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的俯角为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问旗杆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的高度约为多少米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结果保留整数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tan84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567" name="yt_image_1356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1803" y="4694140"/>
            <a:ext cx="2248392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258349">
            <a:extLst>
              <a:ext uri="{FF2B5EF4-FFF2-40B4-BE49-F238E27FC236}">
                <a16:creationId xmlns:a16="http://schemas.microsoft.com/office/drawing/2014/main" id="{2111C78E-D3DC-8133-E818-75BC5AF1582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69" name="yt_shape_13569"/>
              <p:cNvSpPr txBox="1"/>
              <p:nvPr/>
            </p:nvSpPr>
            <p:spPr>
              <a:xfrm>
                <a:off x="540000" y="900001"/>
                <a:ext cx="6973063" cy="50375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在直角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在直角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39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·tan∠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569" name="yt_shape_135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1"/>
                <a:ext cx="6973063" cy="5037598"/>
              </a:xfrm>
              <a:prstGeom prst="rect">
                <a:avLst/>
              </a:prstGeom>
              <a:blipFill>
                <a:blip r:embed="rId2"/>
                <a:stretch>
                  <a:fillRect l="-2712" t="-1090" r="-1837" b="-27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5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5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5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5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5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5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5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5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6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35CDCEEA-3C4F-1928-086A-E2383B88CD98}"/>
                  </a:ext>
                </a:extLst>
              </p:cNvPr>
              <p:cNvSpPr txBox="1"/>
              <p:nvPr/>
            </p:nvSpPr>
            <p:spPr>
              <a:xfrm>
                <a:off x="540000" y="900000"/>
                <a:ext cx="10277044" cy="2153795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hangingPunct="0"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在直角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dirty="0">
                  <a:solidFill>
                    <a:srgbClr val="FF0000"/>
                  </a:solidFill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·sin∠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·tan∠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·sin∠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02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故旗杆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的高度约为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35CDCEEA-3C4F-1928-086A-E2383B88CD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277044" cy="2153795"/>
              </a:xfrm>
              <a:prstGeom prst="rect">
                <a:avLst/>
              </a:prstGeom>
              <a:blipFill>
                <a:blip r:embed="rId2"/>
                <a:stretch>
                  <a:fillRect l="-1840" t="-2550" r="-890" b="-7932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13" name="yt_shape_13513"/>
              <p:cNvSpPr txBox="1"/>
              <p:nvPr/>
            </p:nvSpPr>
            <p:spPr>
              <a:xfrm>
                <a:off x="540119" y="900000"/>
                <a:ext cx="11111999" cy="1434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小亮为了测量校园里教学楼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将测角仪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竖直放置在与教学楼水平距离为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的地面上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若测角仪的高度是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测得教学楼的顶部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则教学楼的高度是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513" name="yt_shape_13513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34047"/>
              </a:xfrm>
              <a:prstGeom prst="rect">
                <a:avLst/>
              </a:prstGeom>
              <a:blipFill>
                <a:blip r:embed="rId2"/>
                <a:stretch>
                  <a:fillRect l="-1701" t="-3830" r="-1098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16" name="yt_table_13516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422920"/>
              </p:ext>
            </p:extLst>
          </p:nvPr>
        </p:nvGraphicFramePr>
        <p:xfrm>
          <a:off x="540000" y="4228765"/>
          <a:ext cx="9365616" cy="424371"/>
        </p:xfrm>
        <a:graphic>
          <a:graphicData uri="http://schemas.openxmlformats.org/drawingml/2006/table">
            <a:tbl>
              <a:tblPr/>
              <a:tblGrid>
                <a:gridCol w="2735580">
                  <a:extLst>
                    <a:ext uri="{9D8B030D-6E8A-4147-A177-3AD203B41FA5}">
                      <a16:colId xmlns:a16="http://schemas.microsoft.com/office/drawing/2014/main" val="10594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  <a:gridCol w="2718118">
                  <a:extLst>
                    <a:ext uri="{9D8B030D-6E8A-4147-A177-3AD203B41FA5}">
                      <a16:colId xmlns:a16="http://schemas.microsoft.com/office/drawing/2014/main" val="10596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2"/>
                  </a:ext>
                </a:extLst>
              </a:tr>
            </a:tbl>
          </a:graphicData>
        </a:graphic>
      </p:graphicFrame>
      <p:pic>
        <p:nvPicPr>
          <p:cNvPr id="13515" name="yt_image_13515_skip" title="H_136.4881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5007" y="2384835"/>
            <a:ext cx="1959969" cy="17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FBBD74-A307-FCDC-A47C-E6E2E73508B7}"/>
              </a:ext>
            </a:extLst>
          </p:cNvPr>
          <p:cNvSpPr txBox="1"/>
          <p:nvPr/>
        </p:nvSpPr>
        <p:spPr>
          <a:xfrm>
            <a:off x="7798646" y="184900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18" name="yt_shape_13518"/>
              <p:cNvSpPr txBox="1"/>
              <p:nvPr/>
            </p:nvSpPr>
            <p:spPr>
              <a:xfrm>
                <a:off x="540119" y="900000"/>
                <a:ext cx="11111999" cy="195271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烟台市中考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数学兴趣小组利用无人机测量学校旗杆高度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已知无人机的飞行高度为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当无人机与旗杆的水平距离是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观测旗杆顶部的俯角为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则旗杆的高度约为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18" name="yt_shape_13518" descr="{&quot;rangeId&quot;: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952714"/>
              </a:xfrm>
              <a:prstGeom prst="rect">
                <a:avLst/>
              </a:prstGeom>
              <a:blipFill>
                <a:blip r:embed="rId2"/>
                <a:stretch>
                  <a:fillRect l="-1701" t="-2813" r="-439" b="-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23" name="yt_shape_13523"/>
          <p:cNvSpPr txBox="1"/>
          <p:nvPr/>
        </p:nvSpPr>
        <p:spPr>
          <a:xfrm>
            <a:off x="540000" y="51260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20" name="yt_shape_13520" title="H_159.046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9812" y="3055866"/>
            <a:ext cx="2052374" cy="2019888"/>
            <a:chOff x="0" y="0"/>
            <a:chExt cx="2052374" cy="2019888"/>
          </a:xfrm>
        </p:grpSpPr>
        <p:pic>
          <p:nvPicPr>
            <p:cNvPr id="2" name="yt_image_1352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2374" cy="16238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22" name="yt_shape_13522"/>
            <p:cNvSpPr txBox="1"/>
            <p:nvPr/>
          </p:nvSpPr>
          <p:spPr>
            <a:xfrm>
              <a:off x="492906" y="16598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9BD6F21-06E4-3807-5FC9-D7DEEFB94665}"/>
              </a:ext>
            </a:extLst>
          </p:cNvPr>
          <p:cNvSpPr txBox="1"/>
          <p:nvPr/>
        </p:nvSpPr>
        <p:spPr>
          <a:xfrm>
            <a:off x="3193308" y="1804170"/>
            <a:ext cx="789686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24" name="yt_shape_13524"/>
              <p:cNvSpPr txBox="1"/>
              <p:nvPr/>
            </p:nvSpPr>
            <p:spPr>
              <a:xfrm>
                <a:off x="540119" y="900000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广西北部湾经济区中考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从楼顶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处看楼下荷塘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看楼下荷塘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已知楼高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则荷塘的宽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24" name="yt_shape_13524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5128" r="-1207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29" name="yt_shape_13529"/>
          <p:cNvSpPr txBox="1"/>
          <p:nvPr/>
        </p:nvSpPr>
        <p:spPr>
          <a:xfrm>
            <a:off x="540000" y="483504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26" name="yt_shape_13526" title="H_177.61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7927" y="2528992"/>
            <a:ext cx="1876145" cy="2255760"/>
            <a:chOff x="0" y="0"/>
            <a:chExt cx="1876145" cy="2255760"/>
          </a:xfrm>
        </p:grpSpPr>
        <p:pic>
          <p:nvPicPr>
            <p:cNvPr id="2" name="yt_image_1352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76145" cy="18597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28" name="yt_shape_13528"/>
            <p:cNvSpPr txBox="1"/>
            <p:nvPr/>
          </p:nvSpPr>
          <p:spPr>
            <a:xfrm>
              <a:off x="404791" y="18957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91C6272-C9B7-EB5E-4A4D-EC1740B98ECA}"/>
              </a:ext>
            </a:extLst>
          </p:cNvPr>
          <p:cNvSpPr txBox="1"/>
          <p:nvPr/>
        </p:nvSpPr>
        <p:spPr>
          <a:xfrm>
            <a:off x="9390907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DB6B3AC-43F7-AE22-54E1-9646AB476C5E}"/>
                  </a:ext>
                </a:extLst>
              </p:cNvPr>
              <p:cNvSpPr txBox="1"/>
              <p:nvPr/>
            </p:nvSpPr>
            <p:spPr>
              <a:xfrm>
                <a:off x="450108" y="1829246"/>
                <a:ext cx="1462914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DB6B3AC-43F7-AE22-54E1-9646AB476C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29246"/>
                <a:ext cx="1462914" cy="519634"/>
              </a:xfrm>
              <a:prstGeom prst="rect">
                <a:avLst/>
              </a:prstGeom>
              <a:blipFill>
                <a:blip r:embed="rId4"/>
                <a:stretch>
                  <a:fillRect l="-6667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30" name="yt_shape_13530"/>
              <p:cNvSpPr txBox="1"/>
              <p:nvPr/>
            </p:nvSpPr>
            <p:spPr>
              <a:xfrm>
                <a:off x="540119" y="900000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甲楼高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由甲楼顶看乙楼顶的仰角是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看乙楼底的俯角是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则乙楼高度约为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57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30" name="yt_shape_13530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32" name="yt_image_1353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2026" y="2048860"/>
            <a:ext cx="2387946" cy="196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A6D007-D39A-27C0-029A-580A17C51872}"/>
              </a:ext>
            </a:extLst>
          </p:cNvPr>
          <p:cNvSpPr txBox="1"/>
          <p:nvPr/>
        </p:nvSpPr>
        <p:spPr>
          <a:xfrm>
            <a:off x="2888508" y="1328682"/>
            <a:ext cx="7896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34" name="yt_shape_13534"/>
              <p:cNvSpPr txBox="1"/>
              <p:nvPr/>
            </p:nvSpPr>
            <p:spPr>
              <a:xfrm>
                <a:off x="540119" y="900000"/>
                <a:ext cx="11111999" cy="19059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自贡市中考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在一次数学课外实践活动中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小明所在的学习小组从综合楼顶部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处测得办公楼底部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处的俯角是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从综合楼底部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处测得办公楼顶部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处的仰角恰好是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综合楼高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请你帮小明求出办公楼的高度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tan53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34" name="yt_shape_13534" descr="{&quot;rangeId&quot;:1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905971"/>
              </a:xfrm>
              <a:prstGeom prst="rect">
                <a:avLst/>
              </a:prstGeom>
              <a:blipFill>
                <a:blip r:embed="rId2"/>
                <a:stretch>
                  <a:fillRect l="-1701" t="-2885" r="-439" b="-8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36" name="yt_image_1353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4312" y="3861048"/>
            <a:ext cx="2468503" cy="1799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538">
                <a:extLst>
                  <a:ext uri="{FF2B5EF4-FFF2-40B4-BE49-F238E27FC236}">
                    <a16:creationId xmlns:a16="http://schemas.microsoft.com/office/drawing/2014/main" id="{7EEDCD55-0558-9DD7-32E1-022F27979D28}"/>
                  </a:ext>
                </a:extLst>
              </p:cNvPr>
              <p:cNvSpPr txBox="1"/>
              <p:nvPr/>
            </p:nvSpPr>
            <p:spPr>
              <a:xfrm>
                <a:off x="540119" y="2861240"/>
                <a:ext cx="5897448" cy="38042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故办公楼的高度约为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538">
                <a:extLst>
                  <a:ext uri="{FF2B5EF4-FFF2-40B4-BE49-F238E27FC236}">
                    <a16:creationId xmlns:a16="http://schemas.microsoft.com/office/drawing/2014/main" id="{7EEDCD55-0558-9DD7-32E1-022F27979D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61240"/>
                <a:ext cx="5897448" cy="3804247"/>
              </a:xfrm>
              <a:prstGeom prst="rect">
                <a:avLst/>
              </a:prstGeom>
              <a:blipFill>
                <a:blip r:embed="rId4"/>
                <a:stretch>
                  <a:fillRect l="-3206" t="-1282" r="-2378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0" name="yt_shape_13540"/>
          <p:cNvSpPr txBox="1"/>
          <p:nvPr/>
        </p:nvSpPr>
        <p:spPr>
          <a:xfrm>
            <a:off x="540000" y="900000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对仰角与俯角的概念理解不清楚导致出错</a:t>
            </a:r>
          </a:p>
        </p:txBody>
      </p:sp>
      <p:sp>
        <p:nvSpPr>
          <p:cNvPr id="2" name="yt_shape_13541">
            <a:extLst>
              <a:ext uri="{FF2B5EF4-FFF2-40B4-BE49-F238E27FC236}">
                <a16:creationId xmlns:a16="http://schemas.microsoft.com/office/drawing/2014/main" id="{DBAEA756-A127-F792-9000-9EA21933C25A}"/>
              </a:ext>
            </a:extLst>
          </p:cNvPr>
          <p:cNvSpPr txBox="1"/>
          <p:nvPr/>
        </p:nvSpPr>
        <p:spPr>
          <a:xfrm>
            <a:off x="555997" y="1484784"/>
            <a:ext cx="102063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处观察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处时的仰角为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处观察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处时的俯角为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3" name="yt_table_13542" title="H_33.41504">
            <a:extLst>
              <a:ext uri="{FF2B5EF4-FFF2-40B4-BE49-F238E27FC236}">
                <a16:creationId xmlns:a16="http://schemas.microsoft.com/office/drawing/2014/main" id="{E55FC1C3-3F09-708B-CB25-8E9027B3C2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699888"/>
              </p:ext>
            </p:extLst>
          </p:nvPr>
        </p:nvGraphicFramePr>
        <p:xfrm>
          <a:off x="555997" y="2116451"/>
          <a:ext cx="96386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3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0D43DFAC-A58A-FF62-74ED-5D975F52BAB9}"/>
              </a:ext>
            </a:extLst>
          </p:cNvPr>
          <p:cNvSpPr txBox="1"/>
          <p:nvPr/>
        </p:nvSpPr>
        <p:spPr>
          <a:xfrm>
            <a:off x="9743336" y="143797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4" name="yt_shape_13544"/>
          <p:cNvSpPr txBox="1"/>
          <p:nvPr/>
        </p:nvSpPr>
        <p:spPr>
          <a:xfrm>
            <a:off x="540000" y="900000"/>
            <a:ext cx="4078039" cy="59247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5541167e-85ff-470c-b329-027a6630a46a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545" name="yt_shape_13545"/>
              <p:cNvSpPr txBox="1"/>
              <p:nvPr/>
            </p:nvSpPr>
            <p:spPr>
              <a:xfrm>
                <a:off x="540119" y="1652711"/>
                <a:ext cx="11111999" cy="15121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合肥五十中东校模拟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为了缓解合肥市区内一些主要路段交通拥挤的现状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交警队在一些主要路口设立了交通路况显示牌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已知立杆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高度是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从侧面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点测得显示牌顶端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点和底端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点的仰角分别是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求路况显示牌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结果保留一位小数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545" name="yt_shape_135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11"/>
                <a:ext cx="11111999" cy="1512145"/>
              </a:xfrm>
              <a:prstGeom prst="rect">
                <a:avLst/>
              </a:prstGeom>
              <a:blipFill>
                <a:blip r:embed="rId2"/>
                <a:stretch>
                  <a:fillRect l="-1701" t="-7258" r="-439" b="-116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47" name="yt_image_13547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8208" y="4077072"/>
            <a:ext cx="2535143" cy="193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258312">
            <a:extLst>
              <a:ext uri="{FF2B5EF4-FFF2-40B4-BE49-F238E27FC236}">
                <a16:creationId xmlns:a16="http://schemas.microsoft.com/office/drawing/2014/main" id="{1D187F7B-CFB6-4C3B-CC07-D1AC4DEB5E4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549">
                <a:extLst>
                  <a:ext uri="{FF2B5EF4-FFF2-40B4-BE49-F238E27FC236}">
                    <a16:creationId xmlns:a16="http://schemas.microsoft.com/office/drawing/2014/main" id="{AC0D41CD-49EA-FB0C-8A9F-711B338A1815}"/>
                  </a:ext>
                </a:extLst>
              </p:cNvPr>
              <p:cNvSpPr txBox="1"/>
              <p:nvPr/>
            </p:nvSpPr>
            <p:spPr>
              <a:xfrm>
                <a:off x="603500" y="3226399"/>
                <a:ext cx="6556282" cy="25890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549">
                <a:extLst>
                  <a:ext uri="{FF2B5EF4-FFF2-40B4-BE49-F238E27FC236}">
                    <a16:creationId xmlns:a16="http://schemas.microsoft.com/office/drawing/2014/main" id="{AC0D41CD-49EA-FB0C-8A9F-711B338A18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500" y="3226399"/>
                <a:ext cx="6556282" cy="2589042"/>
              </a:xfrm>
              <a:prstGeom prst="rect">
                <a:avLst/>
              </a:prstGeom>
              <a:blipFill>
                <a:blip r:embed="rId5"/>
                <a:stretch>
                  <a:fillRect l="-2788" t="-1647" r="-2045" b="-3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3551">
            <a:extLst>
              <a:ext uri="{FF2B5EF4-FFF2-40B4-BE49-F238E27FC236}">
                <a16:creationId xmlns:a16="http://schemas.microsoft.com/office/drawing/2014/main" id="{20C0D1C4-7E54-5948-4459-6383327846E2}"/>
              </a:ext>
            </a:extLst>
          </p:cNvPr>
          <p:cNvSpPr txBox="1"/>
          <p:nvPr/>
        </p:nvSpPr>
        <p:spPr>
          <a:xfrm>
            <a:off x="695400" y="5877272"/>
            <a:ext cx="470160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路况显示牌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的高度是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2" name="yt_shape_1355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河池市中考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小明同学在民族广场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处放风筝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风筝位于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风筝线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处看风筝的仰角为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小明的父母从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处看风筝的仰角为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13553" name="yt_shape_13553"/>
          <p:cNvSpPr txBox="1"/>
          <p:nvPr/>
        </p:nvSpPr>
        <p:spPr>
          <a:xfrm>
            <a:off x="540000" y="1859435"/>
            <a:ext cx="34705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风筝离地面多少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554"/>
              <p:cNvSpPr txBox="1"/>
              <p:nvPr/>
            </p:nvSpPr>
            <p:spPr>
              <a:xfrm>
                <a:off x="540000" y="2491102"/>
                <a:ext cx="3983463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即风筝离地面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3554" descr="{&quot;rangeId&quot;:1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3983463" cy="2546916"/>
              </a:xfrm>
              <a:prstGeom prst="rect">
                <a:avLst/>
              </a:prstGeom>
              <a:blipFill>
                <a:blip r:embed="rId2"/>
                <a:stretch>
                  <a:fillRect l="-4747" t="-2158" r="-3828" b="-6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56" name="yt_image_1355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25738" y="2613359"/>
            <a:ext cx="2261427" cy="116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58" name="yt_image_1355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8328" y="3967796"/>
            <a:ext cx="2387487" cy="1229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1322</Words>
  <Application>Microsoft Office PowerPoint</Application>
  <PresentationFormat>宽屏</PresentationFormat>
  <Paragraphs>78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46</cp:revision>
  <dcterms:created xsi:type="dcterms:W3CDTF">2023-05-05T05:33:04Z</dcterms:created>
  <dcterms:modified xsi:type="dcterms:W3CDTF">2023-05-12T05:31:31Z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