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71" r:id="rId5"/>
    <p:sldId id="367" r:id="rId6"/>
    <p:sldId id="376" r:id="rId7"/>
    <p:sldId id="377" r:id="rId8"/>
    <p:sldId id="378" r:id="rId9"/>
    <p:sldId id="368" r:id="rId10"/>
    <p:sldId id="372" r:id="rId11"/>
    <p:sldId id="373" r:id="rId12"/>
    <p:sldId id="370" r:id="rId13"/>
    <p:sldId id="374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5" name="yt_shape_11355"/>
          <p:cNvSpPr txBox="1"/>
          <p:nvPr/>
        </p:nvSpPr>
        <p:spPr>
          <a:xfrm>
            <a:off x="540000" y="900000"/>
            <a:ext cx="623247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没有限定自变量的取值范围的最值</a:t>
            </a:r>
          </a:p>
        </p:txBody>
      </p:sp>
      <p:sp>
        <p:nvSpPr>
          <p:cNvPr id="11356" name="yt_shape_11356"/>
          <p:cNvSpPr txBox="1"/>
          <p:nvPr/>
        </p:nvSpPr>
        <p:spPr>
          <a:xfrm>
            <a:off x="540119" y="1396872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二次函数求最值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在没有限定自变量的取值范围时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通常在顶点处取最值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将二次函数化为顶点式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即可求得最值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57" name="yt_shape_11357"/>
          <p:cNvSpPr txBox="1"/>
          <p:nvPr/>
        </p:nvSpPr>
        <p:spPr>
          <a:xfrm>
            <a:off x="540000" y="2412530"/>
            <a:ext cx="10547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函数有最大值还是最小值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并求出最值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58" name="yt_shape_11358"/>
              <p:cNvSpPr txBox="1"/>
              <p:nvPr/>
            </p:nvSpPr>
            <p:spPr>
              <a:xfrm>
                <a:off x="540000" y="2891833"/>
                <a:ext cx="5782032" cy="2653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该抛物线的顶点坐标是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该抛物线的开口方向向下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该函数有最大值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58" name="yt_shape_11358" descr="{&quot;rangeId&quot;: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91833"/>
                <a:ext cx="5782032" cy="2653227"/>
              </a:xfrm>
              <a:prstGeom prst="rect">
                <a:avLst/>
              </a:prstGeom>
              <a:blipFill>
                <a:blip r:embed="rId2"/>
                <a:stretch>
                  <a:fillRect l="-3270" r="-2215" b="-2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706001620">
            <a:extLst>
              <a:ext uri="{FF2B5EF4-FFF2-40B4-BE49-F238E27FC236}">
                <a16:creationId xmlns:a16="http://schemas.microsoft.com/office/drawing/2014/main" id="{FE635062-0ED1-C562-9725-4CBBCC616B1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5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4" name="yt_shape_11384"/>
          <p:cNvSpPr txBox="1"/>
          <p:nvPr/>
        </p:nvSpPr>
        <p:spPr>
          <a:xfrm>
            <a:off x="540000" y="900000"/>
            <a:ext cx="42399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385"/>
              <p:cNvSpPr txBox="1"/>
              <p:nvPr/>
            </p:nvSpPr>
            <p:spPr>
              <a:xfrm>
                <a:off x="540000" y="1531667"/>
                <a:ext cx="5418150" cy="27815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385" descr="{&quot;rangeId&quot;: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418150" cy="2781531"/>
              </a:xfrm>
              <a:prstGeom prst="rect">
                <a:avLst/>
              </a:prstGeom>
              <a:blipFill>
                <a:blip r:embed="rId2"/>
                <a:stretch>
                  <a:fillRect l="-3491" t="-3939" r="-2477" b="-28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87" name="yt_image_1138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91527" y="1531667"/>
            <a:ext cx="2060472" cy="210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9" name="yt_shape_113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上一个动点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轴的垂线交直线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交抛物线于点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390"/>
              <p:cNvSpPr txBox="1"/>
              <p:nvPr/>
            </p:nvSpPr>
            <p:spPr>
              <a:xfrm>
                <a:off x="540000" y="2011799"/>
                <a:ext cx="7965129" cy="2654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有最大值且最大值为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1390" descr="{&quot;rangeId&quot;: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7965129" cy="2654958"/>
              </a:xfrm>
              <a:prstGeom prst="rect">
                <a:avLst/>
              </a:prstGeom>
              <a:blipFill>
                <a:blip r:embed="rId2"/>
                <a:stretch>
                  <a:fillRect l="-2374" t="-1835" r="-1378" b="-2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92" name="yt_image_1139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91527" y="2011799"/>
            <a:ext cx="2060472" cy="210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4" name="yt_shape_1139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开口向下的抛物线与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是第一象限内抛物线上的一点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95" name="yt_shape_11395"/>
          <p:cNvSpPr txBox="1"/>
          <p:nvPr/>
        </p:nvSpPr>
        <p:spPr>
          <a:xfrm>
            <a:off x="540000" y="1859435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求该抛物线所对应的函数表达式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396"/>
          <p:cNvSpPr txBox="1"/>
          <p:nvPr/>
        </p:nvSpPr>
        <p:spPr>
          <a:xfrm>
            <a:off x="540000" y="2491102"/>
            <a:ext cx="719748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设抛物线表达式为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该抛物线的表达式为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1397" name="yt_image_1139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7316" y="2491102"/>
            <a:ext cx="1934683" cy="212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9" name="yt_shape_11399"/>
          <p:cNvSpPr txBox="1"/>
          <p:nvPr/>
        </p:nvSpPr>
        <p:spPr>
          <a:xfrm>
            <a:off x="540000" y="900000"/>
            <a:ext cx="63078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400"/>
              <p:cNvSpPr txBox="1"/>
              <p:nvPr/>
            </p:nvSpPr>
            <p:spPr>
              <a:xfrm>
                <a:off x="540000" y="1531667"/>
                <a:ext cx="6238887" cy="45893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坐标为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四边形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𝐶𝐴𝐵𝑃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𝑂𝐴𝐶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𝑂𝐶𝑃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𝑂𝑃𝐵</m:t>
                        </m:r>
                      </m:sub>
                    </m:sSub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400" descr="{&quot;rangeId&quot;: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238887" cy="4589398"/>
              </a:xfrm>
              <a:prstGeom prst="rect">
                <a:avLst/>
              </a:prstGeom>
              <a:blipFill>
                <a:blip r:embed="rId2"/>
                <a:stretch>
                  <a:fillRect l="-3030" t="-1062" r="-1955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02" name="yt_image_1140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7316" y="1531667"/>
            <a:ext cx="1934683" cy="212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1404">
            <a:extLst>
              <a:ext uri="{FF2B5EF4-FFF2-40B4-BE49-F238E27FC236}">
                <a16:creationId xmlns:a16="http://schemas.microsoft.com/office/drawing/2014/main" id="{C1C6ADFB-86D4-490C-501E-56408FAEFEC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73556" y="4003055"/>
            <a:ext cx="1978443" cy="217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0" name="yt_shape_11360"/>
          <p:cNvSpPr txBox="1"/>
          <p:nvPr/>
        </p:nvSpPr>
        <p:spPr>
          <a:xfrm>
            <a:off x="540000" y="900000"/>
            <a:ext cx="623247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限定自变量的取值范围的最值问题</a:t>
            </a:r>
          </a:p>
        </p:txBody>
      </p:sp>
      <p:sp>
        <p:nvSpPr>
          <p:cNvPr id="11361" name="yt_shape_11361"/>
          <p:cNvSpPr txBox="1"/>
          <p:nvPr/>
        </p:nvSpPr>
        <p:spPr>
          <a:xfrm>
            <a:off x="540119" y="1396872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二次函数求最值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在限定自变量的取值范围时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将二次函数化为顶点式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判断对称轴所在的大致位置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当对称轴在自变量的取值范围内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则根据图象判断最值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当对称轴在自变量取值范围外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则根据增减性判断最值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706001645">
            <a:extLst>
              <a:ext uri="{FF2B5EF4-FFF2-40B4-BE49-F238E27FC236}">
                <a16:creationId xmlns:a16="http://schemas.microsoft.com/office/drawing/2014/main" id="{F6E1FA12-67FB-6101-754D-DB8D925364A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2" name="yt_shape_113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63" name="yt_shape_11363"/>
          <p:cNvSpPr txBox="1"/>
          <p:nvPr/>
        </p:nvSpPr>
        <p:spPr>
          <a:xfrm>
            <a:off x="540000" y="1859435"/>
            <a:ext cx="8803692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该抛物线的对称轴为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抛物线开口向下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取得最大值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64" name="yt_shape_11364"/>
              <p:cNvSpPr txBox="1"/>
              <p:nvPr/>
            </p:nvSpPr>
            <p:spPr>
              <a:xfrm>
                <a:off x="540000" y="1928133"/>
                <a:ext cx="7500216" cy="19141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取得最大值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取得最大值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364" name="yt_shape_113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8133"/>
                <a:ext cx="7500216" cy="1914178"/>
              </a:xfrm>
              <a:prstGeom prst="rect">
                <a:avLst/>
              </a:prstGeom>
              <a:blipFill>
                <a:blip r:embed="rId2"/>
                <a:stretch>
                  <a:fillRect l="-2520" t="-2548" r="-732" b="-9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66" name="yt_shape_11366"/>
              <p:cNvSpPr txBox="1"/>
              <p:nvPr/>
            </p:nvSpPr>
            <p:spPr>
              <a:xfrm>
                <a:off x="540000" y="3881069"/>
                <a:ext cx="4595938" cy="11418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实数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66" name="yt_shape_113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81069"/>
                <a:ext cx="4595938" cy="1141851"/>
              </a:xfrm>
              <a:prstGeom prst="rect">
                <a:avLst/>
              </a:prstGeom>
              <a:blipFill>
                <a:blip r:embed="rId3"/>
                <a:stretch>
                  <a:fillRect l="-4111" r="-2918" b="-15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362">
            <a:extLst>
              <a:ext uri="{FF2B5EF4-FFF2-40B4-BE49-F238E27FC236}">
                <a16:creationId xmlns:a16="http://schemas.microsoft.com/office/drawing/2014/main" id="{BBA7823C-4F8E-2533-E18B-4A43B18C40F7}"/>
              </a:ext>
            </a:extLst>
          </p:cNvPr>
          <p:cNvSpPr txBox="1"/>
          <p:nvPr/>
        </p:nvSpPr>
        <p:spPr>
          <a:xfrm>
            <a:off x="54000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4" grpId="0" uiExpand="1" build="allAtOnce"/>
      <p:bldP spid="1136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" name="yt_shape_11368"/>
          <p:cNvSpPr txBox="1"/>
          <p:nvPr/>
        </p:nvSpPr>
        <p:spPr>
          <a:xfrm>
            <a:off x="540000" y="900000"/>
            <a:ext cx="65130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舟山市中考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69" name="yt_shape_11369"/>
          <p:cNvSpPr txBox="1"/>
          <p:nvPr/>
        </p:nvSpPr>
        <p:spPr>
          <a:xfrm>
            <a:off x="540000" y="1379303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求二次函数图象的顶点坐标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370" name="yt_shape_11370"/>
          <p:cNvSpPr txBox="1"/>
          <p:nvPr/>
        </p:nvSpPr>
        <p:spPr>
          <a:xfrm>
            <a:off x="540000" y="1858606"/>
            <a:ext cx="644407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1" name="yt_shape_11371"/>
          <p:cNvSpPr txBox="1"/>
          <p:nvPr/>
        </p:nvSpPr>
        <p:spPr>
          <a:xfrm>
            <a:off x="540000" y="900000"/>
            <a:ext cx="76767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函数的最大值和最小值分别为多少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1372" name="yt_shape_11372"/>
          <p:cNvSpPr txBox="1"/>
          <p:nvPr/>
        </p:nvSpPr>
        <p:spPr>
          <a:xfrm>
            <a:off x="540000" y="1379303"/>
            <a:ext cx="6599564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抛物线开口向下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随着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最小值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随着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最小值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函数的最大值为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最小值为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3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3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3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3" name="yt_shape_11373"/>
          <p:cNvSpPr txBox="1"/>
          <p:nvPr/>
        </p:nvSpPr>
        <p:spPr>
          <a:xfrm>
            <a:off x="540000" y="836712"/>
            <a:ext cx="10377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函数的最大值为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最小值为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74" name="yt_shape_11374"/>
              <p:cNvSpPr txBox="1"/>
              <p:nvPr/>
            </p:nvSpPr>
            <p:spPr>
              <a:xfrm>
                <a:off x="540000" y="1316015"/>
                <a:ext cx="8932189" cy="54657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进行分类讨论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顶点的横坐标在取值范围内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1374" name="yt_shape_113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6015"/>
                <a:ext cx="8932189" cy="5465792"/>
              </a:xfrm>
              <a:prstGeom prst="rect">
                <a:avLst/>
              </a:prstGeom>
              <a:blipFill>
                <a:blip r:embed="rId2"/>
                <a:stretch>
                  <a:fillRect l="-2116" t="-1003" r="-1160" b="-2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3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3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3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3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3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A5F5E76D-4107-1E0A-CA6E-4019883A9CA8}"/>
                  </a:ext>
                </a:extLst>
              </p:cNvPr>
              <p:cNvSpPr txBox="1"/>
              <p:nvPr/>
            </p:nvSpPr>
            <p:spPr>
              <a:xfrm>
                <a:off x="540000" y="1340768"/>
                <a:ext cx="7606249" cy="455079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ii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－（－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随着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的增大而减小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－（－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A5F5E76D-4107-1E0A-CA6E-4019883A9C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0768"/>
                <a:ext cx="7606249" cy="4550798"/>
              </a:xfrm>
              <a:prstGeom prst="rect">
                <a:avLst/>
              </a:prstGeom>
              <a:blipFill>
                <a:blip r:embed="rId2"/>
                <a:stretch>
                  <a:fillRect l="-2486" r="-1604" b="-3217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373">
            <a:extLst>
              <a:ext uri="{FF2B5EF4-FFF2-40B4-BE49-F238E27FC236}">
                <a16:creationId xmlns:a16="http://schemas.microsoft.com/office/drawing/2014/main" id="{2AA25131-553C-DB92-C147-ABFECC43DBE2}"/>
              </a:ext>
            </a:extLst>
          </p:cNvPr>
          <p:cNvSpPr txBox="1"/>
          <p:nvPr/>
        </p:nvSpPr>
        <p:spPr>
          <a:xfrm>
            <a:off x="540000" y="836712"/>
            <a:ext cx="10377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函数的最大值为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最小值为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6" name="yt_shape_11376"/>
          <p:cNvSpPr txBox="1"/>
          <p:nvPr/>
        </p:nvSpPr>
        <p:spPr>
          <a:xfrm>
            <a:off x="540000" y="900000"/>
            <a:ext cx="469359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与动点相关的最值问题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77" name="yt_shape_11377"/>
              <p:cNvSpPr txBox="1"/>
              <p:nvPr/>
            </p:nvSpPr>
            <p:spPr>
              <a:xfrm>
                <a:off x="540119" y="1346084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六安市金安区校级期末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377" name="yt_shape_11377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6084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79" name="yt_shape_11379"/>
          <p:cNvSpPr txBox="1"/>
          <p:nvPr/>
        </p:nvSpPr>
        <p:spPr>
          <a:xfrm>
            <a:off x="540000" y="2504419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380"/>
              <p:cNvSpPr txBox="1"/>
              <p:nvPr/>
            </p:nvSpPr>
            <p:spPr>
              <a:xfrm>
                <a:off x="540000" y="3136086"/>
                <a:ext cx="4926029" cy="34755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由图象可得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的右边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,−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1380" descr="{&quot;rangeId&quot;: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6086"/>
                <a:ext cx="4926029" cy="3475567"/>
              </a:xfrm>
              <a:prstGeom prst="rect">
                <a:avLst/>
              </a:prstGeom>
              <a:blipFill>
                <a:blip r:embed="rId3"/>
                <a:stretch>
                  <a:fillRect l="-3837" r="-2723" b="-17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82" name="yt_image_1138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1527" y="3136086"/>
            <a:ext cx="2060472" cy="210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706001692">
            <a:extLst>
              <a:ext uri="{FF2B5EF4-FFF2-40B4-BE49-F238E27FC236}">
                <a16:creationId xmlns:a16="http://schemas.microsoft.com/office/drawing/2014/main" id="{7D094F5C-5C94-A95C-6D5E-1337DD3AE13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1711</Words>
  <Application>Microsoft Office PowerPoint</Application>
  <PresentationFormat>宽屏</PresentationFormat>
  <Paragraphs>96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44</cp:revision>
  <dcterms:created xsi:type="dcterms:W3CDTF">2023-05-05T05:33:04Z</dcterms:created>
  <dcterms:modified xsi:type="dcterms:W3CDTF">2023-05-12T04:48:32Z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