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68" r:id="rId5"/>
    <p:sldId id="371" r:id="rId6"/>
    <p:sldId id="372" r:id="rId7"/>
    <p:sldId id="374" r:id="rId8"/>
    <p:sldId id="376" r:id="rId9"/>
    <p:sldId id="378" r:id="rId10"/>
    <p:sldId id="382" r:id="rId11"/>
    <p:sldId id="386" r:id="rId12"/>
    <p:sldId id="387" r:id="rId13"/>
    <p:sldId id="383" r:id="rId14"/>
    <p:sldId id="389" r:id="rId15"/>
    <p:sldId id="390" r:id="rId16"/>
    <p:sldId id="391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7" Type="http://schemas.openxmlformats.org/officeDocument/2006/relationships/image" Target="../media/image10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bin"/><Relationship Id="rId4" Type="http://schemas.openxmlformats.org/officeDocument/2006/relationships/image" Target="../media/image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3" name="yt_shape_1246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df342f4-02b4-4688-9a4b-39d83a00ac5f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64" name="yt_shape_12464"/>
              <p:cNvSpPr txBox="1"/>
              <p:nvPr/>
            </p:nvSpPr>
            <p:spPr>
              <a:xfrm>
                <a:off x="540119" y="1661816"/>
                <a:ext cx="11111999" cy="20739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一般地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如果一个图形上的点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，…，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和另一个图形上的点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，…，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分别对应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并且满足下面两点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，…，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PP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都经过同一点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＝…＝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𝑂𝑃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这两个图形叫做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位似图形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叫做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位似中心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64" name="yt_shape_12464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111999" cy="2073901"/>
              </a:xfrm>
              <a:prstGeom prst="rect">
                <a:avLst/>
              </a:prstGeom>
              <a:blipFill>
                <a:blip r:embed="rId2"/>
                <a:stretch>
                  <a:fillRect l="-1701" t="-2647" r="-220" b="-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706133915">
            <a:extLst>
              <a:ext uri="{FF2B5EF4-FFF2-40B4-BE49-F238E27FC236}">
                <a16:creationId xmlns:a16="http://schemas.microsoft.com/office/drawing/2014/main" id="{33953AE5-39BB-9F7F-15CA-85A4B4B7C8F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C429C4-01E1-6288-200D-97FF7A39BA17}"/>
              </a:ext>
            </a:extLst>
          </p:cNvPr>
          <p:cNvSpPr txBox="1"/>
          <p:nvPr/>
        </p:nvSpPr>
        <p:spPr>
          <a:xfrm>
            <a:off x="7011246" y="2565986"/>
            <a:ext cx="1704086" cy="77211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位似图形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4717D8-ABA7-3D3F-AC0B-E3D88DD2CF6C}"/>
              </a:ext>
            </a:extLst>
          </p:cNvPr>
          <p:cNvSpPr txBox="1"/>
          <p:nvPr/>
        </p:nvSpPr>
        <p:spPr>
          <a:xfrm>
            <a:off x="10279907" y="2565986"/>
            <a:ext cx="1094487" cy="77211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位似中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7D1D13-EFA9-EDEF-536D-79C294E4D93B}"/>
              </a:ext>
            </a:extLst>
          </p:cNvPr>
          <p:cNvSpPr txBox="1"/>
          <p:nvPr/>
        </p:nvSpPr>
        <p:spPr>
          <a:xfrm>
            <a:off x="450108" y="3244484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心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3" name="yt_shape_1252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宣城市期末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图中的小方格是边长为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为位似中心的位似图形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它们的顶点都在小正方形的顶点上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524" name="yt_shape_12524"/>
          <p:cNvSpPr txBox="1"/>
          <p:nvPr/>
        </p:nvSpPr>
        <p:spPr>
          <a:xfrm>
            <a:off x="540000" y="1859435"/>
            <a:ext cx="34544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画出位似中心点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525"/>
          <p:cNvSpPr txBox="1"/>
          <p:nvPr/>
        </p:nvSpPr>
        <p:spPr>
          <a:xfrm>
            <a:off x="540000" y="2491102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526" name="yt_image_125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9589" y="2491102"/>
            <a:ext cx="3172410" cy="228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2536">
            <a:extLst>
              <a:ext uri="{FF2B5EF4-FFF2-40B4-BE49-F238E27FC236}">
                <a16:creationId xmlns:a16="http://schemas.microsoft.com/office/drawing/2014/main" id="{E29552EB-5EC9-8FED-AAF9-7B29C71BDF61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6008" y="3122769"/>
            <a:ext cx="3130783" cy="225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8" name="yt_shape_12528"/>
          <p:cNvSpPr txBox="1"/>
          <p:nvPr/>
        </p:nvSpPr>
        <p:spPr>
          <a:xfrm>
            <a:off x="540000" y="900000"/>
            <a:ext cx="51023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的相似比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yt_shape_12529"/>
          <p:cNvSpPr txBox="1"/>
          <p:nvPr/>
        </p:nvSpPr>
        <p:spPr>
          <a:xfrm>
            <a:off x="540119" y="1531667"/>
            <a:ext cx="790358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的相似比为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530" name="yt_image_1253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9589" y="1531667"/>
            <a:ext cx="3172410" cy="228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2536">
            <a:extLst>
              <a:ext uri="{FF2B5EF4-FFF2-40B4-BE49-F238E27FC236}">
                <a16:creationId xmlns:a16="http://schemas.microsoft.com/office/drawing/2014/main" id="{AD049038-406A-0174-1D5F-6EFE90CEFC2C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680" y="2924944"/>
            <a:ext cx="3130783" cy="225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2" name="yt_shape_1253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请在图中作出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2533"/>
          <p:cNvSpPr txBox="1"/>
          <p:nvPr/>
        </p:nvSpPr>
        <p:spPr>
          <a:xfrm>
            <a:off x="540000" y="2011799"/>
            <a:ext cx="48378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534" name="yt_image_125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9589" y="2011799"/>
            <a:ext cx="3172410" cy="228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36" name="yt_image_125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664" y="2643466"/>
            <a:ext cx="3130783" cy="225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8" name="yt_shape_12538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f70ba94-90b7-4341-b3fd-00fb83c0a4e5.png&quot;}"/>
            </a:endParaRPr>
          </a:p>
        </p:txBody>
      </p:sp>
      <p:sp>
        <p:nvSpPr>
          <p:cNvPr id="12539" name="yt_shape_12539"/>
          <p:cNvSpPr txBox="1"/>
          <p:nvPr/>
        </p:nvSpPr>
        <p:spPr>
          <a:xfrm>
            <a:off x="540119" y="1661816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位似变化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是一种重要的几何变化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可以将图形放大或缩小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且与原图形相似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你能用位似变化解决下列问题吗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2540" name="yt_shape_12540"/>
          <p:cNvSpPr txBox="1"/>
          <p:nvPr/>
        </p:nvSpPr>
        <p:spPr>
          <a:xfrm>
            <a:off x="540119" y="26047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6134100">
            <a:extLst>
              <a:ext uri="{FF2B5EF4-FFF2-40B4-BE49-F238E27FC236}">
                <a16:creationId xmlns:a16="http://schemas.microsoft.com/office/drawing/2014/main" id="{ED201164-02F6-B8BF-C01F-514C4BE315A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pic>
        <p:nvPicPr>
          <p:cNvPr id="2" name="yt_image_12543">
            <a:extLst>
              <a:ext uri="{FF2B5EF4-FFF2-40B4-BE49-F238E27FC236}">
                <a16:creationId xmlns:a16="http://schemas.microsoft.com/office/drawing/2014/main" id="{EF6EF27D-AF41-976F-C6BD-C529ECCC207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3792" y="3861048"/>
            <a:ext cx="3193945" cy="187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1" name="yt_shape_12541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请你用圆规和无刻度直尺在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内作一个最大的矩形且与矩形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不要求写作法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但必须保留作图痕迹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yt_shape_12542"/>
          <p:cNvSpPr txBox="1"/>
          <p:nvPr/>
        </p:nvSpPr>
        <p:spPr>
          <a:xfrm>
            <a:off x="540119" y="1995319"/>
            <a:ext cx="7882054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的垂直平分线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TK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垂足为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MNCD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就是所求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543" name="yt_image_1254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8054" y="1995319"/>
            <a:ext cx="3193945" cy="187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45" name="yt_image_1254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6401" y="4074668"/>
            <a:ext cx="2799196" cy="2249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7" name="yt_shape_12547"/>
          <p:cNvSpPr txBox="1"/>
          <p:nvPr/>
        </p:nvSpPr>
        <p:spPr>
          <a:xfrm>
            <a:off x="540000" y="900000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请证明你作图方法的正确性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548"/>
              <p:cNvSpPr txBox="1"/>
              <p:nvPr/>
            </p:nvSpPr>
            <p:spPr>
              <a:xfrm>
                <a:off x="540000" y="1531667"/>
                <a:ext cx="5762603" cy="46696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是矩形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𝑀𝐷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𝐻𝐸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矩形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EFGH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与矩形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是位似图形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548" descr="{&quot;rangeId&quot;:1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762603" cy="4669676"/>
              </a:xfrm>
              <a:prstGeom prst="rect">
                <a:avLst/>
              </a:prstGeom>
              <a:blipFill>
                <a:blip r:embed="rId2"/>
                <a:stretch>
                  <a:fillRect l="-3280" t="-1044" r="-2222" b="-3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50" name="yt_image_1255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054" y="1531667"/>
            <a:ext cx="3193945" cy="187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2" name="yt_shape_12552"/>
          <p:cNvSpPr txBox="1"/>
          <p:nvPr/>
        </p:nvSpPr>
        <p:spPr>
          <a:xfrm>
            <a:off x="540000" y="900000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求最大矩形与矩形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的面积之比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553"/>
              <p:cNvSpPr txBox="1"/>
              <p:nvPr/>
            </p:nvSpPr>
            <p:spPr>
              <a:xfrm>
                <a:off x="540000" y="1531667"/>
                <a:ext cx="3878947" cy="8677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矩形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𝑀𝑁𝐶𝐷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矩形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𝐸𝐹𝐺𝐻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3×6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1×2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2553" descr="{&quot;rangeId&quot;:1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3878947" cy="867738"/>
              </a:xfrm>
              <a:prstGeom prst="rect">
                <a:avLst/>
              </a:prstGeom>
              <a:blipFill>
                <a:blip r:embed="rId2"/>
                <a:stretch>
                  <a:fillRect l="-4874" r="-37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55" name="yt_image_1255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054" y="1531667"/>
            <a:ext cx="3193945" cy="187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6" name="yt_shape_12466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832b5249-bfc8-46db-b007-dd8af0b4f586.png&quot;}"/>
            </a:endParaRPr>
          </a:p>
        </p:txBody>
      </p:sp>
      <p:sp>
        <p:nvSpPr>
          <p:cNvPr id="12467" name="yt_shape_12467"/>
          <p:cNvSpPr txBox="1"/>
          <p:nvPr/>
        </p:nvSpPr>
        <p:spPr>
          <a:xfrm>
            <a:off x="540000" y="1670985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位似图形的概念</a:t>
            </a:r>
          </a:p>
        </p:txBody>
      </p:sp>
      <p:sp>
        <p:nvSpPr>
          <p:cNvPr id="12468" name="yt_shape_12468"/>
          <p:cNvSpPr txBox="1"/>
          <p:nvPr/>
        </p:nvSpPr>
        <p:spPr>
          <a:xfrm>
            <a:off x="540000" y="2167857"/>
            <a:ext cx="63783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下列各组图形中不是位似图形的是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469" name="yt_image_12469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106676"/>
            <a:ext cx="603288" cy="60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70" name="yt_image_12470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3288" y="2996516"/>
            <a:ext cx="1299396" cy="713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71" name="yt_image_12471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2684" y="2799524"/>
            <a:ext cx="1261026" cy="91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72" name="yt_image_12472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3710" y="3084644"/>
            <a:ext cx="687580" cy="625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5" name="yt_shape_12475"/>
          <p:cNvSpPr txBox="1"/>
          <p:nvPr/>
        </p:nvSpPr>
        <p:spPr>
          <a:xfrm>
            <a:off x="641610" y="370996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2476" name="yt_shape_12476"/>
          <p:cNvSpPr txBox="1"/>
          <p:nvPr/>
        </p:nvSpPr>
        <p:spPr>
          <a:xfrm>
            <a:off x="1961359" y="370996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2477" name="yt_shape_12477"/>
          <p:cNvSpPr txBox="1"/>
          <p:nvPr/>
        </p:nvSpPr>
        <p:spPr>
          <a:xfrm>
            <a:off x="3601570" y="370996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2478" name="yt_shape_12478"/>
          <p:cNvSpPr txBox="1"/>
          <p:nvPr/>
        </p:nvSpPr>
        <p:spPr>
          <a:xfrm>
            <a:off x="4927466" y="370996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12479" name="yt_shape_12479"/>
          <p:cNvSpPr txBox="1"/>
          <p:nvPr/>
        </p:nvSpPr>
        <p:spPr>
          <a:xfrm>
            <a:off x="540000" y="4222627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下列命题中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80" name="yt_table_12480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915416"/>
              </p:ext>
            </p:extLst>
          </p:nvPr>
        </p:nvGraphicFramePr>
        <p:xfrm>
          <a:off x="540000" y="4854294"/>
          <a:ext cx="4614863" cy="1697484"/>
        </p:xfrm>
        <a:graphic>
          <a:graphicData uri="http://schemas.openxmlformats.org/drawingml/2006/table">
            <a:tbl>
              <a:tblPr/>
              <a:tblGrid>
                <a:gridCol w="4614863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全等的图形一定是位似图形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相似的图形一定是位似图形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相似图形一定是全等图形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位似图形一定是相似图形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</a:tbl>
          </a:graphicData>
        </a:graphic>
      </p:graphicFrame>
      <p:pic>
        <p:nvPicPr>
          <p:cNvPr id="3" name="yt_shape_1683706133946">
            <a:extLst>
              <a:ext uri="{FF2B5EF4-FFF2-40B4-BE49-F238E27FC236}">
                <a16:creationId xmlns:a16="http://schemas.microsoft.com/office/drawing/2014/main" id="{26DC355C-5789-E8CB-D044-724042F07A09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6133962">
            <a:extLst>
              <a:ext uri="{FF2B5EF4-FFF2-40B4-BE49-F238E27FC236}">
                <a16:creationId xmlns:a16="http://schemas.microsoft.com/office/drawing/2014/main" id="{68945CDE-6B34-9208-BC8C-D7B794895196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483B52-D583-AB4A-223F-DB19850D81C2}"/>
              </a:ext>
            </a:extLst>
          </p:cNvPr>
          <p:cNvSpPr txBox="1"/>
          <p:nvPr/>
        </p:nvSpPr>
        <p:spPr>
          <a:xfrm>
            <a:off x="5936389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C0620A-ED70-599D-8F6A-1080A77B9E5D}"/>
              </a:ext>
            </a:extLst>
          </p:cNvPr>
          <p:cNvSpPr txBox="1"/>
          <p:nvPr/>
        </p:nvSpPr>
        <p:spPr>
          <a:xfrm>
            <a:off x="4412389" y="41758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2" name="yt_shape_1248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P'Q'R'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是位似三角形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P'Q'R'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的相似比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位似中心分别是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84" name="yt_table_12484_skip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8338203"/>
                  </p:ext>
                </p:extLst>
              </p:nvPr>
            </p:nvGraphicFramePr>
            <p:xfrm>
              <a:off x="540000" y="2339566"/>
              <a:ext cx="4770756" cy="1265428"/>
            </p:xfrm>
            <a:graphic>
              <a:graphicData uri="http://schemas.openxmlformats.org/drawingml/2006/table">
                <a:tbl>
                  <a:tblPr/>
                  <a:tblGrid>
                    <a:gridCol w="2854643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  <a:gridCol w="1916113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点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点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点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点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484" name="yt_table_12484_skip" descr="{&quot;rangeId&quot;:5,&quot;type&quot;:&quot;Option&quot;,&quot;drawing&quot;:[&quot;yt_image_12483&quot;]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8338203"/>
                  </p:ext>
                </p:extLst>
              </p:nvPr>
            </p:nvGraphicFramePr>
            <p:xfrm>
              <a:off x="540000" y="2339566"/>
              <a:ext cx="4770756" cy="1265428"/>
            </p:xfrm>
            <a:graphic>
              <a:graphicData uri="http://schemas.openxmlformats.org/drawingml/2006/table">
                <a:tbl>
                  <a:tblPr/>
                  <a:tblGrid>
                    <a:gridCol w="2854643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  <a:gridCol w="1916113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点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8889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8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点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8889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483" name="yt_image_12483_skip" title="H_108.4251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7827" y="2339566"/>
            <a:ext cx="1642017" cy="13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5E62E4-661B-5FD9-3C08-EF889F70D77C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5" name="yt_shape_12485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位似图形的性质</a:t>
            </a:r>
          </a:p>
        </p:txBody>
      </p:sp>
      <p:sp>
        <p:nvSpPr>
          <p:cNvPr id="12486" name="yt_shape_12486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放大为原图形的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以下说法中错误的是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90" name="yt_table_12490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927549"/>
              </p:ext>
            </p:extLst>
          </p:nvPr>
        </p:nvGraphicFramePr>
        <p:xfrm>
          <a:off x="540000" y="2356307"/>
          <a:ext cx="5594350" cy="1697484"/>
        </p:xfrm>
        <a:graphic>
          <a:graphicData uri="http://schemas.openxmlformats.org/drawingml/2006/table">
            <a:tbl>
              <a:tblPr/>
              <a:tblGrid>
                <a:gridCol w="5594350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A'B'C'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三点在同一直线上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AA'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A'B'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</a:tbl>
          </a:graphicData>
        </a:graphic>
      </p:graphicFrame>
      <p:grpSp>
        <p:nvGrpSpPr>
          <p:cNvPr id="12487" name="yt_shape_12487_skip" title="H_143.48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42103" y="1988840"/>
            <a:ext cx="2260724" cy="1822248"/>
            <a:chOff x="0" y="0"/>
            <a:chExt cx="2260724" cy="1822248"/>
          </a:xfrm>
        </p:grpSpPr>
        <p:pic>
          <p:nvPicPr>
            <p:cNvPr id="3" name="yt_image_12487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60724" cy="14262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89" name="yt_shape_12489"/>
            <p:cNvSpPr txBox="1"/>
            <p:nvPr/>
          </p:nvSpPr>
          <p:spPr>
            <a:xfrm>
              <a:off x="597081" y="14622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492" name="yt_shape_12492"/>
          <p:cNvSpPr txBox="1"/>
          <p:nvPr/>
        </p:nvSpPr>
        <p:spPr>
          <a:xfrm>
            <a:off x="540119" y="40770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淮南市校级联考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为位似中心的位似图形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496" name="yt_table_12496_skip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1312141"/>
                  </p:ext>
                </p:extLst>
              </p:nvPr>
            </p:nvGraphicFramePr>
            <p:xfrm>
              <a:off x="540000" y="5036507"/>
              <a:ext cx="4574160" cy="886524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  <a:gridCol w="2075117">
                      <a:extLst>
                        <a:ext uri="{9D8B030D-6E8A-4147-A177-3AD203B41FA5}">
                          <a16:colId xmlns:a16="http://schemas.microsoft.com/office/drawing/2014/main" val="103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496" name="yt_table_12496_skip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1312141"/>
                  </p:ext>
                </p:extLst>
              </p:nvPr>
            </p:nvGraphicFramePr>
            <p:xfrm>
              <a:off x="540000" y="5036507"/>
              <a:ext cx="4574160" cy="886524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  <a:gridCol w="2075117">
                      <a:extLst>
                        <a:ext uri="{9D8B030D-6E8A-4147-A177-3AD203B41FA5}">
                          <a16:colId xmlns:a16="http://schemas.microsoft.com/office/drawing/2014/main" val="1038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4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0235" t="-102632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493" name="yt_shape_12493_skip" title="H_113.2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46385" y="5086712"/>
            <a:ext cx="2488159" cy="1438632"/>
            <a:chOff x="0" y="0"/>
            <a:chExt cx="2488159" cy="1438632"/>
          </a:xfrm>
        </p:grpSpPr>
        <p:pic>
          <p:nvPicPr>
            <p:cNvPr id="2" name="yt_image_12493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88159" cy="10426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95" name="yt_shape_12495"/>
            <p:cNvSpPr txBox="1"/>
            <p:nvPr/>
          </p:nvSpPr>
          <p:spPr>
            <a:xfrm>
              <a:off x="710798" y="10786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3706133997">
            <a:extLst>
              <a:ext uri="{FF2B5EF4-FFF2-40B4-BE49-F238E27FC236}">
                <a16:creationId xmlns:a16="http://schemas.microsoft.com/office/drawing/2014/main" id="{8610580C-5FE5-1C2A-4AD6-374CF8F89E6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6EA4BBB-2D56-990C-BC10-17FA028F8122}"/>
              </a:ext>
            </a:extLst>
          </p:cNvPr>
          <p:cNvSpPr txBox="1"/>
          <p:nvPr/>
        </p:nvSpPr>
        <p:spPr>
          <a:xfrm>
            <a:off x="227890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346778-81E1-B437-7109-8E0FF9678F7A}"/>
              </a:ext>
            </a:extLst>
          </p:cNvPr>
          <p:cNvSpPr txBox="1"/>
          <p:nvPr/>
        </p:nvSpPr>
        <p:spPr>
          <a:xfrm>
            <a:off x="10189421" y="45057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7" name="yt_shape_1249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498" name="yt_image_1249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0209" y="2011799"/>
            <a:ext cx="1691580" cy="14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7C64AB-58EC-6F17-69E5-32F0F691FC8B}"/>
              </a:ext>
            </a:extLst>
          </p:cNvPr>
          <p:cNvSpPr txBox="1"/>
          <p:nvPr/>
        </p:nvSpPr>
        <p:spPr>
          <a:xfrm>
            <a:off x="8289182" y="132868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0" name="yt_shape_12500"/>
          <p:cNvSpPr txBox="1"/>
          <p:nvPr/>
        </p:nvSpPr>
        <p:spPr>
          <a:xfrm>
            <a:off x="540000" y="900000"/>
            <a:ext cx="364202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位似变换作图</a:t>
            </a:r>
          </a:p>
        </p:txBody>
      </p:sp>
      <p:sp>
        <p:nvSpPr>
          <p:cNvPr id="12501" name="yt_shape_12501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放大到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不必写作法和证明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502" name="yt_image_1250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2820373"/>
            <a:ext cx="2019786" cy="1895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134026">
            <a:extLst>
              <a:ext uri="{FF2B5EF4-FFF2-40B4-BE49-F238E27FC236}">
                <a16:creationId xmlns:a16="http://schemas.microsoft.com/office/drawing/2014/main" id="{67E8E125-71CB-F7E6-D946-BF35916EB0B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yt_shape_12504">
            <a:extLst>
              <a:ext uri="{FF2B5EF4-FFF2-40B4-BE49-F238E27FC236}">
                <a16:creationId xmlns:a16="http://schemas.microsoft.com/office/drawing/2014/main" id="{21C93642-EF5B-DA1D-E4DF-BFD0E6EED615}"/>
              </a:ext>
            </a:extLst>
          </p:cNvPr>
          <p:cNvSpPr txBox="1"/>
          <p:nvPr/>
        </p:nvSpPr>
        <p:spPr>
          <a:xfrm>
            <a:off x="554429" y="2366611"/>
            <a:ext cx="57820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五边形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A'B'C'D'E'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为所求的图形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4" name="yt_image_12505">
            <a:extLst>
              <a:ext uri="{FF2B5EF4-FFF2-40B4-BE49-F238E27FC236}">
                <a16:creationId xmlns:a16="http://schemas.microsoft.com/office/drawing/2014/main" id="{F4995D26-E3AA-CEF0-946A-A7B396DC966B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5840" y="2996952"/>
            <a:ext cx="2457084" cy="223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7" name="yt_shape_12507"/>
          <p:cNvSpPr txBox="1"/>
          <p:nvPr/>
        </p:nvSpPr>
        <p:spPr>
          <a:xfrm>
            <a:off x="540000" y="900000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未分类讨论位似中心的位置而漏解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508">
                <a:extLst>
                  <a:ext uri="{FF2B5EF4-FFF2-40B4-BE49-F238E27FC236}">
                    <a16:creationId xmlns:a16="http://schemas.microsoft.com/office/drawing/2014/main" id="{69EE16DC-E3C9-12F4-5621-5B0563DB82F2}"/>
                  </a:ext>
                </a:extLst>
              </p:cNvPr>
              <p:cNvSpPr txBox="1"/>
              <p:nvPr/>
            </p:nvSpPr>
            <p:spPr>
              <a:xfrm>
                <a:off x="544557" y="1422278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其相似比是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之间的距离为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15cm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2508">
                <a:extLst>
                  <a:ext uri="{FF2B5EF4-FFF2-40B4-BE49-F238E27FC236}">
                    <a16:creationId xmlns:a16="http://schemas.microsoft.com/office/drawing/2014/main" id="{69EE16DC-E3C9-12F4-5621-5B0563DB82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557" y="1422278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646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38F3AB0-4B9D-A0C7-1B88-FC102A17C0A6}"/>
              </a:ext>
            </a:extLst>
          </p:cNvPr>
          <p:cNvSpPr txBox="1"/>
          <p:nvPr/>
        </p:nvSpPr>
        <p:spPr>
          <a:xfrm>
            <a:off x="1368946" y="2046921"/>
            <a:ext cx="1989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15cm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0" name="yt_shape_12510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e1e44b1a-a480-4ec1-8b03-61fb2acbd8a9.png&quot;}"/>
            </a:endParaRPr>
          </a:p>
        </p:txBody>
      </p:sp>
      <p:sp>
        <p:nvSpPr>
          <p:cNvPr id="12511" name="yt_shape_12511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边延长线上的一点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则图中的位似图形有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15" name="yt_table_12515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552101"/>
              </p:ext>
            </p:extLst>
          </p:nvPr>
        </p:nvGraphicFramePr>
        <p:xfrm>
          <a:off x="540000" y="2612146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</a:tbl>
          </a:graphicData>
        </a:graphic>
      </p:graphicFrame>
      <p:grpSp>
        <p:nvGrpSpPr>
          <p:cNvPr id="12512" name="yt_shape_12512_skip" title="H_125.37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95822" y="2612146"/>
            <a:ext cx="2354180" cy="1592208"/>
            <a:chOff x="0" y="0"/>
            <a:chExt cx="2354180" cy="1592208"/>
          </a:xfrm>
        </p:grpSpPr>
        <p:pic>
          <p:nvPicPr>
            <p:cNvPr id="2" name="yt_image_1251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54180" cy="1196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14" name="yt_shape_12514"/>
            <p:cNvSpPr txBox="1"/>
            <p:nvPr/>
          </p:nvSpPr>
          <p:spPr>
            <a:xfrm>
              <a:off x="643809" y="12322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134059">
            <a:extLst>
              <a:ext uri="{FF2B5EF4-FFF2-40B4-BE49-F238E27FC236}">
                <a16:creationId xmlns:a16="http://schemas.microsoft.com/office/drawing/2014/main" id="{4D1117D3-ECD2-FD95-D154-79B146D0755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CD0A4FE-955F-1D83-96D2-A8E649A2E835}"/>
              </a:ext>
            </a:extLst>
          </p:cNvPr>
          <p:cNvSpPr txBox="1"/>
          <p:nvPr/>
        </p:nvSpPr>
        <p:spPr>
          <a:xfrm>
            <a:off x="2888508" y="2081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7" name="yt_shape_12517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下列关于位似中心的说法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位似中心都在图形的外部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位似中心可以取在图形的内部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位似中心可以取在图形的一边上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位似中心可以取在图形的一个顶点上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②③④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2518" name="yt_shape_12518"/>
          <p:cNvSpPr txBox="1"/>
          <p:nvPr/>
        </p:nvSpPr>
        <p:spPr>
          <a:xfrm>
            <a:off x="540119" y="23230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522" name="yt_shape_12522"/>
          <p:cNvSpPr txBox="1"/>
          <p:nvPr/>
        </p:nvSpPr>
        <p:spPr>
          <a:xfrm>
            <a:off x="540000" y="51720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19" name="yt_shape_12519" title="H_144.81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84781" y="3282522"/>
            <a:ext cx="2422436" cy="1839096"/>
            <a:chOff x="0" y="0"/>
            <a:chExt cx="2422436" cy="1839096"/>
          </a:xfrm>
        </p:grpSpPr>
        <p:pic>
          <p:nvPicPr>
            <p:cNvPr id="2" name="yt_image_1251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22436" cy="1443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21" name="yt_shape_12521"/>
            <p:cNvSpPr txBox="1"/>
            <p:nvPr/>
          </p:nvSpPr>
          <p:spPr>
            <a:xfrm>
              <a:off x="601754" y="147909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7B07240-1A6D-C613-1C49-CCEAA733E201}"/>
              </a:ext>
            </a:extLst>
          </p:cNvPr>
          <p:cNvSpPr txBox="1"/>
          <p:nvPr/>
        </p:nvSpPr>
        <p:spPr>
          <a:xfrm>
            <a:off x="3650508" y="1804170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②③④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86B966-7C9E-294C-6A97-0F5B224DF203}"/>
              </a:ext>
            </a:extLst>
          </p:cNvPr>
          <p:cNvSpPr txBox="1"/>
          <p:nvPr/>
        </p:nvSpPr>
        <p:spPr>
          <a:xfrm>
            <a:off x="7674821" y="275176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1232</Words>
  <Application>Microsoft Office PowerPoint</Application>
  <PresentationFormat>宽屏</PresentationFormat>
  <Paragraphs>87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46</cp:revision>
  <dcterms:created xsi:type="dcterms:W3CDTF">2023-05-05T05:33:04Z</dcterms:created>
  <dcterms:modified xsi:type="dcterms:W3CDTF">2023-05-12T05:10:24Z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