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2" r:id="rId5"/>
    <p:sldId id="376" r:id="rId6"/>
    <p:sldId id="378" r:id="rId7"/>
    <p:sldId id="379" r:id="rId8"/>
    <p:sldId id="381" r:id="rId9"/>
    <p:sldId id="384" r:id="rId10"/>
    <p:sldId id="389" r:id="rId11"/>
    <p:sldId id="386" r:id="rId12"/>
    <p:sldId id="387" r:id="rId13"/>
    <p:sldId id="391" r:id="rId14"/>
    <p:sldId id="392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5" d="100"/>
          <a:sy n="85" d="100"/>
        </p:scale>
        <p:origin x="62" y="7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6" name="yt_shape_1015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65552bc-9101-4047-bec9-26b631f4b325.png&quot;}"/>
            </a:endParaRPr>
          </a:p>
        </p:txBody>
      </p:sp>
      <p:sp>
        <p:nvSpPr>
          <p:cNvPr id="10157" name="yt_shape_10157"/>
          <p:cNvSpPr txBox="1"/>
          <p:nvPr/>
        </p:nvSpPr>
        <p:spPr>
          <a:xfrm>
            <a:off x="867110" y="1691686"/>
            <a:ext cx="3755800" cy="8840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轴对称顶点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10158" name="yt_shape_10158"/>
          <p:cNvSpPr txBox="1"/>
          <p:nvPr/>
        </p:nvSpPr>
        <p:spPr>
          <a:xfrm>
            <a:off x="540000" y="22273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0159" name="yt_shape_10159"/>
          <p:cNvSpPr txBox="1"/>
          <p:nvPr/>
        </p:nvSpPr>
        <p:spPr>
          <a:xfrm>
            <a:off x="5220639" y="1659263"/>
            <a:ext cx="5843913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顶点最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低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顶点最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60" name="yt_shape_10160"/>
          <p:cNvSpPr txBox="1"/>
          <p:nvPr/>
        </p:nvSpPr>
        <p:spPr>
          <a:xfrm>
            <a:off x="816075" y="3660110"/>
            <a:ext cx="3911057" cy="8840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轴方向平移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个单位得到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10161" name="yt_shape_10161"/>
          <p:cNvSpPr txBox="1"/>
          <p:nvPr/>
        </p:nvSpPr>
        <p:spPr>
          <a:xfrm>
            <a:off x="5312273" y="34290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0162" name="yt_shape_10162"/>
          <p:cNvSpPr txBox="1"/>
          <p:nvPr/>
        </p:nvSpPr>
        <p:spPr>
          <a:xfrm>
            <a:off x="5312273" y="3802440"/>
            <a:ext cx="5727062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846715">
            <a:extLst>
              <a:ext uri="{FF2B5EF4-FFF2-40B4-BE49-F238E27FC236}">
                <a16:creationId xmlns:a16="http://schemas.microsoft.com/office/drawing/2014/main" id="{875707CE-DE1C-03C4-77D4-CAA7BED03E9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B08127-5D1D-A442-8F28-6C5725FF8EB6}"/>
              </a:ext>
            </a:extLst>
          </p:cNvPr>
          <p:cNvSpPr txBox="1"/>
          <p:nvPr/>
        </p:nvSpPr>
        <p:spPr>
          <a:xfrm>
            <a:off x="3009602" y="1659263"/>
            <a:ext cx="619824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0EC3CA-0338-1FF8-C802-61BF52E908BA}"/>
              </a:ext>
            </a:extLst>
          </p:cNvPr>
          <p:cNvSpPr txBox="1"/>
          <p:nvPr/>
        </p:nvSpPr>
        <p:spPr>
          <a:xfrm>
            <a:off x="7386118" y="155679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9641E6-8E23-FE29-45C7-DC53BC55AFB9}"/>
              </a:ext>
            </a:extLst>
          </p:cNvPr>
          <p:cNvSpPr txBox="1"/>
          <p:nvPr/>
        </p:nvSpPr>
        <p:spPr>
          <a:xfrm>
            <a:off x="9451410" y="158368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低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4E23D4-DB3C-0914-AE5E-245C60E413C2}"/>
              </a:ext>
            </a:extLst>
          </p:cNvPr>
          <p:cNvSpPr txBox="1"/>
          <p:nvPr/>
        </p:nvSpPr>
        <p:spPr>
          <a:xfrm>
            <a:off x="5767152" y="205287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23E8A3-EEAC-8F38-A8EF-178BB719EF61}"/>
              </a:ext>
            </a:extLst>
          </p:cNvPr>
          <p:cNvSpPr txBox="1"/>
          <p:nvPr/>
        </p:nvSpPr>
        <p:spPr>
          <a:xfrm>
            <a:off x="8809814" y="20676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F99C19-01A5-909C-DF45-6DFE6D7899ED}"/>
              </a:ext>
            </a:extLst>
          </p:cNvPr>
          <p:cNvSpPr txBox="1"/>
          <p:nvPr/>
        </p:nvSpPr>
        <p:spPr>
          <a:xfrm>
            <a:off x="5809653" y="255588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AE91EC-9B3B-EFF8-9732-DE1D1E740606}"/>
              </a:ext>
            </a:extLst>
          </p:cNvPr>
          <p:cNvSpPr txBox="1"/>
          <p:nvPr/>
        </p:nvSpPr>
        <p:spPr>
          <a:xfrm>
            <a:off x="7641554" y="25458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B6676FA-52D8-9193-0095-D71D72C776A8}"/>
              </a:ext>
            </a:extLst>
          </p:cNvPr>
          <p:cNvSpPr txBox="1"/>
          <p:nvPr/>
        </p:nvSpPr>
        <p:spPr>
          <a:xfrm>
            <a:off x="6800800" y="3827634"/>
            <a:ext cx="789685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68D5478-8716-8600-ABBE-884F0B627852}"/>
              </a:ext>
            </a:extLst>
          </p:cNvPr>
          <p:cNvSpPr txBox="1"/>
          <p:nvPr/>
        </p:nvSpPr>
        <p:spPr>
          <a:xfrm>
            <a:off x="9526537" y="3827634"/>
            <a:ext cx="789686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0157">
            <a:extLst>
              <a:ext uri="{FF2B5EF4-FFF2-40B4-BE49-F238E27FC236}">
                <a16:creationId xmlns:a16="http://schemas.microsoft.com/office/drawing/2014/main" id="{84FE57B4-336F-ABBA-9054-5C2482070408}"/>
              </a:ext>
            </a:extLst>
          </p:cNvPr>
          <p:cNvSpPr txBox="1"/>
          <p:nvPr/>
        </p:nvSpPr>
        <p:spPr>
          <a:xfrm>
            <a:off x="4727132" y="1897176"/>
            <a:ext cx="448140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</a:p>
        </p:txBody>
      </p:sp>
      <p:sp>
        <p:nvSpPr>
          <p:cNvPr id="13" name="yt_shape_10157">
            <a:extLst>
              <a:ext uri="{FF2B5EF4-FFF2-40B4-BE49-F238E27FC236}">
                <a16:creationId xmlns:a16="http://schemas.microsoft.com/office/drawing/2014/main" id="{CE0DA8B6-8FEB-4A2A-6524-3383E1F6621B}"/>
              </a:ext>
            </a:extLst>
          </p:cNvPr>
          <p:cNvSpPr txBox="1"/>
          <p:nvPr/>
        </p:nvSpPr>
        <p:spPr>
          <a:xfrm>
            <a:off x="452140" y="1723970"/>
            <a:ext cx="502896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14" name="yt_shape_10157">
            <a:extLst>
              <a:ext uri="{FF2B5EF4-FFF2-40B4-BE49-F238E27FC236}">
                <a16:creationId xmlns:a16="http://schemas.microsoft.com/office/drawing/2014/main" id="{7E85B7DC-3664-6704-FC90-AF29905807D0}"/>
              </a:ext>
            </a:extLst>
          </p:cNvPr>
          <p:cNvSpPr txBox="1"/>
          <p:nvPr/>
        </p:nvSpPr>
        <p:spPr>
          <a:xfrm>
            <a:off x="488965" y="3645024"/>
            <a:ext cx="502896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15" name="yt_shape_10157">
            <a:extLst>
              <a:ext uri="{FF2B5EF4-FFF2-40B4-BE49-F238E27FC236}">
                <a16:creationId xmlns:a16="http://schemas.microsoft.com/office/drawing/2014/main" id="{8653714A-6615-9C60-2D49-B4B14BF91348}"/>
              </a:ext>
            </a:extLst>
          </p:cNvPr>
          <p:cNvSpPr txBox="1"/>
          <p:nvPr/>
        </p:nvSpPr>
        <p:spPr>
          <a:xfrm>
            <a:off x="4772499" y="3841896"/>
            <a:ext cx="448140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7" name="yt_shape_10207"/>
          <p:cNvSpPr txBox="1"/>
          <p:nvPr/>
        </p:nvSpPr>
        <p:spPr>
          <a:xfrm>
            <a:off x="540000" y="900000"/>
            <a:ext cx="5830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增加到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函数值减少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08" name="yt_shape_10208"/>
          <p:cNvSpPr txBox="1"/>
          <p:nvPr/>
        </p:nvSpPr>
        <p:spPr>
          <a:xfrm>
            <a:off x="540000" y="1379303"/>
            <a:ext cx="615553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0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9" name="yt_shape_10209"/>
              <p:cNvSpPr txBox="1"/>
              <p:nvPr/>
            </p:nvSpPr>
            <p:spPr>
              <a:xfrm>
                <a:off x="540119" y="900000"/>
                <a:ext cx="11111999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趣味数学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一个半圆和抛物线的一部分围成的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芒果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芒果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与坐标轴的交点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是半圆的直径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抛物线对应的表达式为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9" name="yt_shape_10209" descr="{&quot;rangeId&quot;:21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0118"/>
              </a:xfrm>
              <a:prstGeom prst="rect">
                <a:avLst/>
              </a:prstGeom>
              <a:blipFill>
                <a:blip r:embed="rId2"/>
                <a:stretch>
                  <a:fillRect l="-1701" t="-3435" r="-1098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11" name="yt_image_1021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2708920"/>
            <a:ext cx="1876973" cy="208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213" name="yt_shape_10213"/>
              <p:cNvSpPr txBox="1"/>
              <p:nvPr/>
            </p:nvSpPr>
            <p:spPr>
              <a:xfrm>
                <a:off x="540119" y="2513021"/>
                <a:ext cx="2943113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213" name="yt_shape_102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13021"/>
                <a:ext cx="2943113" cy="639855"/>
              </a:xfrm>
              <a:prstGeom prst="rect">
                <a:avLst/>
              </a:prstGeom>
              <a:blipFill>
                <a:blip r:embed="rId4"/>
                <a:stretch>
                  <a:fillRect l="-6432" r="-539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215">
                <a:extLst>
                  <a:ext uri="{FF2B5EF4-FFF2-40B4-BE49-F238E27FC236}">
                    <a16:creationId xmlns:a16="http://schemas.microsoft.com/office/drawing/2014/main" id="{FE930099-8C41-1687-25D1-925D24EC8073}"/>
                  </a:ext>
                </a:extLst>
              </p:cNvPr>
              <p:cNvSpPr txBox="1"/>
              <p:nvPr/>
            </p:nvSpPr>
            <p:spPr>
              <a:xfrm>
                <a:off x="540119" y="3212976"/>
                <a:ext cx="4023537" cy="29645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215">
                <a:extLst>
                  <a:ext uri="{FF2B5EF4-FFF2-40B4-BE49-F238E27FC236}">
                    <a16:creationId xmlns:a16="http://schemas.microsoft.com/office/drawing/2014/main" id="{FE930099-8C41-1687-25D1-925D24EC80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12976"/>
                <a:ext cx="4023537" cy="2964594"/>
              </a:xfrm>
              <a:prstGeom prst="rect">
                <a:avLst/>
              </a:prstGeom>
              <a:blipFill>
                <a:blip r:embed="rId5"/>
                <a:stretch>
                  <a:fillRect l="-4697" t="-1646" r="-3333" b="-2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13" grpId="0" build="allAtOnce"/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7" name="yt_shape_1021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9b9be44-f406-47bf-9376-733cf972efb6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18" name="yt_shape_10218"/>
              <p:cNvSpPr txBox="1"/>
              <p:nvPr/>
            </p:nvSpPr>
            <p:spPr>
              <a:xfrm>
                <a:off x="540119" y="1661816"/>
                <a:ext cx="11111999" cy="1842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转化思想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具有如下性质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该抛物线上任意一点到定点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的距离与到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轴的距离相等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18" name="yt_shape_10218" descr="{&quot;rangeId&quot;:2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842299"/>
              </a:xfrm>
              <a:prstGeom prst="rect">
                <a:avLst/>
              </a:prstGeom>
              <a:blipFill>
                <a:blip r:embed="rId2"/>
                <a:stretch>
                  <a:fillRect l="-1701" r="-1098" b="-4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20" name="yt_shape_10220"/>
          <p:cNvSpPr txBox="1"/>
          <p:nvPr/>
        </p:nvSpPr>
        <p:spPr>
          <a:xfrm>
            <a:off x="540000" y="3554903"/>
            <a:ext cx="5658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3705846908">
            <a:extLst>
              <a:ext uri="{FF2B5EF4-FFF2-40B4-BE49-F238E27FC236}">
                <a16:creationId xmlns:a16="http://schemas.microsoft.com/office/drawing/2014/main" id="{A920797B-1661-6C34-0146-446900B4020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2" name="yt_image_10223">
            <a:extLst>
              <a:ext uri="{FF2B5EF4-FFF2-40B4-BE49-F238E27FC236}">
                <a16:creationId xmlns:a16="http://schemas.microsoft.com/office/drawing/2014/main" id="{0D427219-20AA-5981-60D2-8E1108F5F41A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2224" y="4077072"/>
            <a:ext cx="2479165" cy="152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221"/>
              <p:cNvSpPr txBox="1"/>
              <p:nvPr/>
            </p:nvSpPr>
            <p:spPr>
              <a:xfrm>
                <a:off x="551384" y="1518372"/>
                <a:ext cx="5737148" cy="3422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2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518372"/>
                <a:ext cx="5737148" cy="3422796"/>
              </a:xfrm>
              <a:prstGeom prst="rect">
                <a:avLst/>
              </a:prstGeom>
              <a:blipFill>
                <a:blip r:embed="rId2"/>
                <a:stretch>
                  <a:fillRect l="-3185" r="-2123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23" name="yt_image_102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59712" y="1781536"/>
            <a:ext cx="2479165" cy="152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220">
            <a:extLst>
              <a:ext uri="{FF2B5EF4-FFF2-40B4-BE49-F238E27FC236}">
                <a16:creationId xmlns:a16="http://schemas.microsoft.com/office/drawing/2014/main" id="{6466B501-9CE8-3487-CC8D-74AB47FEB8E7}"/>
              </a:ext>
            </a:extLst>
          </p:cNvPr>
          <p:cNvSpPr txBox="1"/>
          <p:nvPr/>
        </p:nvSpPr>
        <p:spPr>
          <a:xfrm>
            <a:off x="547573" y="984261"/>
            <a:ext cx="5658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5" name="yt_shape_10225"/>
          <p:cNvSpPr txBox="1"/>
          <p:nvPr/>
        </p:nvSpPr>
        <p:spPr>
          <a:xfrm>
            <a:off x="540000" y="900000"/>
            <a:ext cx="39658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周长的最小值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226"/>
              <p:cNvSpPr txBox="1"/>
              <p:nvPr/>
            </p:nvSpPr>
            <p:spPr>
              <a:xfrm>
                <a:off x="540000" y="1531667"/>
                <a:ext cx="8553624" cy="32124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交抛物线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周长最小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周长的最小值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226" descr="{&quot;rangeId&quot;:2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8553624" cy="3212418"/>
              </a:xfrm>
              <a:prstGeom prst="rect">
                <a:avLst/>
              </a:prstGeom>
              <a:blipFill>
                <a:blip r:embed="rId2"/>
                <a:stretch>
                  <a:fillRect l="-2210" r="-1283" b="-5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28" name="yt_image_102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72834" y="1531667"/>
            <a:ext cx="2479165" cy="152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30" name="yt_image_1023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4800" y="4946528"/>
            <a:ext cx="2062398" cy="126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3" name="yt_shape_1016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83e35eb-8b26-4f83-a601-663c4db11385.png&quot;}"/>
            </a:endParaRPr>
          </a:p>
        </p:txBody>
      </p:sp>
      <p:sp>
        <p:nvSpPr>
          <p:cNvPr id="10164" name="yt_shape_10164"/>
          <p:cNvSpPr txBox="1"/>
          <p:nvPr/>
        </p:nvSpPr>
        <p:spPr>
          <a:xfrm>
            <a:off x="540000" y="1670985"/>
            <a:ext cx="61539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p:sp>
        <p:nvSpPr>
          <p:cNvPr id="10165" name="yt_shape_10165"/>
          <p:cNvSpPr txBox="1"/>
          <p:nvPr/>
        </p:nvSpPr>
        <p:spPr>
          <a:xfrm>
            <a:off x="540000" y="2167857"/>
            <a:ext cx="5658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166" name="yt_image_10166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8346" y="2799524"/>
            <a:ext cx="5255307" cy="150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8" name="yt_shape_10168"/>
          <p:cNvSpPr txBox="1"/>
          <p:nvPr/>
        </p:nvSpPr>
        <p:spPr>
          <a:xfrm>
            <a:off x="540000" y="4358523"/>
            <a:ext cx="5830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69" name="yt_table_10169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7253789"/>
                  </p:ext>
                </p:extLst>
              </p:nvPr>
            </p:nvGraphicFramePr>
            <p:xfrm>
              <a:off x="540000" y="4990190"/>
              <a:ext cx="5572443" cy="1057085"/>
            </p:xfrm>
            <a:graphic>
              <a:graphicData uri="http://schemas.openxmlformats.org/drawingml/2006/table">
                <a:tbl>
                  <a:tblPr/>
                  <a:tblGrid>
                    <a:gridCol w="3126105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2446338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169" name="yt_table_10169" descr="{&quot;rangeId&quot;:6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7253789"/>
                  </p:ext>
                </p:extLst>
              </p:nvPr>
            </p:nvGraphicFramePr>
            <p:xfrm>
              <a:off x="540000" y="4990190"/>
              <a:ext cx="5572443" cy="1057085"/>
            </p:xfrm>
            <a:graphic>
              <a:graphicData uri="http://schemas.openxmlformats.org/drawingml/2006/table">
                <a:tbl>
                  <a:tblPr/>
                  <a:tblGrid>
                    <a:gridCol w="3126105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2446338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7836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705846740">
            <a:extLst>
              <a:ext uri="{FF2B5EF4-FFF2-40B4-BE49-F238E27FC236}">
                <a16:creationId xmlns:a16="http://schemas.microsoft.com/office/drawing/2014/main" id="{DD67ABDB-C4E5-955D-73F2-BFB9572459B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846763">
            <a:extLst>
              <a:ext uri="{FF2B5EF4-FFF2-40B4-BE49-F238E27FC236}">
                <a16:creationId xmlns:a16="http://schemas.microsoft.com/office/drawing/2014/main" id="{2AD0C6E5-0D0C-1408-DE81-4EA0547E07A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7A52AF-161A-F114-51B2-51893A2E04C9}"/>
              </a:ext>
            </a:extLst>
          </p:cNvPr>
          <p:cNvSpPr txBox="1"/>
          <p:nvPr/>
        </p:nvSpPr>
        <p:spPr>
          <a:xfrm>
            <a:off x="5241064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4F37D6-DB50-1FC9-740D-5F25A01D36F1}"/>
              </a:ext>
            </a:extLst>
          </p:cNvPr>
          <p:cNvSpPr txBox="1"/>
          <p:nvPr/>
        </p:nvSpPr>
        <p:spPr>
          <a:xfrm>
            <a:off x="5393464" y="43117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70" name="yt_shape_10170"/>
              <p:cNvSpPr txBox="1"/>
              <p:nvPr/>
            </p:nvSpPr>
            <p:spPr>
              <a:xfrm>
                <a:off x="540000" y="900000"/>
                <a:ext cx="8601714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的图象的不同之处是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70" name="yt_shape_10170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01714" cy="641201"/>
              </a:xfrm>
              <a:prstGeom prst="rect">
                <a:avLst/>
              </a:prstGeom>
              <a:blipFill>
                <a:blip r:embed="rId2"/>
                <a:stretch>
                  <a:fillRect l="-2197" r="-113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72" name="yt_table_1017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611247"/>
              </p:ext>
            </p:extLst>
          </p:nvPr>
        </p:nvGraphicFramePr>
        <p:xfrm>
          <a:off x="540000" y="1744353"/>
          <a:ext cx="4962843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顶点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形状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sp>
        <p:nvSpPr>
          <p:cNvPr id="10174" name="yt_shape_10174"/>
          <p:cNvSpPr txBox="1"/>
          <p:nvPr/>
        </p:nvSpPr>
        <p:spPr>
          <a:xfrm>
            <a:off x="540000" y="2643695"/>
            <a:ext cx="104291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河池二中单元卷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75" name="yt_table_1017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446821"/>
              </p:ext>
            </p:extLst>
          </p:nvPr>
        </p:nvGraphicFramePr>
        <p:xfrm>
          <a:off x="540000" y="3275362"/>
          <a:ext cx="4849813" cy="1697484"/>
        </p:xfrm>
        <a:graphic>
          <a:graphicData uri="http://schemas.openxmlformats.org/drawingml/2006/table">
            <a:tbl>
              <a:tblPr/>
              <a:tblGrid>
                <a:gridCol w="484981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其最小值为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其图象与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轴没有公共点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其图象的对称轴是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</a:tbl>
          </a:graphicData>
        </a:graphic>
      </p:graphicFrame>
      <p:sp>
        <p:nvSpPr>
          <p:cNvPr id="10177" name="yt_shape_10177"/>
          <p:cNvSpPr txBox="1"/>
          <p:nvPr/>
        </p:nvSpPr>
        <p:spPr>
          <a:xfrm>
            <a:off x="540119" y="50232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2DC030-57A2-8AF0-9661-4769992A77BB}"/>
              </a:ext>
            </a:extLst>
          </p:cNvPr>
          <p:cNvSpPr txBox="1"/>
          <p:nvPr/>
        </p:nvSpPr>
        <p:spPr>
          <a:xfrm>
            <a:off x="8155714" y="853194"/>
            <a:ext cx="3832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6D5CA2-BA61-D865-7C6D-7188B07EBBAB}"/>
              </a:ext>
            </a:extLst>
          </p:cNvPr>
          <p:cNvSpPr txBox="1"/>
          <p:nvPr/>
        </p:nvSpPr>
        <p:spPr>
          <a:xfrm>
            <a:off x="9965464" y="25968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9088DE-5D73-6C83-98AE-5B3A359C413C}"/>
              </a:ext>
            </a:extLst>
          </p:cNvPr>
          <p:cNvSpPr txBox="1"/>
          <p:nvPr/>
        </p:nvSpPr>
        <p:spPr>
          <a:xfrm>
            <a:off x="2294783" y="54519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8" name="yt_shape_10178"/>
          <p:cNvSpPr txBox="1"/>
          <p:nvPr/>
        </p:nvSpPr>
        <p:spPr>
          <a:xfrm>
            <a:off x="540000" y="900000"/>
            <a:ext cx="52305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的平移</a:t>
            </a:r>
          </a:p>
        </p:txBody>
      </p:sp>
      <p:sp>
        <p:nvSpPr>
          <p:cNvPr id="10179" name="yt_shape_10179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合肥市三十八中段考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则平移后的抛物线的表达式为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80" name="yt_table_1018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436013"/>
              </p:ext>
            </p:extLst>
          </p:nvPr>
        </p:nvGraphicFramePr>
        <p:xfrm>
          <a:off x="540000" y="2508671"/>
          <a:ext cx="6874193" cy="848742"/>
        </p:xfrm>
        <a:graphic>
          <a:graphicData uri="http://schemas.openxmlformats.org/drawingml/2006/table">
            <a:tbl>
              <a:tblPr/>
              <a:tblGrid>
                <a:gridCol w="3911918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2962275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  <p:sp>
        <p:nvSpPr>
          <p:cNvPr id="10182" name="yt_shape_10182"/>
          <p:cNvSpPr txBox="1"/>
          <p:nvPr/>
        </p:nvSpPr>
        <p:spPr>
          <a:xfrm>
            <a:off x="540119" y="3408013"/>
            <a:ext cx="1069387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所得抛物线为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705846818">
            <a:extLst>
              <a:ext uri="{FF2B5EF4-FFF2-40B4-BE49-F238E27FC236}">
                <a16:creationId xmlns:a16="http://schemas.microsoft.com/office/drawing/2014/main" id="{5AEF9755-A5EF-2632-4445-750529D04F3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7BE435-C270-5C3F-D0CC-5FC940BBFEDE}"/>
              </a:ext>
            </a:extLst>
          </p:cNvPr>
          <p:cNvSpPr txBox="1"/>
          <p:nvPr/>
        </p:nvSpPr>
        <p:spPr>
          <a:xfrm>
            <a:off x="31933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85D0BA-3478-3CA4-C69D-6DBD57B3460C}"/>
              </a:ext>
            </a:extLst>
          </p:cNvPr>
          <p:cNvSpPr txBox="1"/>
          <p:nvPr/>
        </p:nvSpPr>
        <p:spPr>
          <a:xfrm>
            <a:off x="994218" y="378904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2CB46C-4DB9-363B-758C-F3821EADF690}"/>
              </a:ext>
            </a:extLst>
          </p:cNvPr>
          <p:cNvSpPr txBox="1"/>
          <p:nvPr/>
        </p:nvSpPr>
        <p:spPr>
          <a:xfrm>
            <a:off x="2874665" y="379867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85" name="yt_shape_10185"/>
              <p:cNvSpPr txBox="1"/>
              <p:nvPr/>
            </p:nvSpPr>
            <p:spPr>
              <a:xfrm>
                <a:off x="540000" y="2121607"/>
                <a:ext cx="6695744" cy="1801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设平移后的表达式为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由新的图象经过点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85" name="yt_shape_101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1607"/>
                <a:ext cx="6695744" cy="1801775"/>
              </a:xfrm>
              <a:prstGeom prst="rect">
                <a:avLst/>
              </a:prstGeom>
              <a:blipFill>
                <a:blip r:embed="rId2"/>
                <a:stretch>
                  <a:fillRect l="-2823" t="-2703" r="-1821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87" name="yt_shape_10187"/>
              <p:cNvSpPr txBox="1"/>
              <p:nvPr/>
            </p:nvSpPr>
            <p:spPr>
              <a:xfrm>
                <a:off x="540119" y="3974170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的图象向下平移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得到新函数的图象经过点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87" name="yt_shape_10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74170"/>
                <a:ext cx="11111999" cy="1589089"/>
              </a:xfrm>
              <a:prstGeom prst="rect">
                <a:avLst/>
              </a:prstGeom>
              <a:blipFill>
                <a:blip r:embed="rId3"/>
                <a:stretch>
                  <a:fillRect l="-1701" t="-3448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183">
                <a:extLst>
                  <a:ext uri="{FF2B5EF4-FFF2-40B4-BE49-F238E27FC236}">
                    <a16:creationId xmlns:a16="http://schemas.microsoft.com/office/drawing/2014/main" id="{63D7C90F-F79B-008B-0E4A-254E8EDCC202}"/>
                  </a:ext>
                </a:extLst>
              </p:cNvPr>
              <p:cNvSpPr txBox="1"/>
              <p:nvPr/>
            </p:nvSpPr>
            <p:spPr>
              <a:xfrm>
                <a:off x="540000" y="980728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能否通过上下平移二次函数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使得到的新函数的图象过点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求出平移的方向和距离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若不能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183">
                <a:extLst>
                  <a:ext uri="{FF2B5EF4-FFF2-40B4-BE49-F238E27FC236}">
                    <a16:creationId xmlns:a16="http://schemas.microsoft.com/office/drawing/2014/main" id="{63D7C90F-F79B-008B-0E4A-254E8EDCC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0728"/>
                <a:ext cx="11111999" cy="1108958"/>
              </a:xfrm>
              <a:prstGeom prst="rect">
                <a:avLst/>
              </a:prstGeom>
              <a:blipFill>
                <a:blip r:embed="rId4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85" grpId="0" build="allAtOnce"/>
      <p:bldP spid="1018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0" name="yt_shape_10190"/>
          <p:cNvSpPr txBox="1"/>
          <p:nvPr/>
        </p:nvSpPr>
        <p:spPr>
          <a:xfrm>
            <a:off x="551384" y="1628800"/>
            <a:ext cx="91371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524C08-6971-9025-DBBF-040F0B1A8DD0}"/>
              </a:ext>
            </a:extLst>
          </p:cNvPr>
          <p:cNvSpPr txBox="1"/>
          <p:nvPr/>
        </p:nvSpPr>
        <p:spPr>
          <a:xfrm>
            <a:off x="8519523" y="15819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189">
            <a:extLst>
              <a:ext uri="{FF2B5EF4-FFF2-40B4-BE49-F238E27FC236}">
                <a16:creationId xmlns:a16="http://schemas.microsoft.com/office/drawing/2014/main" id="{D50E1915-F87F-2CD3-36BB-DAD767B5FD7A}"/>
              </a:ext>
            </a:extLst>
          </p:cNvPr>
          <p:cNvSpPr txBox="1"/>
          <p:nvPr/>
        </p:nvSpPr>
        <p:spPr>
          <a:xfrm>
            <a:off x="529644" y="1130076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抛物线的形状相同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忽略抛物线的开口方向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导致漏解而出错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1" name="yt_shape_1019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4cb57c6-26bb-4de4-b73a-456839f5d7af.png&quot;}"/>
            </a:endParaRPr>
          </a:p>
        </p:txBody>
      </p:sp>
      <p:sp>
        <p:nvSpPr>
          <p:cNvPr id="10192" name="yt_shape_10192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93" name="yt_table_1019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035724"/>
              </p:ext>
            </p:extLst>
          </p:nvPr>
        </p:nvGraphicFramePr>
        <p:xfrm>
          <a:off x="540000" y="2764510"/>
          <a:ext cx="3994150" cy="1697484"/>
        </p:xfrm>
        <a:graphic>
          <a:graphicData uri="http://schemas.openxmlformats.org/drawingml/2006/table">
            <a:tbl>
              <a:tblPr/>
              <a:tblGrid>
                <a:gridCol w="3994150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p:pic>
        <p:nvPicPr>
          <p:cNvPr id="3" name="yt_shape_1683705846865">
            <a:extLst>
              <a:ext uri="{FF2B5EF4-FFF2-40B4-BE49-F238E27FC236}">
                <a16:creationId xmlns:a16="http://schemas.microsoft.com/office/drawing/2014/main" id="{5922968C-FFA8-B6AC-AB6C-20594EBA6B5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9DEF2B-5259-1A4D-3ACE-A69C51DF2728}"/>
              </a:ext>
            </a:extLst>
          </p:cNvPr>
          <p:cNvSpPr txBox="1"/>
          <p:nvPr/>
        </p:nvSpPr>
        <p:spPr>
          <a:xfrm>
            <a:off x="10597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5" name="yt_shape_101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合肥四十二中月考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在同一平面直角坐标系内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196" name="yt_image_101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2149" y="2011799"/>
            <a:ext cx="4727700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8" name="yt_shape_10198"/>
          <p:cNvSpPr txBox="1"/>
          <p:nvPr/>
        </p:nvSpPr>
        <p:spPr>
          <a:xfrm>
            <a:off x="540119" y="35435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函数值相等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BD131F-033F-5C5E-61E5-84F33A49DEFD}"/>
              </a:ext>
            </a:extLst>
          </p:cNvPr>
          <p:cNvSpPr txBox="1"/>
          <p:nvPr/>
        </p:nvSpPr>
        <p:spPr>
          <a:xfrm>
            <a:off x="537612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7F2B9A-7F61-68C4-9C01-61ECAB5394E0}"/>
              </a:ext>
            </a:extLst>
          </p:cNvPr>
          <p:cNvSpPr txBox="1"/>
          <p:nvPr/>
        </p:nvSpPr>
        <p:spPr>
          <a:xfrm>
            <a:off x="3125046" y="397227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0" name="yt_shape_10200"/>
          <p:cNvSpPr txBox="1"/>
          <p:nvPr/>
        </p:nvSpPr>
        <p:spPr>
          <a:xfrm>
            <a:off x="556647" y="1539389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01" name="yt_shape_10201"/>
              <p:cNvSpPr txBox="1"/>
              <p:nvPr/>
            </p:nvSpPr>
            <p:spPr>
              <a:xfrm>
                <a:off x="556647" y="2018692"/>
                <a:ext cx="5823710" cy="13216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201" name="yt_shape_102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647" y="2018692"/>
                <a:ext cx="5823710" cy="1321644"/>
              </a:xfrm>
              <a:prstGeom prst="rect">
                <a:avLst/>
              </a:prstGeom>
              <a:blipFill>
                <a:blip r:embed="rId2"/>
                <a:stretch>
                  <a:fillRect l="-3138" r="-2197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03" name="yt_shape_10203"/>
              <p:cNvSpPr txBox="1"/>
              <p:nvPr/>
            </p:nvSpPr>
            <p:spPr>
              <a:xfrm>
                <a:off x="556647" y="3391124"/>
                <a:ext cx="589103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的开口大小相同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方向相反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203" name="yt_shape_102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647" y="3391124"/>
                <a:ext cx="5891036" cy="638893"/>
              </a:xfrm>
              <a:prstGeom prst="rect">
                <a:avLst/>
              </a:prstGeom>
              <a:blipFill>
                <a:blip r:embed="rId3"/>
                <a:stretch>
                  <a:fillRect l="-3102" r="-217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05" name="yt_shape_10205"/>
              <p:cNvSpPr txBox="1"/>
              <p:nvPr/>
            </p:nvSpPr>
            <p:spPr>
              <a:xfrm>
                <a:off x="556647" y="4080805"/>
                <a:ext cx="6814366" cy="13168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的开口大小相同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方向相反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205" name="yt_shape_102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647" y="4080805"/>
                <a:ext cx="6814366" cy="1316899"/>
              </a:xfrm>
              <a:prstGeom prst="rect">
                <a:avLst/>
              </a:prstGeom>
              <a:blipFill>
                <a:blip r:embed="rId4"/>
                <a:stretch>
                  <a:fillRect l="-2683" r="-1789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199">
            <a:extLst>
              <a:ext uri="{FF2B5EF4-FFF2-40B4-BE49-F238E27FC236}">
                <a16:creationId xmlns:a16="http://schemas.microsoft.com/office/drawing/2014/main" id="{23877EA4-3348-564F-6E5C-B7225A1D08D4}"/>
              </a:ext>
            </a:extLst>
          </p:cNvPr>
          <p:cNvSpPr txBox="1"/>
          <p:nvPr/>
        </p:nvSpPr>
        <p:spPr>
          <a:xfrm>
            <a:off x="551384" y="1052736"/>
            <a:ext cx="73000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求符合下列条件的抛物线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01" grpId="0" build="allAtOnce"/>
      <p:bldP spid="1020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1386</Words>
  <Application>Microsoft Office PowerPoint</Application>
  <PresentationFormat>宽屏</PresentationFormat>
  <Paragraphs>108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57</cp:revision>
  <dcterms:created xsi:type="dcterms:W3CDTF">2023-05-05T05:33:04Z</dcterms:created>
  <dcterms:modified xsi:type="dcterms:W3CDTF">2023-05-10T11:36:38Z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