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1" r:id="rId4"/>
    <p:sldId id="374" r:id="rId5"/>
    <p:sldId id="376" r:id="rId6"/>
    <p:sldId id="377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bin"/><Relationship Id="rId5" Type="http://schemas.openxmlformats.org/officeDocument/2006/relationships/image" Target="../media/image7.bin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9" name="yt_shape_11519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5665e6c-7864-49bc-9a84-eb9e20ed95cb.png&quot;}"/>
            </a:endParaRPr>
          </a:p>
        </p:txBody>
      </p:sp>
      <p:sp>
        <p:nvSpPr>
          <p:cNvPr id="11520" name="yt_shape_11520"/>
          <p:cNvSpPr txBox="1"/>
          <p:nvPr/>
        </p:nvSpPr>
        <p:spPr>
          <a:xfrm>
            <a:off x="540000" y="1661816"/>
            <a:ext cx="66941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我们把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形状相同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的图形说成是相似的图形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521" name="yt_shape_11521"/>
          <p:cNvSpPr txBox="1"/>
          <p:nvPr/>
        </p:nvSpPr>
        <p:spPr>
          <a:xfrm>
            <a:off x="540119" y="214111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两个边数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相同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的多边形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如果它们的对应角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对应边长度的比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那么这两个多边形叫做相似多边形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相似多边形对应边长度的比叫做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相似比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或相似系数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6028057">
            <a:extLst>
              <a:ext uri="{FF2B5EF4-FFF2-40B4-BE49-F238E27FC236}">
                <a16:creationId xmlns:a16="http://schemas.microsoft.com/office/drawing/2014/main" id="{4031C5BA-03A5-669E-A2B2-465A44A0C61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166CDF-72C0-6D53-94E2-FEBC69A59169}"/>
              </a:ext>
            </a:extLst>
          </p:cNvPr>
          <p:cNvSpPr txBox="1"/>
          <p:nvPr/>
        </p:nvSpPr>
        <p:spPr>
          <a:xfrm>
            <a:off x="1973989" y="1615010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形状相同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82A235-7A2D-6D73-EDDA-D50D25A99C33}"/>
              </a:ext>
            </a:extLst>
          </p:cNvPr>
          <p:cNvSpPr txBox="1"/>
          <p:nvPr/>
        </p:nvSpPr>
        <p:spPr>
          <a:xfrm>
            <a:off x="3498108" y="209431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相同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74EC01-90A9-221A-AC11-86F6B20F0584}"/>
              </a:ext>
            </a:extLst>
          </p:cNvPr>
          <p:cNvSpPr txBox="1"/>
          <p:nvPr/>
        </p:nvSpPr>
        <p:spPr>
          <a:xfrm>
            <a:off x="8679707" y="209431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8E04FC3-8724-B881-0159-05D67FAE187C}"/>
              </a:ext>
            </a:extLst>
          </p:cNvPr>
          <p:cNvSpPr txBox="1"/>
          <p:nvPr/>
        </p:nvSpPr>
        <p:spPr>
          <a:xfrm>
            <a:off x="1364508" y="256980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D770642-C708-0B7D-E01D-D8D1967B3EFE}"/>
              </a:ext>
            </a:extLst>
          </p:cNvPr>
          <p:cNvSpPr txBox="1"/>
          <p:nvPr/>
        </p:nvSpPr>
        <p:spPr>
          <a:xfrm>
            <a:off x="1059708" y="304528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相似比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2" name="yt_shape_11522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0f31845a-7622-4294-9a45-b957e1b406fc.png&quot;}"/>
            </a:endParaRPr>
          </a:p>
        </p:txBody>
      </p:sp>
      <p:pic>
        <p:nvPicPr>
          <p:cNvPr id="3" name="yt_shape_1683706028076">
            <a:extLst>
              <a:ext uri="{FF2B5EF4-FFF2-40B4-BE49-F238E27FC236}">
                <a16:creationId xmlns:a16="http://schemas.microsoft.com/office/drawing/2014/main" id="{062AAAB3-CFC5-A730-FC37-3B569D817D3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sp>
        <p:nvSpPr>
          <p:cNvPr id="2" name="yt_shape_11523">
            <a:extLst>
              <a:ext uri="{FF2B5EF4-FFF2-40B4-BE49-F238E27FC236}">
                <a16:creationId xmlns:a16="http://schemas.microsoft.com/office/drawing/2014/main" id="{266FFEC9-E39A-FBE3-15DB-4D10792867C4}"/>
              </a:ext>
            </a:extLst>
          </p:cNvPr>
          <p:cNvSpPr txBox="1"/>
          <p:nvPr/>
        </p:nvSpPr>
        <p:spPr>
          <a:xfrm>
            <a:off x="540000" y="1733520"/>
            <a:ext cx="302647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相似图形</a:t>
            </a:r>
          </a:p>
        </p:txBody>
      </p:sp>
      <p:sp>
        <p:nvSpPr>
          <p:cNvPr id="4" name="yt_shape_11524">
            <a:extLst>
              <a:ext uri="{FF2B5EF4-FFF2-40B4-BE49-F238E27FC236}">
                <a16:creationId xmlns:a16="http://schemas.microsoft.com/office/drawing/2014/main" id="{88AA7DE4-6612-E0BF-3BC0-4C7D4AF8878B}"/>
              </a:ext>
            </a:extLst>
          </p:cNvPr>
          <p:cNvSpPr txBox="1"/>
          <p:nvPr/>
        </p:nvSpPr>
        <p:spPr>
          <a:xfrm>
            <a:off x="540000" y="2230392"/>
            <a:ext cx="88229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你认为下列属性选项中哪个才是相似图形的本质属性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5" name="yt_table_11525" title="H_66.83008">
            <a:extLst>
              <a:ext uri="{FF2B5EF4-FFF2-40B4-BE49-F238E27FC236}">
                <a16:creationId xmlns:a16="http://schemas.microsoft.com/office/drawing/2014/main" id="{B6A5328C-19CE-8F8C-EDE8-281A1DF839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93982"/>
              </p:ext>
            </p:extLst>
          </p:nvPr>
        </p:nvGraphicFramePr>
        <p:xfrm>
          <a:off x="540000" y="2862059"/>
          <a:ext cx="5285106" cy="848742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大小不同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大小相同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形状相同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形状不同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</a:tbl>
          </a:graphicData>
        </a:graphic>
      </p:graphicFrame>
      <p:sp>
        <p:nvSpPr>
          <p:cNvPr id="6" name="yt_shape_11527">
            <a:extLst>
              <a:ext uri="{FF2B5EF4-FFF2-40B4-BE49-F238E27FC236}">
                <a16:creationId xmlns:a16="http://schemas.microsoft.com/office/drawing/2014/main" id="{35F3A6EE-61F0-EF38-2C99-D142A4F522FC}"/>
              </a:ext>
            </a:extLst>
          </p:cNvPr>
          <p:cNvSpPr txBox="1"/>
          <p:nvPr/>
        </p:nvSpPr>
        <p:spPr>
          <a:xfrm>
            <a:off x="540000" y="3761401"/>
            <a:ext cx="7284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如图所示的四组图中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不是相似图形的是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7" name="yt_image_11528">
            <a:extLst>
              <a:ext uri="{FF2B5EF4-FFF2-40B4-BE49-F238E27FC236}">
                <a16:creationId xmlns:a16="http://schemas.microsoft.com/office/drawing/2014/main" id="{F8F45503-78F8-14BC-6F49-29BBA3550303}"/>
              </a:ex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393068"/>
            <a:ext cx="909336" cy="729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1529">
            <a:extLst>
              <a:ext uri="{FF2B5EF4-FFF2-40B4-BE49-F238E27FC236}">
                <a16:creationId xmlns:a16="http://schemas.microsoft.com/office/drawing/2014/main" id="{F7D5A045-5216-7218-BE92-FF5F78FE31E1}"/>
              </a:ex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09336" y="4551828"/>
            <a:ext cx="652055" cy="57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yt_image_11530">
            <a:extLst>
              <a:ext uri="{FF2B5EF4-FFF2-40B4-BE49-F238E27FC236}">
                <a16:creationId xmlns:a16="http://schemas.microsoft.com/office/drawing/2014/main" id="{13FF0C17-227B-4BB0-CAC9-FDA049F5FA34}"/>
              </a:ex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21391" y="4628940"/>
            <a:ext cx="742012" cy="4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yt_image_11531">
            <a:extLst>
              <a:ext uri="{FF2B5EF4-FFF2-40B4-BE49-F238E27FC236}">
                <a16:creationId xmlns:a16="http://schemas.microsoft.com/office/drawing/2014/main" id="{923FDF65-8BFC-2647-7E4D-3176572457CB}"/>
              </a:ex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403" y="4551828"/>
            <a:ext cx="676405" cy="57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1534">
            <a:extLst>
              <a:ext uri="{FF2B5EF4-FFF2-40B4-BE49-F238E27FC236}">
                <a16:creationId xmlns:a16="http://schemas.microsoft.com/office/drawing/2014/main" id="{CBABE6FD-9E3B-7993-0B0F-0F0A66F184CF}"/>
              </a:ext>
            </a:extLst>
          </p:cNvPr>
          <p:cNvSpPr txBox="1"/>
          <p:nvPr/>
        </p:nvSpPr>
        <p:spPr>
          <a:xfrm>
            <a:off x="794634" y="512271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2" name="yt_shape_11535">
            <a:extLst>
              <a:ext uri="{FF2B5EF4-FFF2-40B4-BE49-F238E27FC236}">
                <a16:creationId xmlns:a16="http://schemas.microsoft.com/office/drawing/2014/main" id="{641E8028-8730-0F7E-F08A-954CCD42326A}"/>
              </a:ext>
            </a:extLst>
          </p:cNvPr>
          <p:cNvSpPr txBox="1"/>
          <p:nvPr/>
        </p:nvSpPr>
        <p:spPr>
          <a:xfrm>
            <a:off x="1943736" y="512271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3" name="yt_shape_11536">
            <a:extLst>
              <a:ext uri="{FF2B5EF4-FFF2-40B4-BE49-F238E27FC236}">
                <a16:creationId xmlns:a16="http://schemas.microsoft.com/office/drawing/2014/main" id="{E2DF4125-48AC-2111-2E56-9B5D8028AEBE}"/>
              </a:ext>
            </a:extLst>
          </p:cNvPr>
          <p:cNvSpPr txBox="1"/>
          <p:nvPr/>
        </p:nvSpPr>
        <p:spPr>
          <a:xfrm>
            <a:off x="3000770" y="512271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4" name="yt_shape_11537">
            <a:extLst>
              <a:ext uri="{FF2B5EF4-FFF2-40B4-BE49-F238E27FC236}">
                <a16:creationId xmlns:a16="http://schemas.microsoft.com/office/drawing/2014/main" id="{679929AF-4149-6C9F-7991-5989DAD02743}"/>
              </a:ext>
            </a:extLst>
          </p:cNvPr>
          <p:cNvSpPr txBox="1"/>
          <p:nvPr/>
        </p:nvSpPr>
        <p:spPr>
          <a:xfrm>
            <a:off x="4061571" y="512271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pic>
        <p:nvPicPr>
          <p:cNvPr id="15" name="yt_shape_1683706028106">
            <a:extLst>
              <a:ext uri="{FF2B5EF4-FFF2-40B4-BE49-F238E27FC236}">
                <a16:creationId xmlns:a16="http://schemas.microsoft.com/office/drawing/2014/main" id="{2A44D215-40EF-1E13-43ED-9B0EF0BB35DC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72816"/>
            <a:ext cx="1346264" cy="363178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F6ECDD05-1E7B-BE71-3C97-98EBA4763725}"/>
              </a:ext>
            </a:extLst>
          </p:cNvPr>
          <p:cNvSpPr txBox="1"/>
          <p:nvPr/>
        </p:nvSpPr>
        <p:spPr>
          <a:xfrm>
            <a:off x="8374789" y="218358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D59CE27-5F9F-2A99-522F-D3F91ABB598E}"/>
              </a:ext>
            </a:extLst>
          </p:cNvPr>
          <p:cNvSpPr txBox="1"/>
          <p:nvPr/>
        </p:nvSpPr>
        <p:spPr>
          <a:xfrm>
            <a:off x="6850789" y="37145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  <p:bldP spid="1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8" name="yt_shape_11538"/>
          <p:cNvSpPr txBox="1"/>
          <p:nvPr/>
        </p:nvSpPr>
        <p:spPr>
          <a:xfrm>
            <a:off x="540000" y="900000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相似多边形与相似比</a:t>
            </a:r>
          </a:p>
        </p:txBody>
      </p:sp>
      <p:sp>
        <p:nvSpPr>
          <p:cNvPr id="11539" name="yt_shape_11539"/>
          <p:cNvSpPr txBox="1"/>
          <p:nvPr/>
        </p:nvSpPr>
        <p:spPr>
          <a:xfrm>
            <a:off x="540000" y="1396872"/>
            <a:ext cx="106679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两个相似多边形的一组对应边分别为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它们的相似比为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40" name="yt_table_11540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3583063"/>
                  </p:ext>
                </p:extLst>
              </p:nvPr>
            </p:nvGraphicFramePr>
            <p:xfrm>
              <a:off x="540000" y="2028539"/>
              <a:ext cx="7666991" cy="636524"/>
            </p:xfrm>
            <a:graphic>
              <a:graphicData uri="http://schemas.openxmlformats.org/drawingml/2006/table">
                <a:tbl>
                  <a:tblPr/>
                  <a:tblGrid>
                    <a:gridCol w="2222818">
                      <a:extLst>
                        <a:ext uri="{9D8B030D-6E8A-4147-A177-3AD203B41FA5}">
                          <a16:colId xmlns:a16="http://schemas.microsoft.com/office/drawing/2014/main" val="10202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20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04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2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20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5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540" name="yt_table_11540" descr="{&quot;rangeId&quot;:8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3583063"/>
                  </p:ext>
                </p:extLst>
              </p:nvPr>
            </p:nvGraphicFramePr>
            <p:xfrm>
              <a:off x="540000" y="2028539"/>
              <a:ext cx="7666991" cy="636524"/>
            </p:xfrm>
            <a:graphic>
              <a:graphicData uri="http://schemas.openxmlformats.org/drawingml/2006/table">
                <a:tbl>
                  <a:tblPr/>
                  <a:tblGrid>
                    <a:gridCol w="2222818">
                      <a:extLst>
                        <a:ext uri="{9D8B030D-6E8A-4147-A177-3AD203B41FA5}">
                          <a16:colId xmlns:a16="http://schemas.microsoft.com/office/drawing/2014/main" val="10202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20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04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205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493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29" r="-146961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3196" r="-5601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59162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541" name="yt_shape_11541"/>
          <p:cNvSpPr txBox="1"/>
          <p:nvPr/>
        </p:nvSpPr>
        <p:spPr>
          <a:xfrm>
            <a:off x="540000" y="2715710"/>
            <a:ext cx="102415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当钝角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图中的两个菱形相似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1542" name="yt_image_11542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247" y="3347377"/>
            <a:ext cx="4489504" cy="91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028134">
            <a:extLst>
              <a:ext uri="{FF2B5EF4-FFF2-40B4-BE49-F238E27FC236}">
                <a16:creationId xmlns:a16="http://schemas.microsoft.com/office/drawing/2014/main" id="{58FF4B1D-0F0B-5A91-7896-E793B21A2F6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BDCA7EA-2A4E-C884-A2E5-F0C530E5A4A0}"/>
              </a:ext>
            </a:extLst>
          </p:cNvPr>
          <p:cNvSpPr txBox="1"/>
          <p:nvPr/>
        </p:nvSpPr>
        <p:spPr>
          <a:xfrm>
            <a:off x="10202001" y="135006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D1E79F-ACB7-C82E-DB4B-E4AC366681A1}"/>
              </a:ext>
            </a:extLst>
          </p:cNvPr>
          <p:cNvSpPr txBox="1"/>
          <p:nvPr/>
        </p:nvSpPr>
        <p:spPr>
          <a:xfrm>
            <a:off x="5944327" y="2668904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4" name="yt_shape_11544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1314c5a2-c226-4c1b-9760-b900eba5fa39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45" name="yt_shape_11545"/>
              <p:cNvSpPr txBox="1"/>
              <p:nvPr/>
            </p:nvSpPr>
            <p:spPr>
              <a:xfrm>
                <a:off x="540119" y="1652711"/>
                <a:ext cx="11111999" cy="11133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正五边形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与正五边形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FGHMN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则下列结论正确的是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545" name="yt_shape_11545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2711"/>
                <a:ext cx="11111999" cy="1113318"/>
              </a:xfrm>
              <a:prstGeom prst="rect">
                <a:avLst/>
              </a:prstGeom>
              <a:blipFill>
                <a:blip r:embed="rId2"/>
                <a:stretch>
                  <a:fillRect l="-1701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550" name="yt_table_11550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051180"/>
              </p:ext>
            </p:extLst>
          </p:nvPr>
        </p:nvGraphicFramePr>
        <p:xfrm>
          <a:off x="540000" y="2816817"/>
          <a:ext cx="6848793" cy="848742"/>
        </p:xfrm>
        <a:graphic>
          <a:graphicData uri="http://schemas.openxmlformats.org/drawingml/2006/table">
            <a:tbl>
              <a:tblPr/>
              <a:tblGrid>
                <a:gridCol w="3462655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  <a:gridCol w="3386138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GH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"/>
                  </a:ext>
                </a:extLst>
              </a:tr>
            </a:tbl>
          </a:graphicData>
        </a:graphic>
      </p:graphicFrame>
      <p:grpSp>
        <p:nvGrpSpPr>
          <p:cNvPr id="11547" name="yt_shape_11547_skip" title="H_111.5433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26425" y="2816817"/>
            <a:ext cx="2223547" cy="1416600"/>
            <a:chOff x="0" y="0"/>
            <a:chExt cx="2223547" cy="1416600"/>
          </a:xfrm>
        </p:grpSpPr>
        <p:pic>
          <p:nvPicPr>
            <p:cNvPr id="2" name="yt_image_11547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23547" cy="1020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49" name="yt_shape_11549"/>
            <p:cNvSpPr txBox="1"/>
            <p:nvPr/>
          </p:nvSpPr>
          <p:spPr>
            <a:xfrm>
              <a:off x="578492" y="10566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706028160">
            <a:extLst>
              <a:ext uri="{FF2B5EF4-FFF2-40B4-BE49-F238E27FC236}">
                <a16:creationId xmlns:a16="http://schemas.microsoft.com/office/drawing/2014/main" id="{2A51F758-C2D6-E57C-A698-6D097353373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6746B10-5A0F-F686-E5A2-739E26F60D86}"/>
              </a:ext>
            </a:extLst>
          </p:cNvPr>
          <p:cNvSpPr txBox="1"/>
          <p:nvPr/>
        </p:nvSpPr>
        <p:spPr>
          <a:xfrm>
            <a:off x="1059708" y="22840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52" name="yt_shape_11552"/>
              <p:cNvSpPr txBox="1"/>
              <p:nvPr/>
            </p:nvSpPr>
            <p:spPr>
              <a:xfrm>
                <a:off x="540119" y="900000"/>
                <a:ext cx="11111999" cy="10408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安庆四中期中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一张矩形纸片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宽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将纸片对折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折痕为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所得矩形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AFED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52" name="yt_shape_11552" descr="{&quot;rangeId&quot;:12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40862"/>
              </a:xfrm>
              <a:prstGeom prst="rect">
                <a:avLst/>
              </a:prstGeom>
              <a:blipFill>
                <a:blip r:embed="rId2"/>
                <a:stretch>
                  <a:fillRect l="-1701" t="-7059" b="-12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57" name="yt_shape_11557"/>
          <p:cNvSpPr txBox="1"/>
          <p:nvPr/>
        </p:nvSpPr>
        <p:spPr>
          <a:xfrm>
            <a:off x="540000" y="376008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54" name="yt_shape_11554" title="H_119.7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61180" y="2188706"/>
            <a:ext cx="1269639" cy="1520928"/>
            <a:chOff x="0" y="0"/>
            <a:chExt cx="1269639" cy="1520928"/>
          </a:xfrm>
        </p:grpSpPr>
        <p:pic>
          <p:nvPicPr>
            <p:cNvPr id="2" name="yt_image_1155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69639" cy="11249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56" name="yt_shape_11556"/>
            <p:cNvSpPr txBox="1"/>
            <p:nvPr/>
          </p:nvSpPr>
          <p:spPr>
            <a:xfrm>
              <a:off x="101538" y="11609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3E1B1DD-5B69-8674-ED12-E4805B4083F2}"/>
                  </a:ext>
                </a:extLst>
              </p:cNvPr>
              <p:cNvSpPr txBox="1"/>
              <p:nvPr/>
            </p:nvSpPr>
            <p:spPr>
              <a:xfrm>
                <a:off x="8940692" y="1411928"/>
                <a:ext cx="853314" cy="6489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3E1B1DD-5B69-8674-ED12-E4805B4083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40692" y="1411928"/>
                <a:ext cx="853314" cy="6489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3030247-7348-E213-59B0-F3EA97362652}"/>
              </a:ext>
            </a:extLst>
          </p:cNvPr>
          <p:cNvCxnSpPr/>
          <p:nvPr/>
        </p:nvCxnSpPr>
        <p:spPr>
          <a:xfrm>
            <a:off x="8725904" y="1949846"/>
            <a:ext cx="9780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8" name="yt_shape_11558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矩形草坪长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沿草坪四周有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宽的环形小路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小路内外边缘形成的两个矩形相似吗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说出你的理由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559" name="yt_image_1155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1681" y="1995319"/>
            <a:ext cx="1708637" cy="108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61" name="yt_shape_11561"/>
              <p:cNvSpPr txBox="1"/>
              <p:nvPr/>
            </p:nvSpPr>
            <p:spPr>
              <a:xfrm>
                <a:off x="540000" y="3126732"/>
                <a:ext cx="8691482" cy="15742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小路内外边缘形成的两个矩形不相似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小路外边缘矩形的长和宽分别为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故小路内外边缘形成的两个矩形不相似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61" name="yt_shape_11561" descr="{&quot;rangeId&quot;:1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26732"/>
                <a:ext cx="8691482" cy="1574214"/>
              </a:xfrm>
              <a:prstGeom prst="rect">
                <a:avLst/>
              </a:prstGeom>
              <a:blipFill>
                <a:blip r:embed="rId3"/>
                <a:stretch>
                  <a:fillRect l="-2175" t="-3488" r="-912" b="-10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6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421</Words>
  <Application>Microsoft Office PowerPoint</Application>
  <PresentationFormat>宽屏</PresentationFormat>
  <Paragraphs>46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42</cp:revision>
  <dcterms:created xsi:type="dcterms:W3CDTF">2023-05-05T05:33:04Z</dcterms:created>
  <dcterms:modified xsi:type="dcterms:W3CDTF">2023-05-12T04:51:45Z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