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82" r:id="rId5"/>
    <p:sldId id="367" r:id="rId6"/>
    <p:sldId id="370" r:id="rId7"/>
    <p:sldId id="372" r:id="rId8"/>
    <p:sldId id="388" r:id="rId9"/>
    <p:sldId id="374" r:id="rId10"/>
    <p:sldId id="385" r:id="rId11"/>
    <p:sldId id="375" r:id="rId12"/>
    <p:sldId id="386" r:id="rId13"/>
    <p:sldId id="378" r:id="rId14"/>
    <p:sldId id="38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3" name="yt_shape_1073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f95668e-1cfe-4780-a15a-38e9ebb22b0b.png&quot;}"/>
            </a:endParaRPr>
          </a:p>
        </p:txBody>
      </p:sp>
      <p:sp>
        <p:nvSpPr>
          <p:cNvPr id="10734" name="yt_shape_10734"/>
          <p:cNvSpPr txBox="1"/>
          <p:nvPr/>
        </p:nvSpPr>
        <p:spPr>
          <a:xfrm>
            <a:off x="540000" y="1670985"/>
            <a:ext cx="70275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二次函数在桥梁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涵洞中的应用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35" name="yt_shape_10735"/>
              <p:cNvSpPr txBox="1"/>
              <p:nvPr/>
            </p:nvSpPr>
            <p:spPr>
              <a:xfrm>
                <a:off x="540119" y="2167857"/>
                <a:ext cx="11111999" cy="158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铜仁市中考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河北省赵县的赵州桥的桥拱是近似的抛物线形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建立如图所示的平面直角坐标系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其函数的表达式为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当水面离桥拱顶的高度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这时水面宽度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735" name="yt_shape_1073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1589666"/>
              </a:xfrm>
              <a:prstGeom prst="rect">
                <a:avLst/>
              </a:prstGeom>
              <a:blipFill>
                <a:blip r:embed="rId2"/>
                <a:stretch>
                  <a:fillRect l="-1701" t="-3462" r="-439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38" name="yt_table_1073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741303"/>
              </p:ext>
            </p:extLst>
          </p:nvPr>
        </p:nvGraphicFramePr>
        <p:xfrm>
          <a:off x="540000" y="3808311"/>
          <a:ext cx="4538980" cy="848742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pic>
        <p:nvPicPr>
          <p:cNvPr id="10737" name="yt_image_10737_skip" title="H_114.0377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02" y="3808311"/>
            <a:ext cx="4639404" cy="144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15755">
            <a:extLst>
              <a:ext uri="{FF2B5EF4-FFF2-40B4-BE49-F238E27FC236}">
                <a16:creationId xmlns:a16="http://schemas.microsoft.com/office/drawing/2014/main" id="{45518D0A-3F9B-6CAC-979F-59AA6CD311A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915775">
            <a:extLst>
              <a:ext uri="{FF2B5EF4-FFF2-40B4-BE49-F238E27FC236}">
                <a16:creationId xmlns:a16="http://schemas.microsoft.com/office/drawing/2014/main" id="{3959B682-4154-22D7-592E-061F4670F09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B4658E-92C7-1CDB-E32F-D21E3BCAFED5}"/>
              </a:ext>
            </a:extLst>
          </p:cNvPr>
          <p:cNvSpPr txBox="1"/>
          <p:nvPr/>
        </p:nvSpPr>
        <p:spPr>
          <a:xfrm>
            <a:off x="4174383" y="327097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7" name="yt_shape_1077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现有一辆满载货物的汽车高为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它能安全的通过该隧道吗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778"/>
          <p:cNvSpPr txBox="1"/>
          <p:nvPr/>
        </p:nvSpPr>
        <p:spPr>
          <a:xfrm>
            <a:off x="540000" y="1995319"/>
            <a:ext cx="5658600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所以能通过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779" name="yt_image_107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3166" y="1995319"/>
            <a:ext cx="2288833" cy="126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" name="yt_shape_1078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3b93e6c-32e9-43c3-ad27-56866fe096dd.png&quot;}"/>
            </a:endParaRPr>
          </a:p>
        </p:txBody>
      </p:sp>
      <p:sp>
        <p:nvSpPr>
          <p:cNvPr id="10782" name="yt_shape_10782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是一座抛物线形拱桥侧面示意图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水面宽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与桥长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测得桥面到桥拱的距离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以桥拱顶点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桥面为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轴建立平面直角坐标系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784" name="yt_image_1078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2609" y="3356992"/>
            <a:ext cx="230678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15892">
            <a:extLst>
              <a:ext uri="{FF2B5EF4-FFF2-40B4-BE49-F238E27FC236}">
                <a16:creationId xmlns:a16="http://schemas.microsoft.com/office/drawing/2014/main" id="{185D32B5-FB6C-E424-74F3-2CA101BF20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86" name="yt_shape_10786"/>
              <p:cNvSpPr txBox="1"/>
              <p:nvPr/>
            </p:nvSpPr>
            <p:spPr>
              <a:xfrm>
                <a:off x="479376" y="1494703"/>
                <a:ext cx="11111999" cy="32249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根据题意可知点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可设拱桥侧面所在抛物线表达式为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桥拱顶部离水面的距离为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86" name="yt_shape_107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494703"/>
                <a:ext cx="11111999" cy="3224922"/>
              </a:xfrm>
              <a:prstGeom prst="rect">
                <a:avLst/>
              </a:prstGeom>
              <a:blipFill>
                <a:blip r:embed="rId2"/>
                <a:stretch>
                  <a:fillRect l="-1701" t="-1512" r="-714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783">
            <a:extLst>
              <a:ext uri="{FF2B5EF4-FFF2-40B4-BE49-F238E27FC236}">
                <a16:creationId xmlns:a16="http://schemas.microsoft.com/office/drawing/2014/main" id="{B0697774-7B54-4CD4-9C2D-BED2014D7D4A}"/>
              </a:ext>
            </a:extLst>
          </p:cNvPr>
          <p:cNvSpPr txBox="1"/>
          <p:nvPr/>
        </p:nvSpPr>
        <p:spPr>
          <a:xfrm>
            <a:off x="479376" y="980728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求桥拱顶部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离水面的距离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0784">
            <a:extLst>
              <a:ext uri="{FF2B5EF4-FFF2-40B4-BE49-F238E27FC236}">
                <a16:creationId xmlns:a16="http://schemas.microsoft.com/office/drawing/2014/main" id="{C1169915-404E-3EA0-AD44-D9365010FFA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348880"/>
            <a:ext cx="230678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9" name="yt_shape_10789"/>
          <p:cNvSpPr txBox="1"/>
          <p:nvPr/>
        </p:nvSpPr>
        <p:spPr>
          <a:xfrm>
            <a:off x="539881" y="1868155"/>
            <a:ext cx="569386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求出其中一条钢缆抛物线的函数表达式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90" name="yt_shape_10790"/>
          <p:cNvSpPr txBox="1"/>
          <p:nvPr/>
        </p:nvSpPr>
        <p:spPr>
          <a:xfrm>
            <a:off x="540000" y="233097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为庆祝节日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在钢缆和桥拱之间竖直装饰若干条彩带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求一条彩带长度的最小值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791" name="yt_image_107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0458" y="3273934"/>
            <a:ext cx="2310845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0788">
            <a:extLst>
              <a:ext uri="{FF2B5EF4-FFF2-40B4-BE49-F238E27FC236}">
                <a16:creationId xmlns:a16="http://schemas.microsoft.com/office/drawing/2014/main" id="{3D3EA51B-3575-3C04-2301-9CD40F5666AE}"/>
              </a:ext>
            </a:extLst>
          </p:cNvPr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桥面上方有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根高度均为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的支柱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过相邻两根支柱顶端的钢缆呈形状相同的抛物线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其最低点到桥面距离为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93" name="yt_shape_10793"/>
              <p:cNvSpPr txBox="1"/>
              <p:nvPr/>
            </p:nvSpPr>
            <p:spPr>
              <a:xfrm>
                <a:off x="540119" y="900000"/>
                <a:ext cx="11111999" cy="56008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由题意可知右边钢缆所在抛物线的顶点坐标为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可设其表达式为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代入其表达式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右边钢缆所在抛物线表达式为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同理可得左边钢缆所在抛物线表达式为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设彩带的长度为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24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最小值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故彩带长度的最小值是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93" name="yt_shape_10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600892"/>
              </a:xfrm>
              <a:prstGeom prst="rect">
                <a:avLst/>
              </a:prstGeom>
              <a:blipFill>
                <a:blip r:embed="rId2"/>
                <a:stretch>
                  <a:fillRect l="-1701" t="-1525" b="-2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0791">
            <a:extLst>
              <a:ext uri="{FF2B5EF4-FFF2-40B4-BE49-F238E27FC236}">
                <a16:creationId xmlns:a16="http://schemas.microsoft.com/office/drawing/2014/main" id="{A9E01CE5-C1C0-DE2F-B63D-8B3744306C2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9881" y="1988840"/>
            <a:ext cx="2310845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9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0" name="yt_shape_10740"/>
              <p:cNvSpPr txBox="1"/>
              <p:nvPr/>
            </p:nvSpPr>
            <p:spPr>
              <a:xfrm>
                <a:off x="540119" y="900000"/>
                <a:ext cx="11111999" cy="20697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如图是某座拱形大桥的示意图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桥拱与桥面的交点为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水平直线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建立平面直角坐标系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桥的拱形可近似看成抛物线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桥拱与桥墩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恰好在水面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则桥面离水面的高度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40" name="yt_shape_1074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69797"/>
              </a:xfrm>
              <a:prstGeom prst="rect">
                <a:avLst/>
              </a:prstGeom>
              <a:blipFill>
                <a:blip r:embed="rId2"/>
                <a:stretch>
                  <a:fillRect l="-1701" t="-2655" r="-604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3" name="yt_table_10743_skip" title="H_100.5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5321480"/>
                  </p:ext>
                </p:extLst>
              </p:nvPr>
            </p:nvGraphicFramePr>
            <p:xfrm>
              <a:off x="540000" y="3020585"/>
              <a:ext cx="4275456" cy="1276541"/>
            </p:xfrm>
            <a:graphic>
              <a:graphicData uri="http://schemas.openxmlformats.org/drawingml/2006/table">
                <a:tbl>
                  <a:tblPr/>
                  <a:tblGrid>
                    <a:gridCol w="2756218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43" name="yt_table_10743_skip" descr="{&quot;rangeId&quot;:3,&quot;type&quot;:&quot;Option&quot;,&quot;drawing&quot;:[&quot;yt_image_10742&quot;]}" title="H_100.5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5321480"/>
                  </p:ext>
                </p:extLst>
              </p:nvPr>
            </p:nvGraphicFramePr>
            <p:xfrm>
              <a:off x="540000" y="3020585"/>
              <a:ext cx="4275456" cy="1276541"/>
            </p:xfrm>
            <a:graphic>
              <a:graphicData uri="http://schemas.openxmlformats.org/drawingml/2006/table">
                <a:tbl>
                  <a:tblPr/>
                  <a:tblGrid>
                    <a:gridCol w="2756218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4967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1928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5496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1928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742" name="yt_image_10742_skip" title="H_90.3118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6617" y="3020585"/>
            <a:ext cx="2013309" cy="11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F60C23-AFBE-C270-4CCB-31667E7D935A}"/>
              </a:ext>
            </a:extLst>
          </p:cNvPr>
          <p:cNvSpPr txBox="1"/>
          <p:nvPr/>
        </p:nvSpPr>
        <p:spPr>
          <a:xfrm>
            <a:off x="3582246" y="2478604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4" name="yt_shape_1074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合肥包河区期末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是某座抛物线形的隧道示意图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已知路面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到路面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为保护来往车辆的安全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在该抛物线上距路面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处要安装两盏警示灯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求这两盏灯的水平距离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745" name="yt_image_107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493" y="2491930"/>
            <a:ext cx="3517012" cy="111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7" name="yt_shape_10747"/>
              <p:cNvSpPr txBox="1"/>
              <p:nvPr/>
            </p:nvSpPr>
            <p:spPr>
              <a:xfrm>
                <a:off x="540119" y="900000"/>
                <a:ext cx="11111999" cy="39250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所在直线为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的垂直平分线为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轴建立直角坐标系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则该抛物线的表达式为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47" name="yt_shape_10747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925049"/>
              </a:xfrm>
              <a:prstGeom prst="rect">
                <a:avLst/>
              </a:prstGeom>
              <a:blipFill>
                <a:blip r:embed="rId2"/>
                <a:stretch>
                  <a:fillRect l="-1701" t="-1398" r="-55" b="-1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0752">
            <a:extLst>
              <a:ext uri="{FF2B5EF4-FFF2-40B4-BE49-F238E27FC236}">
                <a16:creationId xmlns:a16="http://schemas.microsoft.com/office/drawing/2014/main" id="{3D0E868C-F62F-CAA5-6359-79DF9DA160C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3688681"/>
            <a:ext cx="2754111" cy="11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0745">
            <a:extLst>
              <a:ext uri="{FF2B5EF4-FFF2-40B4-BE49-F238E27FC236}">
                <a16:creationId xmlns:a16="http://schemas.microsoft.com/office/drawing/2014/main" id="{DE7962B7-5C3B-2FFA-D608-72A05C80152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4192" y="2132856"/>
            <a:ext cx="3517012" cy="111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749">
            <a:extLst>
              <a:ext uri="{FF2B5EF4-FFF2-40B4-BE49-F238E27FC236}">
                <a16:creationId xmlns:a16="http://schemas.microsoft.com/office/drawing/2014/main" id="{DD050D80-12F0-25C8-468F-545A6B316167}"/>
              </a:ext>
            </a:extLst>
          </p:cNvPr>
          <p:cNvSpPr txBox="1"/>
          <p:nvPr/>
        </p:nvSpPr>
        <p:spPr>
          <a:xfrm>
            <a:off x="552830" y="4922199"/>
            <a:ext cx="2786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0750">
            <a:extLst>
              <a:ext uri="{FF2B5EF4-FFF2-40B4-BE49-F238E27FC236}">
                <a16:creationId xmlns:a16="http://schemas.microsoft.com/office/drawing/2014/main" id="{12B37892-73C5-DE9F-6D87-6A9BF293712F}"/>
              </a:ext>
            </a:extLst>
          </p:cNvPr>
          <p:cNvSpPr txBox="1"/>
          <p:nvPr/>
        </p:nvSpPr>
        <p:spPr>
          <a:xfrm>
            <a:off x="552830" y="5401502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所以两盏警示灯之间的水平距离为</a:t>
            </a:r>
          </a:p>
        </p:txBody>
      </p:sp>
      <p:sp>
        <p:nvSpPr>
          <p:cNvPr id="6" name="yt_shape_10751">
            <a:extLst>
              <a:ext uri="{FF2B5EF4-FFF2-40B4-BE49-F238E27FC236}">
                <a16:creationId xmlns:a16="http://schemas.microsoft.com/office/drawing/2014/main" id="{7F1D21A4-E6B9-01C0-AFD8-0BB373E7F49D}"/>
              </a:ext>
            </a:extLst>
          </p:cNvPr>
          <p:cNvSpPr txBox="1"/>
          <p:nvPr/>
        </p:nvSpPr>
        <p:spPr>
          <a:xfrm>
            <a:off x="552830" y="5880805"/>
            <a:ext cx="3776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47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4" name="yt_shape_10754"/>
          <p:cNvSpPr txBox="1"/>
          <p:nvPr/>
        </p:nvSpPr>
        <p:spPr>
          <a:xfrm>
            <a:off x="540000" y="900000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二次函数在其他建筑问题中的应用</a:t>
            </a:r>
          </a:p>
        </p:txBody>
      </p:sp>
      <p:sp>
        <p:nvSpPr>
          <p:cNvPr id="10755" name="yt_shape_10755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圣路易斯拱门是座雄伟壮观的抛物线形建筑物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拱门的地面宽度为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两侧距地面高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米处各有一个观光窗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两窗的水平距离为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则拱门的最大高度为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56" name="yt_table_1075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721684"/>
              </p:ext>
            </p:extLst>
          </p:nvPr>
        </p:nvGraphicFramePr>
        <p:xfrm>
          <a:off x="540000" y="2988802"/>
          <a:ext cx="96386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sp>
        <p:nvSpPr>
          <p:cNvPr id="10758" name="yt_shape_10758"/>
          <p:cNvSpPr txBox="1"/>
          <p:nvPr/>
        </p:nvSpPr>
        <p:spPr>
          <a:xfrm>
            <a:off x="540119" y="34638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某建筑的屋顶设计成横截面为抛物线形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曲线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的薄壳屋顶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它的拱宽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拱高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建立如图所示的平面直角坐标系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则屋顶的轮廓线所在的抛物线的表达式为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759" name="yt_image_1075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6704" y="5055797"/>
            <a:ext cx="2118591" cy="11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15827">
            <a:extLst>
              <a:ext uri="{FF2B5EF4-FFF2-40B4-BE49-F238E27FC236}">
                <a16:creationId xmlns:a16="http://schemas.microsoft.com/office/drawing/2014/main" id="{13EA8D01-51BF-B19A-E670-42980786B1C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E7F99-8472-274D-770E-46133D1DA23F}"/>
              </a:ext>
            </a:extLst>
          </p:cNvPr>
          <p:cNvSpPr txBox="1"/>
          <p:nvPr/>
        </p:nvSpPr>
        <p:spPr>
          <a:xfrm>
            <a:off x="1059708" y="2301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0E2D54-61C5-8331-D61B-6F8A493D69BE}"/>
              </a:ext>
            </a:extLst>
          </p:cNvPr>
          <p:cNvSpPr txBox="1"/>
          <p:nvPr/>
        </p:nvSpPr>
        <p:spPr>
          <a:xfrm>
            <a:off x="3802908" y="4340290"/>
            <a:ext cx="192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1" name="yt_shape_10761"/>
          <p:cNvSpPr txBox="1"/>
          <p:nvPr/>
        </p:nvSpPr>
        <p:spPr>
          <a:xfrm>
            <a:off x="540000" y="900000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由于不会建立适当的直角坐标系导致对实际问题束手无策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762">
                <a:extLst>
                  <a:ext uri="{FF2B5EF4-FFF2-40B4-BE49-F238E27FC236}">
                    <a16:creationId xmlns:a16="http://schemas.microsoft.com/office/drawing/2014/main" id="{21A29028-F67C-9160-CF6A-514ED6ADD4E2}"/>
                  </a:ext>
                </a:extLst>
              </p:cNvPr>
              <p:cNvSpPr txBox="1"/>
              <p:nvPr/>
            </p:nvSpPr>
            <p:spPr>
              <a:xfrm>
                <a:off x="540120" y="1414954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如图是抛物线形拱桥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当拱顶离水面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水面宽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若水面下降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则水面宽度增加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0762">
                <a:extLst>
                  <a:ext uri="{FF2B5EF4-FFF2-40B4-BE49-F238E27FC236}">
                    <a16:creationId xmlns:a16="http://schemas.microsoft.com/office/drawing/2014/main" id="{21A29028-F67C-9160-CF6A-514ED6ADD4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14954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7097" r="-384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0764">
            <a:extLst>
              <a:ext uri="{FF2B5EF4-FFF2-40B4-BE49-F238E27FC236}">
                <a16:creationId xmlns:a16="http://schemas.microsoft.com/office/drawing/2014/main" id="{3A2ED094-ADC0-288E-0C87-4D5E97D716B8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6070" y="2564904"/>
            <a:ext cx="1739860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626626-55C5-A013-48E4-3BA7D322844B}"/>
                  </a:ext>
                </a:extLst>
              </p:cNvPr>
              <p:cNvSpPr txBox="1"/>
              <p:nvPr/>
            </p:nvSpPr>
            <p:spPr>
              <a:xfrm>
                <a:off x="3887047" y="1828167"/>
                <a:ext cx="2072512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626626-55C5-A013-48E4-3BA7D32284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7047" y="1828167"/>
                <a:ext cx="2072512" cy="520713"/>
              </a:xfrm>
              <a:prstGeom prst="rect">
                <a:avLst/>
              </a:prstGeom>
              <a:blipFill>
                <a:blip r:embed="rId4"/>
                <a:stretch>
                  <a:fillRect l="-4706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6" name="yt_shape_1076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34f9d87-5292-43c0-8c5d-49f50e1393fc.png&quot;}"/>
            </a:endParaRPr>
          </a:p>
        </p:txBody>
      </p:sp>
      <p:sp>
        <p:nvSpPr>
          <p:cNvPr id="10767" name="yt_shape_10767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某菜农搭建了一个横截面为抛物线形的大棚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尺寸如图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若菜农身高为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他在不弯腰的情况下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在棚内的横向活动范围是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768" name="yt_image_107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246" y="2764510"/>
            <a:ext cx="2113507" cy="160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15858">
            <a:extLst>
              <a:ext uri="{FF2B5EF4-FFF2-40B4-BE49-F238E27FC236}">
                <a16:creationId xmlns:a16="http://schemas.microsoft.com/office/drawing/2014/main" id="{3DDCC97C-5AE3-10F9-41AA-5E38C49B59B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19B0CD-C3E7-26A5-4F20-F75C89C4A3C0}"/>
              </a:ext>
            </a:extLst>
          </p:cNvPr>
          <p:cNvSpPr txBox="1"/>
          <p:nvPr/>
        </p:nvSpPr>
        <p:spPr>
          <a:xfrm>
            <a:off x="6850907" y="208139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0" name="yt_shape_10770"/>
          <p:cNvSpPr txBox="1"/>
          <p:nvPr/>
        </p:nvSpPr>
        <p:spPr>
          <a:xfrm>
            <a:off x="540119" y="900000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涡阳县校级月考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一条隧道的截面由一段抛物线和一个矩形的三条边围成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抛物线的最高点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到地面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隧道内的路面为双向行车道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正中间是一条宽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的隔离带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点为坐标原点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建立坐标系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试求出抛物线表达式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2" name="yt_image_10773">
            <a:extLst>
              <a:ext uri="{FF2B5EF4-FFF2-40B4-BE49-F238E27FC236}">
                <a16:creationId xmlns:a16="http://schemas.microsoft.com/office/drawing/2014/main" id="{DB0FC866-75D2-6941-C396-73099C90553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1583" y="3429000"/>
            <a:ext cx="2288833" cy="126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68702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0" name="yt_shape_10770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点为坐标原点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建立坐标系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试求出抛物线表达式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0772">
            <a:extLst>
              <a:ext uri="{FF2B5EF4-FFF2-40B4-BE49-F238E27FC236}">
                <a16:creationId xmlns:a16="http://schemas.microsoft.com/office/drawing/2014/main" id="{32C636A8-3F79-B76A-7CAB-CA7068F7C0EB}"/>
              </a:ext>
            </a:extLst>
          </p:cNvPr>
          <p:cNvSpPr txBox="1"/>
          <p:nvPr/>
        </p:nvSpPr>
        <p:spPr>
          <a:xfrm>
            <a:off x="540001" y="1916832"/>
            <a:ext cx="8787166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点为坐标原点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所在直线为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建立坐标系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所以抛物线的表达式为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pic>
        <p:nvPicPr>
          <p:cNvPr id="4" name="yt_image_10773">
            <a:extLst>
              <a:ext uri="{FF2B5EF4-FFF2-40B4-BE49-F238E27FC236}">
                <a16:creationId xmlns:a16="http://schemas.microsoft.com/office/drawing/2014/main" id="{BB0B9500-466A-D1CB-5CED-CB971CA10DC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3048" y="1916832"/>
            <a:ext cx="2288833" cy="126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0775">
            <a:extLst>
              <a:ext uri="{FF2B5EF4-FFF2-40B4-BE49-F238E27FC236}">
                <a16:creationId xmlns:a16="http://schemas.microsoft.com/office/drawing/2014/main" id="{E624A4C4-8CDC-962E-9156-53739AA6060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4502" y="3933056"/>
            <a:ext cx="2060969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1402</Words>
  <Application>Microsoft Office PowerPoint</Application>
  <PresentationFormat>宽屏</PresentationFormat>
  <Paragraphs>74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51</cp:revision>
  <dcterms:created xsi:type="dcterms:W3CDTF">2023-05-05T05:33:04Z</dcterms:created>
  <dcterms:modified xsi:type="dcterms:W3CDTF">2023-05-12T04:35:02Z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