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68" r:id="rId5"/>
    <p:sldId id="374" r:id="rId6"/>
    <p:sldId id="376" r:id="rId7"/>
    <p:sldId id="378" r:id="rId8"/>
    <p:sldId id="379" r:id="rId9"/>
    <p:sldId id="381" r:id="rId10"/>
    <p:sldId id="380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3" name="yt_shape_1156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e81984a-e1c7-410d-9842-aa2edb3fc9e9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4" name="yt_shape_11564"/>
              <p:cNvSpPr txBox="1"/>
              <p:nvPr/>
            </p:nvSpPr>
            <p:spPr>
              <a:xfrm>
                <a:off x="540000" y="1661816"/>
                <a:ext cx="9408281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叫做线段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比例中项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4" name="yt_shape_11564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1816"/>
                <a:ext cx="9408281" cy="651653"/>
              </a:xfrm>
              <a:prstGeom prst="rect">
                <a:avLst/>
              </a:prstGeom>
              <a:blipFill>
                <a:blip r:embed="rId2"/>
                <a:stretch>
                  <a:fillRect l="-2009" r="-194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035130">
            <a:extLst>
              <a:ext uri="{FF2B5EF4-FFF2-40B4-BE49-F238E27FC236}">
                <a16:creationId xmlns:a16="http://schemas.microsoft.com/office/drawing/2014/main" id="{65D5515E-E84D-F3C7-24E5-BEC90404C17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642669-95E2-E3D3-9562-1023215E7962}"/>
              </a:ext>
            </a:extLst>
          </p:cNvPr>
          <p:cNvSpPr txBox="1"/>
          <p:nvPr/>
        </p:nvSpPr>
        <p:spPr>
          <a:xfrm>
            <a:off x="8014681" y="1615010"/>
            <a:ext cx="17040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比例中项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1" name="yt_shape_11611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1b34974a-06a0-4caa-b14b-c94341544b13.png&quot;}"/>
            </a:endParaRPr>
          </a:p>
        </p:txBody>
      </p:sp>
      <p:sp>
        <p:nvSpPr>
          <p:cNvPr id="11612" name="yt_shape_11612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判断长度按从小到大的顺序排列的四条线段是否成比例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只需判断前两条线段的长度比是否等于后两条线段的长度比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035270">
            <a:extLst>
              <a:ext uri="{FF2B5EF4-FFF2-40B4-BE49-F238E27FC236}">
                <a16:creationId xmlns:a16="http://schemas.microsoft.com/office/drawing/2014/main" id="{EE8141C0-9A0C-6BE1-9B80-21B9C09AB28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6" name="yt_shape_11566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c955d5c-a32e-4834-8a35-d7d3279cd4ee.png&quot;}"/>
            </a:endParaRPr>
          </a:p>
        </p:txBody>
      </p:sp>
      <p:sp>
        <p:nvSpPr>
          <p:cNvPr id="11567" name="yt_shape_11567"/>
          <p:cNvSpPr txBox="1"/>
          <p:nvPr/>
        </p:nvSpPr>
        <p:spPr>
          <a:xfrm>
            <a:off x="540000" y="1670985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两条线段的比</a:t>
            </a:r>
          </a:p>
        </p:txBody>
      </p:sp>
      <p:sp>
        <p:nvSpPr>
          <p:cNvPr id="11568" name="yt_shape_11568"/>
          <p:cNvSpPr txBox="1"/>
          <p:nvPr/>
        </p:nvSpPr>
        <p:spPr>
          <a:xfrm>
            <a:off x="540000" y="2167857"/>
            <a:ext cx="91291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两个正方形的边长分别为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则其边长之比为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69" name="yt_table_1156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806509"/>
              </p:ext>
            </p:extLst>
          </p:nvPr>
        </p:nvGraphicFramePr>
        <p:xfrm>
          <a:off x="540000" y="2799524"/>
          <a:ext cx="9502142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</a:tbl>
          </a:graphicData>
        </a:graphic>
      </p:graphicFrame>
      <p:sp>
        <p:nvSpPr>
          <p:cNvPr id="11571" name="yt_shape_11571"/>
          <p:cNvSpPr txBox="1"/>
          <p:nvPr/>
        </p:nvSpPr>
        <p:spPr>
          <a:xfrm>
            <a:off x="540119" y="32745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的地图上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两点之间的距离是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两地的实际距离是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72" name="yt_table_1157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816404"/>
              </p:ext>
            </p:extLst>
          </p:nvPr>
        </p:nvGraphicFramePr>
        <p:xfrm>
          <a:off x="540000" y="4386388"/>
          <a:ext cx="9738679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</a:tbl>
          </a:graphicData>
        </a:graphic>
      </p:graphicFrame>
      <p:pic>
        <p:nvPicPr>
          <p:cNvPr id="3" name="yt_shape_1683706035154">
            <a:extLst>
              <a:ext uri="{FF2B5EF4-FFF2-40B4-BE49-F238E27FC236}">
                <a16:creationId xmlns:a16="http://schemas.microsoft.com/office/drawing/2014/main" id="{0567773E-9F24-5242-A1E8-E9B3326BBBD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6035171">
            <a:extLst>
              <a:ext uri="{FF2B5EF4-FFF2-40B4-BE49-F238E27FC236}">
                <a16:creationId xmlns:a16="http://schemas.microsoft.com/office/drawing/2014/main" id="{711A69A8-BF08-5B4D-1351-510C10B9C54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005A35-CA0D-1548-3A88-9996D8DC0C28}"/>
              </a:ext>
            </a:extLst>
          </p:cNvPr>
          <p:cNvSpPr txBox="1"/>
          <p:nvPr/>
        </p:nvSpPr>
        <p:spPr>
          <a:xfrm>
            <a:off x="8678001" y="21210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F98BEE-D9AB-94BE-206B-CFBB45859AF1}"/>
              </a:ext>
            </a:extLst>
          </p:cNvPr>
          <p:cNvSpPr txBox="1"/>
          <p:nvPr/>
        </p:nvSpPr>
        <p:spPr>
          <a:xfrm>
            <a:off x="1059708" y="37032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4" name="yt_shape_1157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575" name="yt_image_115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6371" y="2011799"/>
            <a:ext cx="2019256" cy="25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7" name="yt_shape_11577"/>
          <p:cNvSpPr txBox="1"/>
          <p:nvPr/>
        </p:nvSpPr>
        <p:spPr>
          <a:xfrm>
            <a:off x="540000" y="2314603"/>
            <a:ext cx="50751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578" name="yt_shape_11578"/>
          <p:cNvSpPr txBox="1"/>
          <p:nvPr/>
        </p:nvSpPr>
        <p:spPr>
          <a:xfrm>
            <a:off x="540000" y="2793906"/>
            <a:ext cx="70051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579" name="yt_shape_11579"/>
          <p:cNvSpPr txBox="1"/>
          <p:nvPr/>
        </p:nvSpPr>
        <p:spPr>
          <a:xfrm>
            <a:off x="540000" y="3273209"/>
            <a:ext cx="63543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7" grpId="0" build="allAtOnce"/>
      <p:bldP spid="11578" grpId="0" build="allAtOnce"/>
      <p:bldP spid="1157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0" name="yt_shape_11580"/>
          <p:cNvSpPr txBox="1"/>
          <p:nvPr/>
        </p:nvSpPr>
        <p:spPr>
          <a:xfrm>
            <a:off x="540000" y="900000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成比例线段</a:t>
            </a:r>
          </a:p>
        </p:txBody>
      </p:sp>
      <p:sp>
        <p:nvSpPr>
          <p:cNvPr id="11581" name="yt_shape_11581"/>
          <p:cNvSpPr txBox="1"/>
          <p:nvPr/>
        </p:nvSpPr>
        <p:spPr>
          <a:xfrm>
            <a:off x="540000" y="1396872"/>
            <a:ext cx="8274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成比例线段的是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82" name="yt_table_11582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7180497"/>
                  </p:ext>
                </p:extLst>
              </p:nvPr>
            </p:nvGraphicFramePr>
            <p:xfrm>
              <a:off x="540000" y="2028539"/>
              <a:ext cx="7782561" cy="1059371"/>
            </p:xfrm>
            <a:graphic>
              <a:graphicData uri="http://schemas.openxmlformats.org/drawingml/2006/table">
                <a:tbl>
                  <a:tblPr/>
                  <a:tblGrid>
                    <a:gridCol w="4691698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  <a:gridCol w="3090863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582" name="yt_table_11582" descr="{&quot;rangeId&quot;:7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7180497"/>
                  </p:ext>
                </p:extLst>
              </p:nvPr>
            </p:nvGraphicFramePr>
            <p:xfrm>
              <a:off x="540000" y="2028539"/>
              <a:ext cx="7782561" cy="1059371"/>
            </p:xfrm>
            <a:graphic>
              <a:graphicData uri="http://schemas.openxmlformats.org/drawingml/2006/table">
                <a:tbl>
                  <a:tblPr/>
                  <a:tblGrid>
                    <a:gridCol w="4691698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  <a:gridCol w="3090863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5974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583" name="yt_shape_11583"/>
          <p:cNvSpPr txBox="1"/>
          <p:nvPr/>
        </p:nvSpPr>
        <p:spPr>
          <a:xfrm>
            <a:off x="540119" y="31384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是成比例线段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84" name="yt_table_11584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7829529"/>
                  </p:ext>
                </p:extLst>
              </p:nvPr>
            </p:nvGraphicFramePr>
            <p:xfrm>
              <a:off x="540000" y="4250263"/>
              <a:ext cx="8251191" cy="640017"/>
            </p:xfrm>
            <a:graphic>
              <a:graphicData uri="http://schemas.openxmlformats.org/drawingml/2006/table">
                <a:tbl>
                  <a:tblPr/>
                  <a:tblGrid>
                    <a:gridCol w="2278380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  <a:gridCol w="2413318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1322388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584" name="yt_table_11584" descr="{&quot;rangeId&quot;:8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7829529"/>
                  </p:ext>
                </p:extLst>
              </p:nvPr>
            </p:nvGraphicFramePr>
            <p:xfrm>
              <a:off x="540000" y="4250263"/>
              <a:ext cx="8251191" cy="640017"/>
            </p:xfrm>
            <a:graphic>
              <a:graphicData uri="http://schemas.openxmlformats.org/drawingml/2006/table">
                <a:tbl>
                  <a:tblPr/>
                  <a:tblGrid>
                    <a:gridCol w="2278380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  <a:gridCol w="2413318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1322388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9239" r="-5896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4424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85" name="yt_shape_11585"/>
              <p:cNvSpPr txBox="1"/>
              <p:nvPr/>
            </p:nvSpPr>
            <p:spPr>
              <a:xfrm>
                <a:off x="540000" y="4940926"/>
                <a:ext cx="1103199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芜湖市二十七中校考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的比例中项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585" name="yt_shape_1158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40926"/>
                <a:ext cx="11031994" cy="465577"/>
              </a:xfrm>
              <a:prstGeom prst="rect">
                <a:avLst/>
              </a:prstGeom>
              <a:blipFill>
                <a:blip r:embed="rId4"/>
                <a:stretch>
                  <a:fillRect l="-1714" t="-52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87" name="yt_shape_11587"/>
          <p:cNvSpPr txBox="1"/>
          <p:nvPr/>
        </p:nvSpPr>
        <p:spPr>
          <a:xfrm>
            <a:off x="540119" y="54572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合肥瑶海区期末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的比例中项是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035208">
            <a:extLst>
              <a:ext uri="{FF2B5EF4-FFF2-40B4-BE49-F238E27FC236}">
                <a16:creationId xmlns:a16="http://schemas.microsoft.com/office/drawing/2014/main" id="{092F38C4-8C46-EB56-83FF-E5B17A5F2EE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C2CD7B-4DAE-BE2A-F73F-425C3465D0E4}"/>
              </a:ext>
            </a:extLst>
          </p:cNvPr>
          <p:cNvSpPr txBox="1"/>
          <p:nvPr/>
        </p:nvSpPr>
        <p:spPr>
          <a:xfrm>
            <a:off x="7831864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DE2485-4E5D-527D-A7B0-77E22A2E1F79}"/>
              </a:ext>
            </a:extLst>
          </p:cNvPr>
          <p:cNvSpPr txBox="1"/>
          <p:nvPr/>
        </p:nvSpPr>
        <p:spPr>
          <a:xfrm>
            <a:off x="1059708" y="3567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DB66E4-AF8C-101C-F397-35416B7BD881}"/>
              </a:ext>
            </a:extLst>
          </p:cNvPr>
          <p:cNvSpPr txBox="1"/>
          <p:nvPr/>
        </p:nvSpPr>
        <p:spPr>
          <a:xfrm>
            <a:off x="10689490" y="4894120"/>
            <a:ext cx="3324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0FA6E0-0F4F-D454-DC49-2F74EB3C421E}"/>
              </a:ext>
            </a:extLst>
          </p:cNvPr>
          <p:cNvSpPr txBox="1"/>
          <p:nvPr/>
        </p:nvSpPr>
        <p:spPr>
          <a:xfrm>
            <a:off x="1059708" y="5885973"/>
            <a:ext cx="70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8" name="yt_shape_11588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没有分情况讨论导致漏解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589">
                <a:extLst>
                  <a:ext uri="{FF2B5EF4-FFF2-40B4-BE49-F238E27FC236}">
                    <a16:creationId xmlns:a16="http://schemas.microsoft.com/office/drawing/2014/main" id="{292BA62A-A191-95B3-5D49-2CCD46473F41}"/>
                  </a:ext>
                </a:extLst>
              </p:cNvPr>
              <p:cNvSpPr txBox="1"/>
              <p:nvPr/>
            </p:nvSpPr>
            <p:spPr>
              <a:xfrm>
                <a:off x="540001" y="1386376"/>
                <a:ext cx="11111999" cy="11785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已知三条线段的长分别为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如果另外一条线段与它们是成比例线段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那么另外一条线段的长为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1589">
                <a:extLst>
                  <a:ext uri="{FF2B5EF4-FFF2-40B4-BE49-F238E27FC236}">
                    <a16:creationId xmlns:a16="http://schemas.microsoft.com/office/drawing/2014/main" id="{292BA62A-A191-95B3-5D49-2CCD46473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386376"/>
                <a:ext cx="11111999" cy="1178528"/>
              </a:xfrm>
              <a:prstGeom prst="rect">
                <a:avLst/>
              </a:prstGeom>
              <a:blipFill>
                <a:blip r:embed="rId2"/>
                <a:stretch>
                  <a:fillRect l="-1701" t="-3093" b="-1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3A9062-1A93-AED6-AC35-9951B150B9B7}"/>
                  </a:ext>
                </a:extLst>
              </p:cNvPr>
              <p:cNvSpPr txBox="1"/>
              <p:nvPr/>
            </p:nvSpPr>
            <p:spPr>
              <a:xfrm>
                <a:off x="5021990" y="1780400"/>
                <a:ext cx="3372867" cy="7389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3A9062-1A93-AED6-AC35-9951B150B9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1990" y="1780400"/>
                <a:ext cx="3372867" cy="738962"/>
              </a:xfrm>
              <a:prstGeom prst="rect">
                <a:avLst/>
              </a:prstGeom>
              <a:blipFill>
                <a:blip r:embed="rId3"/>
                <a:stretch>
                  <a:fillRect l="-2893" b="-132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1" name="yt_shape_1159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b5ed1df-c2e5-452e-b020-b3ade121e1c7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92" name="yt_shape_11592"/>
              <p:cNvSpPr txBox="1"/>
              <p:nvPr/>
            </p:nvSpPr>
            <p:spPr>
              <a:xfrm>
                <a:off x="540000" y="1652711"/>
                <a:ext cx="10637720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钦州外国语学校单元卷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592" name="yt_shape_11592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2711"/>
                <a:ext cx="10637720" cy="722698"/>
              </a:xfrm>
              <a:prstGeom prst="rect">
                <a:avLst/>
              </a:prstGeom>
              <a:blipFill>
                <a:blip r:embed="rId2"/>
                <a:stretch>
                  <a:fillRect l="-1777" r="-688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94" name="yt_table_1159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375949"/>
              </p:ext>
            </p:extLst>
          </p:nvPr>
        </p:nvGraphicFramePr>
        <p:xfrm>
          <a:off x="540000" y="2578561"/>
          <a:ext cx="3530600" cy="1697484"/>
        </p:xfrm>
        <a:graphic>
          <a:graphicData uri="http://schemas.openxmlformats.org/drawingml/2006/table">
            <a:tbl>
              <a:tblPr/>
              <a:tblGrid>
                <a:gridCol w="353060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的比例中项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的比例中项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的比例中项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p:pic>
        <p:nvPicPr>
          <p:cNvPr id="3" name="yt_shape_1683706035238">
            <a:extLst>
              <a:ext uri="{FF2B5EF4-FFF2-40B4-BE49-F238E27FC236}">
                <a16:creationId xmlns:a16="http://schemas.microsoft.com/office/drawing/2014/main" id="{799423E9-374D-F52A-1D8B-6904211D0B0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143D64-7ED5-DC1B-DAE5-2DF5CDB81F2B}"/>
              </a:ext>
            </a:extLst>
          </p:cNvPr>
          <p:cNvSpPr txBox="1"/>
          <p:nvPr/>
        </p:nvSpPr>
        <p:spPr>
          <a:xfrm>
            <a:off x="10172029" y="1605905"/>
            <a:ext cx="383285" cy="809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96" name="yt_shape_11596"/>
              <p:cNvSpPr txBox="1"/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画线段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的垂直平分线交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在这条垂直平分线上截取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为半径画弧交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的比是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96" name="yt_shape_11596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7742" r="-1592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98" name="yt_image_1159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0485" y="2049950"/>
            <a:ext cx="1811028" cy="193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275346-9707-B4C0-E21F-8AB19D858018}"/>
                  </a:ext>
                </a:extLst>
              </p:cNvPr>
              <p:cNvSpPr txBox="1"/>
              <p:nvPr/>
            </p:nvSpPr>
            <p:spPr>
              <a:xfrm>
                <a:off x="9030546" y="1324111"/>
                <a:ext cx="1310513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275346-9707-B4C0-E21F-8AB19D8580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0546" y="1324111"/>
                <a:ext cx="1310513" cy="520713"/>
              </a:xfrm>
              <a:prstGeom prst="rect">
                <a:avLst/>
              </a:prstGeom>
              <a:blipFill>
                <a:blip r:embed="rId4"/>
                <a:stretch>
                  <a:fillRect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0" name="yt_shape_1160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六安市轻工中学期中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01" name="yt_shape_11601"/>
          <p:cNvSpPr txBox="1"/>
          <p:nvPr/>
        </p:nvSpPr>
        <p:spPr>
          <a:xfrm>
            <a:off x="540000" y="1859435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02"/>
              <p:cNvSpPr txBox="1"/>
              <p:nvPr/>
            </p:nvSpPr>
            <p:spPr>
              <a:xfrm>
                <a:off x="540000" y="2491102"/>
                <a:ext cx="8877430" cy="28227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602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8877430" cy="2822760"/>
              </a:xfrm>
              <a:prstGeom prst="rect">
                <a:avLst/>
              </a:prstGeom>
              <a:blipFill>
                <a:blip r:embed="rId2"/>
                <a:stretch>
                  <a:fillRect l="-2129" t="-432" r="-1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04" name="yt_image_1160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9242" y="2491102"/>
            <a:ext cx="1802757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6" name="yt_shape_11606"/>
          <p:cNvSpPr txBox="1"/>
          <p:nvPr/>
        </p:nvSpPr>
        <p:spPr>
          <a:xfrm>
            <a:off x="540000" y="900000"/>
            <a:ext cx="51793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的比例中项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607"/>
              <p:cNvSpPr txBox="1"/>
              <p:nvPr/>
            </p:nvSpPr>
            <p:spPr>
              <a:xfrm>
                <a:off x="540000" y="1531667"/>
                <a:ext cx="6386364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的比例中项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607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386364" cy="1590692"/>
              </a:xfrm>
              <a:prstGeom prst="rect">
                <a:avLst/>
              </a:prstGeom>
              <a:blipFill>
                <a:blip r:embed="rId2"/>
                <a:stretch>
                  <a:fillRect l="-2961" r="-2197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09" name="yt_image_1160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9242" y="1531667"/>
            <a:ext cx="1802757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763</Words>
  <Application>Microsoft Office PowerPoint</Application>
  <PresentationFormat>宽屏</PresentationFormat>
  <Paragraphs>62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44</cp:revision>
  <dcterms:created xsi:type="dcterms:W3CDTF">2023-05-05T05:33:04Z</dcterms:created>
  <dcterms:modified xsi:type="dcterms:W3CDTF">2023-05-12T04:52:11Z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