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363" r:id="rId2"/>
    <p:sldId id="365" r:id="rId3"/>
    <p:sldId id="366" r:id="rId4"/>
    <p:sldId id="375" r:id="rId5"/>
    <p:sldId id="367" r:id="rId6"/>
    <p:sldId id="368" r:id="rId7"/>
    <p:sldId id="369" r:id="rId8"/>
    <p:sldId id="370" r:id="rId9"/>
    <p:sldId id="371" r:id="rId10"/>
    <p:sldId id="372" r:id="rId11"/>
    <p:sldId id="379" r:id="rId12"/>
  </p:sldIdLst>
  <p:sldSz cx="12192000" cy="6858000"/>
  <p:notesSz cx="6858000" cy="9144000"/>
  <p:defaultTextStyle>
    <a:defPPr>
      <a:defRPr lang="zh-CN"/>
    </a:defPPr>
    <a:lvl1pPr algn="l" rtl="0" fontAlgn="base">
      <a:defRPr kern="1200">
        <a:solidFill>
          <a:schemeClr val="tx1"/>
        </a:solidFill>
        <a:latin typeface="Arial" panose="020B0604020202090204" pitchFamily="34" charset="0"/>
        <a:ea typeface="宋体" panose="02010600030101010101" pitchFamily="2" charset="-122"/>
        <a:cs typeface="+mn-cs"/>
      </a:defRPr>
    </a:lvl1pPr>
    <a:lvl2pPr marL="457200" algn="l" rtl="0" fontAlgn="base">
      <a:defRPr kern="1200">
        <a:solidFill>
          <a:schemeClr val="tx1"/>
        </a:solidFill>
        <a:latin typeface="Arial" panose="020B0604020202090204" pitchFamily="34" charset="0"/>
        <a:ea typeface="宋体" panose="02010600030101010101" pitchFamily="2" charset="-122"/>
        <a:cs typeface="+mn-cs"/>
      </a:defRPr>
    </a:lvl2pPr>
    <a:lvl3pPr marL="914400" algn="l" rtl="0" fontAlgn="base">
      <a:defRPr kern="1200">
        <a:solidFill>
          <a:schemeClr val="tx1"/>
        </a:solidFill>
        <a:latin typeface="Arial" panose="020B0604020202090204" pitchFamily="34" charset="0"/>
        <a:ea typeface="宋体" panose="02010600030101010101" pitchFamily="2" charset="-122"/>
        <a:cs typeface="+mn-cs"/>
      </a:defRPr>
    </a:lvl3pPr>
    <a:lvl4pPr marL="1371600" algn="l" rtl="0" fontAlgn="base">
      <a:defRPr kern="1200">
        <a:solidFill>
          <a:schemeClr val="tx1"/>
        </a:solidFill>
        <a:latin typeface="Arial" panose="020B0604020202090204" pitchFamily="34" charset="0"/>
        <a:ea typeface="宋体" panose="02010600030101010101" pitchFamily="2" charset="-122"/>
        <a:cs typeface="+mn-cs"/>
      </a:defRPr>
    </a:lvl4pPr>
    <a:lvl5pPr marL="1828800" algn="l" rtl="0" fontAlgn="base">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88" d="100"/>
          <a:sy n="88" d="100"/>
        </p:scale>
        <p:origin x="86" y="6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3A932A-835B-4722-95C8-B9A77A9BC84C}" type="datetimeFigureOut">
              <a:rPr lang="zh-CN" altLang="en-US" smtClean="0"/>
              <a:t>2023/5/12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72B8A9-29E9-4229-AED5-86B009555D99}" type="slidenum">
              <a:rPr lang="zh-CN" altLang="en-US" smtClean="0"/>
              <a:t>‹#›</a:t>
            </a:fld>
            <a:endParaRPr lang="zh-CN" altLang="en-US"/>
          </a:p>
        </p:txBody>
      </p:sp>
    </p:spTree>
    <p:extLst>
      <p:ext uri="{BB962C8B-B14F-4D97-AF65-F5344CB8AC3E}">
        <p14:creationId xmlns:p14="http://schemas.microsoft.com/office/powerpoint/2010/main" val="40352812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672B8A9-29E9-4229-AED5-86B009555D99}" type="slidenum">
              <a:rPr lang="zh-CN" altLang="en-US" smtClean="0"/>
              <a:t>10</a:t>
            </a:fld>
            <a:endParaRPr lang="zh-CN" altLang="en-US"/>
          </a:p>
        </p:txBody>
      </p:sp>
    </p:spTree>
    <p:extLst>
      <p:ext uri="{BB962C8B-B14F-4D97-AF65-F5344CB8AC3E}">
        <p14:creationId xmlns:p14="http://schemas.microsoft.com/office/powerpoint/2010/main" val="2854701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bin"/><Relationship Id="rId1" Type="http://schemas.openxmlformats.org/officeDocument/2006/relationships/slideLayout" Target="../slideLayouts/slideLayout1.xml"/><Relationship Id="rId5" Type="http://schemas.openxmlformats.org/officeDocument/2006/relationships/image" Target="../media/image6.bin"/><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8.bin"/></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bin"/><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20.bin"/><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
    <p:spTree>
      <p:nvGrpSpPr>
        <p:cNvPr id="1" name="YT"/>
        <p:cNvGrpSpPr/>
        <p:nvPr/>
      </p:nvGrpSpPr>
      <p:grpSpPr>
        <a:xfrm>
          <a:off x="0" y="0"/>
          <a:ext cx="0" cy="0"/>
          <a:chOff x="0" y="0"/>
          <a:chExt cx="0" cy="0"/>
        </a:xfrm>
      </p:grpSpPr>
      <p:sp>
        <p:nvSpPr>
          <p:cNvPr id="13735" name="yt_shape_13735"/>
          <p:cNvSpPr txBox="1"/>
          <p:nvPr/>
        </p:nvSpPr>
        <p:spPr>
          <a:xfrm>
            <a:off x="540000" y="836712"/>
            <a:ext cx="3154710"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02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独立</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型</a:t>
            </a:r>
          </a:p>
        </p:txBody>
      </p:sp>
      <p:sp>
        <p:nvSpPr>
          <p:cNvPr id="13736" name="yt_shape_13736"/>
          <p:cNvSpPr txBox="1"/>
          <p:nvPr/>
        </p:nvSpPr>
        <p:spPr>
          <a:xfrm>
            <a:off x="540119" y="1333584"/>
            <a:ext cx="11111999" cy="234904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合肥瑶海区模拟</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停车难已成为合肥城市病之一</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主要表现在居住停车位不足</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停车资源结构性失衡</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中心城区供需差距大等等</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如图是张老师的车与墙平行停放的平面示意图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汽车靠墙一侧</a:t>
            </a:r>
            <a:r>
              <a:rPr lang="en-US" altLang="zh-CN" sz="2400" b="0" i="1" u="none">
                <a:solidFill>
                  <a:srgbClr val="000000"/>
                </a:solidFill>
                <a:effectLst/>
                <a:latin typeface="Times New Roman" pitchFamily="24"/>
                <a:ea typeface="Times New Roman" pitchFamily="24"/>
                <a:cs typeface="宋体" pitchFamily="24"/>
              </a:rPr>
              <a:t>OB</a:t>
            </a:r>
            <a:r>
              <a:rPr lang="zh-CN" altLang="zh-CN" sz="2400" b="0" i="0" u="none">
                <a:solidFill>
                  <a:srgbClr val="000000"/>
                </a:solidFill>
                <a:effectLst/>
                <a:latin typeface="Times New Roman" pitchFamily="24"/>
                <a:ea typeface="宋体" pitchFamily="24"/>
                <a:cs typeface="宋体" pitchFamily="24"/>
              </a:rPr>
              <a:t>与墙</a:t>
            </a:r>
            <a:r>
              <a:rPr lang="en-US" altLang="zh-CN" sz="2400" b="0" i="1" u="none">
                <a:solidFill>
                  <a:srgbClr val="000000"/>
                </a:solidFill>
                <a:effectLst/>
                <a:latin typeface="Times New Roman" pitchFamily="24"/>
                <a:ea typeface="Times New Roman" pitchFamily="24"/>
                <a:cs typeface="宋体" pitchFamily="24"/>
              </a:rPr>
              <a:t>MN</a:t>
            </a:r>
            <a:r>
              <a:rPr lang="zh-CN" altLang="zh-CN" sz="2400" b="0" i="0" u="none">
                <a:solidFill>
                  <a:srgbClr val="000000"/>
                </a:solidFill>
                <a:effectLst/>
                <a:latin typeface="Times New Roman" pitchFamily="24"/>
                <a:ea typeface="宋体" pitchFamily="24"/>
                <a:cs typeface="宋体" pitchFamily="24"/>
              </a:rPr>
              <a:t>平行且距离为</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米</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已知小汽车车门宽</a:t>
            </a:r>
            <a:r>
              <a:rPr lang="en-US" altLang="zh-CN" sz="2400" b="0" i="1" u="none">
                <a:solidFill>
                  <a:srgbClr val="000000"/>
                </a:solidFill>
                <a:effectLst/>
                <a:latin typeface="Times New Roman" pitchFamily="24"/>
                <a:ea typeface="Times New Roman" pitchFamily="24"/>
                <a:cs typeface="宋体" pitchFamily="24"/>
              </a:rPr>
              <a:t>AO</a:t>
            </a:r>
            <a:r>
              <a:rPr lang="zh-CN" altLang="zh-CN" sz="2400" b="0" i="0" u="none">
                <a:solidFill>
                  <a:srgbClr val="000000"/>
                </a:solidFill>
                <a:effectLst/>
                <a:latin typeface="Times New Roman" pitchFamily="24"/>
                <a:ea typeface="宋体" pitchFamily="24"/>
                <a:cs typeface="宋体" pitchFamily="24"/>
              </a:rPr>
              <a:t>为</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米</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当车门打开角度</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AOB</a:t>
            </a:r>
            <a:r>
              <a:rPr lang="zh-CN" altLang="zh-CN" sz="2400" b="0" i="0" u="none">
                <a:solidFill>
                  <a:srgbClr val="000000"/>
                </a:solidFill>
                <a:effectLst/>
                <a:latin typeface="Times New Roman" pitchFamily="24"/>
                <a:ea typeface="宋体" pitchFamily="24"/>
                <a:cs typeface="宋体" pitchFamily="24"/>
              </a:rPr>
              <a:t>为</a:t>
            </a:r>
            <a:r>
              <a:rPr lang="en-US" altLang="zh-CN" sz="2400" b="0" i="0" u="none">
                <a:solidFill>
                  <a:srgbClr val="000000"/>
                </a:solidFill>
                <a:effectLst/>
                <a:latin typeface="Times New Roman" pitchFamily="24"/>
                <a:ea typeface="Times New Roman" pitchFamily="24"/>
                <a:cs typeface="宋体" pitchFamily="24"/>
              </a:rPr>
              <a:t>40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车门是否会碰到墙</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请说明理由</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参考数据</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sin40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64</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cos40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77</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tan40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84</a:t>
            </a:r>
            <a:r>
              <a:rPr lang="zh-CN" altLang="zh-CN" sz="2400" b="0" i="0" u="none">
                <a:solidFill>
                  <a:srgbClr val="000000"/>
                </a:solidFill>
                <a:effectLst/>
                <a:latin typeface="宋体" pitchFamily="24"/>
                <a:ea typeface="宋体" pitchFamily="24"/>
                <a:cs typeface="宋体" pitchFamily="24"/>
              </a:rPr>
              <a:t>）</a:t>
            </a:r>
          </a:p>
        </p:txBody>
      </p:sp>
      <p:pic>
        <p:nvPicPr>
          <p:cNvPr id="13737" name="yt_image_13737">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912424" y="3330256"/>
            <a:ext cx="1078477" cy="1730628"/>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3706285313">
            <a:extLst>
              <a:ext uri="{FF2B5EF4-FFF2-40B4-BE49-F238E27FC236}">
                <a16:creationId xmlns:a16="http://schemas.microsoft.com/office/drawing/2014/main" id="{B8F90360-B08E-3570-B390-C52AB9C5414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875417"/>
            <a:ext cx="1168464" cy="364360"/>
          </a:xfrm>
          <a:prstGeom prst="rect">
            <a:avLst/>
          </a:prstGeom>
        </p:spPr>
      </p:pic>
      <p:sp>
        <p:nvSpPr>
          <p:cNvPr id="2" name="yt_shape_13739">
            <a:extLst>
              <a:ext uri="{FF2B5EF4-FFF2-40B4-BE49-F238E27FC236}">
                <a16:creationId xmlns:a16="http://schemas.microsoft.com/office/drawing/2014/main" id="{E9C5F973-937E-3AC2-D5AA-2BC801A37F6E}"/>
              </a:ext>
            </a:extLst>
          </p:cNvPr>
          <p:cNvSpPr txBox="1"/>
          <p:nvPr/>
        </p:nvSpPr>
        <p:spPr>
          <a:xfrm>
            <a:off x="540001" y="3747220"/>
            <a:ext cx="519693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过点</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黑体" pitchFamily="24"/>
                <a:cs typeface="宋体" pitchFamily="24"/>
              </a:rPr>
              <a:t>作</a:t>
            </a:r>
            <a:r>
              <a:rPr lang="en-US" altLang="zh-CN" sz="2400" b="0" i="1" u="none">
                <a:solidFill>
                  <a:srgbClr val="FF0000"/>
                </a:solidFill>
                <a:effectLst/>
                <a:latin typeface="Times New Roman" pitchFamily="24"/>
                <a:ea typeface="Times New Roman" pitchFamily="24"/>
                <a:cs typeface="宋体" pitchFamily="24"/>
              </a:rPr>
              <a:t>OB</a:t>
            </a:r>
            <a:r>
              <a:rPr lang="zh-CN" altLang="zh-CN" sz="2400" b="0" i="0" u="none">
                <a:solidFill>
                  <a:srgbClr val="FF0000"/>
                </a:solidFill>
                <a:effectLst/>
                <a:latin typeface="Times New Roman" pitchFamily="24"/>
                <a:ea typeface="黑体" pitchFamily="24"/>
                <a:cs typeface="宋体" pitchFamily="24"/>
              </a:rPr>
              <a:t>的垂线</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垂足是</a:t>
            </a:r>
            <a:r>
              <a:rPr lang="en-US" altLang="zh-CN" sz="2400" b="0" i="1" u="none">
                <a:solidFill>
                  <a:srgbClr val="FF0000"/>
                </a:solidFill>
                <a:effectLst/>
                <a:latin typeface="Times New Roman" pitchFamily="24"/>
                <a:ea typeface="Times New Roman" pitchFamily="24"/>
                <a:cs typeface="宋体" pitchFamily="24"/>
              </a:rPr>
              <a:t>C</a:t>
            </a:r>
            <a:r>
              <a:rPr lang="zh-CN" altLang="zh-CN" sz="2400" b="0" i="0" u="none">
                <a:solidFill>
                  <a:srgbClr val="FF0000"/>
                </a:solidFill>
                <a:effectLst/>
                <a:latin typeface="宋体" pitchFamily="24"/>
                <a:ea typeface="宋体" pitchFamily="24"/>
                <a:cs typeface="宋体" pitchFamily="24"/>
              </a:rPr>
              <a:t>，</a:t>
            </a:r>
          </a:p>
        </p:txBody>
      </p:sp>
      <p:sp>
        <p:nvSpPr>
          <p:cNvPr id="4" name="yt_shape_13740">
            <a:extLst>
              <a:ext uri="{FF2B5EF4-FFF2-40B4-BE49-F238E27FC236}">
                <a16:creationId xmlns:a16="http://schemas.microsoft.com/office/drawing/2014/main" id="{36371D6C-13AC-7FE8-ED11-BE55AA807A07}"/>
              </a:ext>
            </a:extLst>
          </p:cNvPr>
          <p:cNvSpPr txBox="1"/>
          <p:nvPr/>
        </p:nvSpPr>
        <p:spPr>
          <a:xfrm>
            <a:off x="540001" y="4226523"/>
            <a:ext cx="557364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在</a:t>
            </a:r>
            <a:r>
              <a:rPr lang="en-US" altLang="zh-CN" sz="2400" b="0" i="0" u="none">
                <a:solidFill>
                  <a:srgbClr val="FF0000"/>
                </a:solidFill>
                <a:effectLst/>
                <a:latin typeface="Times New Roman" pitchFamily="24"/>
                <a:ea typeface="Times New Roman" pitchFamily="24"/>
                <a:cs typeface="宋体" pitchFamily="24"/>
              </a:rPr>
              <a:t>Rt△</a:t>
            </a:r>
            <a:r>
              <a:rPr lang="en-US" altLang="zh-CN" sz="2400" b="0" i="1" u="none">
                <a:solidFill>
                  <a:srgbClr val="FF0000"/>
                </a:solidFill>
                <a:effectLst/>
                <a:latin typeface="Times New Roman" pitchFamily="24"/>
                <a:ea typeface="Times New Roman" pitchFamily="24"/>
                <a:cs typeface="宋体" pitchFamily="24"/>
              </a:rPr>
              <a:t>ACO</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AO</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AOC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40</a:t>
            </a:r>
            <a:r>
              <a:rPr lang="en-US" altLang="zh-CN" sz="2400" b="0" i="0" u="none">
                <a:solidFill>
                  <a:srgbClr val="FF0000"/>
                </a:solidFill>
                <a:effectLst/>
                <a:latin typeface="宋体" pitchFamily="24"/>
                <a:ea typeface="宋体" pitchFamily="24"/>
                <a:cs typeface="宋体" pitchFamily="24"/>
              </a:rPr>
              <a:t>°.</a:t>
            </a:r>
          </a:p>
        </p:txBody>
      </p:sp>
      <mc:AlternateContent xmlns:mc="http://schemas.openxmlformats.org/markup-compatibility/2006">
        <mc:Choice xmlns:a14="http://schemas.microsoft.com/office/drawing/2010/main" Requires="a14">
          <p:sp>
            <p:nvSpPr>
              <p:cNvPr id="5" name="yt_shape_13741">
                <a:extLst>
                  <a:ext uri="{FF2B5EF4-FFF2-40B4-BE49-F238E27FC236}">
                    <a16:creationId xmlns:a16="http://schemas.microsoft.com/office/drawing/2014/main" id="{F2BEC8F0-E75C-0827-E8BE-5C3D016D637E}"/>
                  </a:ext>
                </a:extLst>
              </p:cNvPr>
              <p:cNvSpPr txBox="1"/>
              <p:nvPr/>
            </p:nvSpPr>
            <p:spPr>
              <a:xfrm>
                <a:off x="540001" y="4705826"/>
                <a:ext cx="2209579" cy="64562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sin40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𝐴𝐶</m:t>
                        </m:r>
                      </m:num>
                      <m:den>
                        <m:r>
                          <a:rPr lang="en-US" altLang="zh-CN" sz="2400" b="0" i="1">
                            <a:solidFill>
                              <a:srgbClr val="FF0000"/>
                            </a:solidFill>
                            <a:effectLst/>
                            <a:latin typeface="Cambria Math" panose="02040503050406030204" pitchFamily="12" charset="0"/>
                            <a:ea typeface="Cambria Math" panose="02040503050406030204" pitchFamily="12" charset="0"/>
                          </a:rPr>
                          <m:t>𝐴𝑂</m:t>
                        </m:r>
                      </m:den>
                    </m:f>
                  </m:oMath>
                </a14:m>
                <a:r>
                  <a:rPr lang="zh-CN" altLang="zh-CN" sz="2400" b="0" i="0" u="none">
                    <a:solidFill>
                      <a:srgbClr val="FF0000"/>
                    </a:solidFill>
                    <a:effectLst/>
                    <a:latin typeface="宋体" pitchFamily="24"/>
                    <a:ea typeface="宋体" pitchFamily="24"/>
                    <a:cs typeface="宋体" pitchFamily="24"/>
                  </a:rPr>
                  <a:t>，</a:t>
                </a:r>
              </a:p>
            </p:txBody>
          </p:sp>
        </mc:Choice>
        <mc:Fallback>
          <p:sp>
            <p:nvSpPr>
              <p:cNvPr id="5" name="yt_shape_13741">
                <a:extLst>
                  <a:ext uri="{FF2B5EF4-FFF2-40B4-BE49-F238E27FC236}">
                    <a16:creationId xmlns:a16="http://schemas.microsoft.com/office/drawing/2014/main" id="{F2BEC8F0-E75C-0827-E8BE-5C3D016D637E}"/>
                  </a:ext>
                </a:extLst>
              </p:cNvPr>
              <p:cNvSpPr txBox="1">
                <a:spLocks noRot="1" noChangeAspect="1" noMove="1" noResize="1" noEditPoints="1" noAdjustHandles="1" noChangeArrowheads="1" noChangeShapeType="1" noTextEdit="1"/>
              </p:cNvSpPr>
              <p:nvPr/>
            </p:nvSpPr>
            <p:spPr>
              <a:xfrm>
                <a:off x="540001" y="4705826"/>
                <a:ext cx="2209579" cy="645626"/>
              </a:xfrm>
              <a:prstGeom prst="rect">
                <a:avLst/>
              </a:prstGeom>
              <a:blipFill>
                <a:blip r:embed="rId4"/>
                <a:stretch>
                  <a:fillRect l="-8564" r="-6630" b="-14151"/>
                </a:stretch>
              </a:blipFill>
            </p:spPr>
            <p:txBody>
              <a:bodyPr/>
              <a:lstStyle/>
              <a:p>
                <a:r>
                  <a:rPr lang="zh-CN" altLang="en-US">
                    <a:noFill/>
                  </a:rPr>
                  <a:t> </a:t>
                </a:r>
              </a:p>
            </p:txBody>
          </p:sp>
        </mc:Fallback>
      </mc:AlternateContent>
      <p:sp>
        <p:nvSpPr>
          <p:cNvPr id="6" name="yt_shape_13743">
            <a:extLst>
              <a:ext uri="{FF2B5EF4-FFF2-40B4-BE49-F238E27FC236}">
                <a16:creationId xmlns:a16="http://schemas.microsoft.com/office/drawing/2014/main" id="{C06726B8-5CAF-B6B2-ABCB-69FF165113CD}"/>
              </a:ext>
            </a:extLst>
          </p:cNvPr>
          <p:cNvSpPr txBox="1"/>
          <p:nvPr/>
        </p:nvSpPr>
        <p:spPr>
          <a:xfrm>
            <a:off x="540001" y="5402240"/>
            <a:ext cx="6240491"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OA</a:t>
            </a:r>
            <a:r>
              <a:rPr lang="en-US" altLang="zh-CN" sz="2400" b="0" i="0" u="none">
                <a:solidFill>
                  <a:srgbClr val="FF0000"/>
                </a:solidFill>
                <a:effectLst/>
                <a:latin typeface="Times New Roman" pitchFamily="24"/>
                <a:ea typeface="Times New Roman" pitchFamily="24"/>
                <a:cs typeface="宋体" pitchFamily="24"/>
              </a:rPr>
              <a:t>sin40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64</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768</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8</a:t>
            </a:r>
            <a:r>
              <a:rPr lang="zh-CN" altLang="zh-CN" sz="2400" b="0" i="0" u="none">
                <a:solidFill>
                  <a:srgbClr val="FF0000"/>
                </a:solidFill>
                <a:effectLst/>
                <a:latin typeface="宋体" pitchFamily="24"/>
                <a:ea typeface="宋体" pitchFamily="24"/>
                <a:cs typeface="宋体" pitchFamily="24"/>
              </a:rPr>
              <a:t>，</a:t>
            </a:r>
          </a:p>
        </p:txBody>
      </p:sp>
      <p:sp>
        <p:nvSpPr>
          <p:cNvPr id="7" name="yt_shape_13744">
            <a:extLst>
              <a:ext uri="{FF2B5EF4-FFF2-40B4-BE49-F238E27FC236}">
                <a16:creationId xmlns:a16="http://schemas.microsoft.com/office/drawing/2014/main" id="{B512C9A5-7264-17EA-37C5-F11191F42C23}"/>
              </a:ext>
            </a:extLst>
          </p:cNvPr>
          <p:cNvSpPr txBox="1"/>
          <p:nvPr/>
        </p:nvSpPr>
        <p:spPr>
          <a:xfrm>
            <a:off x="540001" y="5881543"/>
            <a:ext cx="656590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汽车靠墙一侧</a:t>
            </a:r>
            <a:r>
              <a:rPr lang="en-US" altLang="zh-CN" sz="2400" b="0" i="1" u="none">
                <a:solidFill>
                  <a:srgbClr val="FF0000"/>
                </a:solidFill>
                <a:effectLst/>
                <a:latin typeface="Times New Roman" pitchFamily="24"/>
                <a:ea typeface="Times New Roman" pitchFamily="24"/>
                <a:cs typeface="宋体" pitchFamily="24"/>
              </a:rPr>
              <a:t>OB</a:t>
            </a:r>
            <a:r>
              <a:rPr lang="zh-CN" altLang="zh-CN" sz="2400" b="0" i="0" u="none">
                <a:solidFill>
                  <a:srgbClr val="FF0000"/>
                </a:solidFill>
                <a:effectLst/>
                <a:latin typeface="Times New Roman" pitchFamily="24"/>
                <a:ea typeface="黑体" pitchFamily="24"/>
                <a:cs typeface="宋体" pitchFamily="24"/>
              </a:rPr>
              <a:t>与墙</a:t>
            </a:r>
            <a:r>
              <a:rPr lang="en-US" altLang="zh-CN" sz="2400" b="0" i="1" u="none">
                <a:solidFill>
                  <a:srgbClr val="FF0000"/>
                </a:solidFill>
                <a:effectLst/>
                <a:latin typeface="Times New Roman" pitchFamily="24"/>
                <a:ea typeface="Times New Roman" pitchFamily="24"/>
                <a:cs typeface="宋体" pitchFamily="24"/>
              </a:rPr>
              <a:t>MN</a:t>
            </a:r>
            <a:r>
              <a:rPr lang="zh-CN" altLang="zh-CN" sz="2400" b="0" i="0" u="none">
                <a:solidFill>
                  <a:srgbClr val="FF0000"/>
                </a:solidFill>
                <a:effectLst/>
                <a:latin typeface="Times New Roman" pitchFamily="24"/>
                <a:ea typeface="黑体" pitchFamily="24"/>
                <a:cs typeface="宋体" pitchFamily="24"/>
              </a:rPr>
              <a:t>平行且距离为</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8</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p>
        </p:txBody>
      </p:sp>
      <p:sp>
        <p:nvSpPr>
          <p:cNvPr id="8" name="yt_shape_13745">
            <a:extLst>
              <a:ext uri="{FF2B5EF4-FFF2-40B4-BE49-F238E27FC236}">
                <a16:creationId xmlns:a16="http://schemas.microsoft.com/office/drawing/2014/main" id="{EA88BAEB-F580-F693-152E-D566F346E7AE}"/>
              </a:ext>
            </a:extLst>
          </p:cNvPr>
          <p:cNvSpPr txBox="1"/>
          <p:nvPr/>
        </p:nvSpPr>
        <p:spPr>
          <a:xfrm>
            <a:off x="540001" y="6360846"/>
            <a:ext cx="2616101" cy="41203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车门不会碰到墙</a:t>
            </a:r>
            <a:r>
              <a:rPr lang="en-US" altLang="zh-CN" sz="2400" b="0" i="0" u="none">
                <a:solidFill>
                  <a:srgbClr val="FF0000"/>
                </a:solidFill>
                <a:effectLst/>
                <a:latin typeface="宋体" pitchFamily="24"/>
                <a:ea typeface="宋体" pitchFamily="24"/>
                <a:cs typeface="宋体" pitchFamily="24"/>
              </a:rPr>
              <a:t>.</a:t>
            </a:r>
          </a:p>
        </p:txBody>
      </p:sp>
      <p:pic>
        <p:nvPicPr>
          <p:cNvPr id="9" name="yt_image_13746">
            <a:extLst>
              <a:ext uri="{FF2B5EF4-FFF2-40B4-BE49-F238E27FC236}">
                <a16:creationId xmlns:a16="http://schemas.microsoft.com/office/drawing/2014/main" id="{14B0BA71-070A-1673-EEDB-D800D5401F46}"/>
              </a:ex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5" cstate="print"/>
          <a:srcRect/>
          <a:stretch>
            <a:fillRect/>
          </a:stretch>
        </p:blipFill>
        <p:spPr bwMode="auto">
          <a:xfrm>
            <a:off x="7360857" y="4043584"/>
            <a:ext cx="1278876" cy="20522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linds(horizontal)">
                                      <p:cBhvr>
                                        <p:cTn id="10" dur="500"/>
                                        <p:tgtEl>
                                          <p:spTgt spid="4">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linds(horizontal)">
                                      <p:cBhvr>
                                        <p:cTn id="13" dur="500"/>
                                        <p:tgtEl>
                                          <p:spTgt spid="5">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blinds(horizontal)">
                                      <p:cBhvr>
                                        <p:cTn id="16" dur="500"/>
                                        <p:tgtEl>
                                          <p:spTgt spid="6">
                                            <p:txEl>
                                              <p:pRg st="0" end="0"/>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blinds(horizontal)">
                                      <p:cBhvr>
                                        <p:cTn id="19" dur="500"/>
                                        <p:tgtEl>
                                          <p:spTgt spid="7">
                                            <p:txEl>
                                              <p:pRg st="0" end="0"/>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P spid="8"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02" name="yt_shape_13802"/>
          <p:cNvSpPr txBox="1"/>
          <p:nvPr/>
        </p:nvSpPr>
        <p:spPr>
          <a:xfrm>
            <a:off x="540119" y="900000"/>
            <a:ext cx="11111999" cy="234904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小莹在数学综合实践活动中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利用所学的数学知识对某小区居民楼</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的高度进行测量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先测得居民楼</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与</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Times New Roman" pitchFamily="24"/>
                <a:ea typeface="宋体" pitchFamily="24"/>
                <a:cs typeface="宋体" pitchFamily="24"/>
              </a:rPr>
              <a:t>之间的距离</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为</a:t>
            </a:r>
            <a:r>
              <a:rPr lang="en-US" altLang="zh-CN" sz="2400" b="0" i="0" u="none">
                <a:solidFill>
                  <a:srgbClr val="000000"/>
                </a:solidFill>
                <a:effectLst/>
                <a:latin typeface="Times New Roman" pitchFamily="24"/>
                <a:ea typeface="Times New Roman" pitchFamily="24"/>
                <a:cs typeface="宋体" pitchFamily="24"/>
              </a:rPr>
              <a:t>35m</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后站在</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点处测得居民楼</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Times New Roman" pitchFamily="24"/>
                <a:ea typeface="宋体" pitchFamily="24"/>
                <a:cs typeface="宋体" pitchFamily="24"/>
              </a:rPr>
              <a:t>的顶端</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的仰角为</a:t>
            </a:r>
            <a:r>
              <a:rPr lang="en-US" altLang="zh-CN" sz="2400" b="0" i="0" u="none">
                <a:solidFill>
                  <a:srgbClr val="000000"/>
                </a:solidFill>
                <a:effectLst/>
                <a:latin typeface="Times New Roman" pitchFamily="24"/>
                <a:ea typeface="Times New Roman" pitchFamily="24"/>
                <a:cs typeface="宋体" pitchFamily="24"/>
              </a:rPr>
              <a:t>45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居民楼</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的顶端</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的仰角为</a:t>
            </a:r>
            <a:r>
              <a:rPr lang="en-US" altLang="zh-CN" sz="2400" b="0" i="0" u="none">
                <a:solidFill>
                  <a:srgbClr val="000000"/>
                </a:solidFill>
                <a:effectLst/>
                <a:latin typeface="Times New Roman" pitchFamily="24"/>
                <a:ea typeface="Times New Roman" pitchFamily="24"/>
                <a:cs typeface="宋体" pitchFamily="24"/>
              </a:rPr>
              <a:t>55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已知居民楼</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Times New Roman" pitchFamily="24"/>
                <a:ea typeface="宋体" pitchFamily="24"/>
                <a:cs typeface="宋体" pitchFamily="24"/>
              </a:rPr>
              <a:t>的高度为</a:t>
            </a:r>
            <a:r>
              <a:rPr lang="en-US" altLang="zh-CN" sz="2400" b="0" i="0" u="none">
                <a:solidFill>
                  <a:srgbClr val="000000"/>
                </a:solidFill>
                <a:effectLst/>
                <a:latin typeface="Times New Roman" pitchFamily="24"/>
                <a:ea typeface="Times New Roman" pitchFamily="24"/>
                <a:cs typeface="宋体" pitchFamily="24"/>
              </a:rPr>
              <a:t>16</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6m</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小莹的观测点</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距地面</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6m</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求居民楼</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的高度</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精确到</a:t>
            </a:r>
            <a:r>
              <a:rPr lang="en-US" altLang="zh-CN" sz="2400" b="0" i="0" u="none">
                <a:solidFill>
                  <a:srgbClr val="000000"/>
                </a:solidFill>
                <a:effectLst/>
                <a:latin typeface="Times New Roman" pitchFamily="24"/>
                <a:ea typeface="Times New Roman" pitchFamily="24"/>
                <a:cs typeface="宋体" pitchFamily="24"/>
              </a:rPr>
              <a:t>1m</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参考数据</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sin55</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cos55</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57</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tan55</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43</a:t>
            </a:r>
            <a:r>
              <a:rPr lang="zh-CN" altLang="zh-CN" sz="2400" b="0" i="0" u="none">
                <a:solidFill>
                  <a:srgbClr val="000000"/>
                </a:solidFill>
                <a:effectLst/>
                <a:latin typeface="宋体" pitchFamily="24"/>
                <a:ea typeface="宋体" pitchFamily="24"/>
                <a:cs typeface="宋体" pitchFamily="24"/>
              </a:rPr>
              <a:t>）</a:t>
            </a:r>
          </a:p>
        </p:txBody>
      </p:sp>
      <p:pic>
        <p:nvPicPr>
          <p:cNvPr id="13803" name="yt_image_13803">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9192344" y="2852936"/>
            <a:ext cx="2002183" cy="1768329"/>
          </a:xfrm>
          <a:prstGeom prst="rect">
            <a:avLst/>
          </a:prstGeom>
          <a:noFill/>
          <a:extLst>
            <a:ext uri="{909E8E84-426E-40DD-AFC4-6F175D3DCCD1}">
              <a14:hiddenFill xmlns:a14="http://schemas.microsoft.com/office/drawing/2010/main">
                <a:solidFill>
                  <a:srgbClr val="FFFFFF"/>
                </a:solidFill>
              </a14:hiddenFill>
            </a:ext>
          </a:extLst>
        </p:spPr>
      </p:pic>
      <p:sp>
        <p:nvSpPr>
          <p:cNvPr id="2" name="yt_shape_13805">
            <a:extLst>
              <a:ext uri="{FF2B5EF4-FFF2-40B4-BE49-F238E27FC236}">
                <a16:creationId xmlns:a16="http://schemas.microsoft.com/office/drawing/2014/main" id="{7E976D51-392C-5999-D74E-64EA7B4B10D4}"/>
              </a:ext>
            </a:extLst>
          </p:cNvPr>
          <p:cNvSpPr txBox="1"/>
          <p:nvPr/>
        </p:nvSpPr>
        <p:spPr>
          <a:xfrm>
            <a:off x="532194" y="3356992"/>
            <a:ext cx="6460102" cy="2829172"/>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过点</a:t>
            </a:r>
            <a:r>
              <a:rPr lang="en-US" altLang="zh-CN" sz="2400" b="0" i="1" u="none" dirty="0">
                <a:solidFill>
                  <a:srgbClr val="FF0000"/>
                </a:solidFill>
                <a:effectLst/>
                <a:latin typeface="Times New Roman" pitchFamily="24"/>
                <a:ea typeface="Times New Roman" pitchFamily="24"/>
                <a:cs typeface="宋体" pitchFamily="24"/>
              </a:rPr>
              <a:t>N</a:t>
            </a:r>
            <a:r>
              <a:rPr lang="zh-CN" altLang="zh-CN" sz="2400" b="0" i="0" u="none" dirty="0">
                <a:solidFill>
                  <a:srgbClr val="FF0000"/>
                </a:solidFill>
                <a:effectLst/>
                <a:latin typeface="Times New Roman" pitchFamily="24"/>
                <a:ea typeface="黑体" pitchFamily="24"/>
                <a:cs typeface="宋体" pitchFamily="24"/>
              </a:rPr>
              <a:t>作</a:t>
            </a:r>
            <a:r>
              <a:rPr lang="en-US" altLang="zh-CN" sz="2400" b="0" i="1" u="none" dirty="0">
                <a:solidFill>
                  <a:srgbClr val="FF0000"/>
                </a:solidFill>
                <a:effectLst/>
                <a:latin typeface="Times New Roman" pitchFamily="24"/>
                <a:ea typeface="Times New Roman" pitchFamily="24"/>
                <a:cs typeface="宋体" pitchFamily="24"/>
              </a:rPr>
              <a:t>EF</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AC</a:t>
            </a:r>
            <a:r>
              <a:rPr lang="zh-CN" altLang="zh-CN" sz="2400" b="0" i="0" u="none" dirty="0">
                <a:solidFill>
                  <a:srgbClr val="FF0000"/>
                </a:solidFill>
                <a:effectLst/>
                <a:latin typeface="Times New Roman" pitchFamily="24"/>
                <a:ea typeface="黑体" pitchFamily="24"/>
                <a:cs typeface="宋体" pitchFamily="24"/>
              </a:rPr>
              <a:t>交</a:t>
            </a:r>
            <a:r>
              <a:rPr lang="en-US" altLang="zh-CN" sz="2400" b="0" i="1" u="none" dirty="0">
                <a:solidFill>
                  <a:srgbClr val="FF0000"/>
                </a:solidFill>
                <a:effectLst/>
                <a:latin typeface="Times New Roman" pitchFamily="24"/>
                <a:ea typeface="Times New Roman" pitchFamily="24"/>
                <a:cs typeface="宋体" pitchFamily="24"/>
              </a:rPr>
              <a:t>AB</a:t>
            </a:r>
            <a:r>
              <a:rPr lang="zh-CN" altLang="zh-CN" sz="2400" b="0" i="0" u="none" dirty="0">
                <a:solidFill>
                  <a:srgbClr val="FF0000"/>
                </a:solidFill>
                <a:effectLst/>
                <a:latin typeface="Times New Roman" pitchFamily="24"/>
                <a:ea typeface="黑体" pitchFamily="24"/>
                <a:cs typeface="宋体" pitchFamily="24"/>
              </a:rPr>
              <a:t>于点</a:t>
            </a:r>
            <a:r>
              <a:rPr lang="en-US" altLang="zh-CN" sz="2400" b="0" i="1" u="none" dirty="0">
                <a:solidFill>
                  <a:srgbClr val="FF0000"/>
                </a:solidFill>
                <a:effectLst/>
                <a:latin typeface="Times New Roman" pitchFamily="24"/>
                <a:ea typeface="Times New Roman" pitchFamily="24"/>
                <a:cs typeface="宋体" pitchFamily="24"/>
              </a:rPr>
              <a:t>E</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交</a:t>
            </a:r>
            <a:r>
              <a:rPr lang="en-US" altLang="zh-CN" sz="2400" b="0" i="1" u="none" dirty="0">
                <a:solidFill>
                  <a:srgbClr val="FF0000"/>
                </a:solidFill>
                <a:effectLst/>
                <a:latin typeface="Times New Roman" pitchFamily="24"/>
                <a:ea typeface="Times New Roman" pitchFamily="24"/>
                <a:cs typeface="宋体" pitchFamily="24"/>
              </a:rPr>
              <a:t>CD</a:t>
            </a:r>
            <a:r>
              <a:rPr lang="zh-CN" altLang="zh-CN" sz="2400" b="0" i="0" u="none" dirty="0">
                <a:solidFill>
                  <a:srgbClr val="FF0000"/>
                </a:solidFill>
                <a:effectLst/>
                <a:latin typeface="Times New Roman" pitchFamily="24"/>
                <a:ea typeface="黑体" pitchFamily="24"/>
                <a:cs typeface="宋体" pitchFamily="24"/>
              </a:rPr>
              <a:t>于点</a:t>
            </a:r>
            <a:r>
              <a:rPr lang="en-US" altLang="zh-CN" sz="2400" b="0" i="1" u="none" dirty="0">
                <a:solidFill>
                  <a:srgbClr val="FF0000"/>
                </a:solidFill>
                <a:effectLst/>
                <a:latin typeface="Times New Roman" pitchFamily="24"/>
                <a:ea typeface="Times New Roman" pitchFamily="24"/>
                <a:cs typeface="宋体" pitchFamily="24"/>
              </a:rPr>
              <a:t>F</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则</a:t>
            </a:r>
            <a:r>
              <a:rPr lang="en-US" altLang="zh-CN" sz="2400" b="0" i="1" u="none" dirty="0">
                <a:solidFill>
                  <a:srgbClr val="FF0000"/>
                </a:solidFill>
                <a:effectLst/>
                <a:latin typeface="Times New Roman" pitchFamily="24"/>
                <a:ea typeface="Times New Roman" pitchFamily="24"/>
                <a:cs typeface="宋体" pitchFamily="24"/>
              </a:rPr>
              <a:t>AE</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MN</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CF</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6m</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1" u="none" dirty="0">
                <a:solidFill>
                  <a:srgbClr val="FF0000"/>
                </a:solidFill>
                <a:effectLst/>
                <a:latin typeface="Times New Roman" pitchFamily="24"/>
                <a:ea typeface="Times New Roman" pitchFamily="24"/>
                <a:cs typeface="宋体" pitchFamily="24"/>
              </a:rPr>
              <a:t>EF</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AC</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35m</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Times New Roman" pitchFamily="24"/>
                <a:ea typeface="Times New Roman"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BEN</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DFN</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90</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1" u="none" dirty="0">
                <a:solidFill>
                  <a:srgbClr val="FF0000"/>
                </a:solidFill>
                <a:effectLst/>
                <a:latin typeface="Times New Roman" pitchFamily="24"/>
                <a:ea typeface="Times New Roman" pitchFamily="24"/>
                <a:cs typeface="宋体" pitchFamily="24"/>
              </a:rPr>
              <a:t>EN</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AM</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NF</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MC</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则</a:t>
            </a:r>
            <a:r>
              <a:rPr lang="en-US" altLang="zh-CN" sz="2400" b="0" i="1" u="none" dirty="0">
                <a:solidFill>
                  <a:srgbClr val="FF0000"/>
                </a:solidFill>
                <a:effectLst/>
                <a:latin typeface="Times New Roman" pitchFamily="24"/>
                <a:ea typeface="Times New Roman" pitchFamily="24"/>
                <a:cs typeface="宋体" pitchFamily="24"/>
              </a:rPr>
              <a:t>DF</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DC</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CF</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16</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6</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6</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15</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m</a:t>
            </a:r>
            <a:r>
              <a:rPr lang="zh-CN" altLang="zh-CN" sz="2400" b="0" i="0" u="none" dirty="0">
                <a:solidFill>
                  <a:srgbClr val="FF0000"/>
                </a:solidFill>
                <a:effectLst/>
                <a:latin typeface="宋体" pitchFamily="24"/>
                <a:ea typeface="宋体" pitchFamily="24"/>
                <a:cs typeface="宋体" pitchFamily="24"/>
              </a:rPr>
              <a:t>），</a:t>
            </a:r>
          </a:p>
        </p:txBody>
      </p:sp>
      <p:pic>
        <p:nvPicPr>
          <p:cNvPr id="3" name="yt_image_13808">
            <a:extLst>
              <a:ext uri="{FF2B5EF4-FFF2-40B4-BE49-F238E27FC236}">
                <a16:creationId xmlns:a16="http://schemas.microsoft.com/office/drawing/2014/main" id="{4D6557F4-B0A3-D20E-B9B0-B0FE2DEA5918}"/>
              </a:ex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9192344" y="4834634"/>
            <a:ext cx="2080755" cy="18377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blinds(horizontal)">
                                      <p:cBhvr>
                                        <p:cTn id="19" dur="500"/>
                                        <p:tgtEl>
                                          <p:spTgt spid="2">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blinds(horizontal)">
                                      <p:cBhvr>
                                        <p:cTn id="22" dur="500"/>
                                        <p:tgtEl>
                                          <p:spTgt spid="2">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05" name="yt_shape_13805"/>
          <p:cNvSpPr txBox="1"/>
          <p:nvPr/>
        </p:nvSpPr>
        <p:spPr>
          <a:xfrm>
            <a:off x="540000" y="900000"/>
            <a:ext cx="5092741" cy="1868910"/>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在</a:t>
            </a:r>
            <a:r>
              <a:rPr lang="en-US" altLang="zh-CN" sz="2400" b="0" i="0" u="none" dirty="0" err="1">
                <a:solidFill>
                  <a:srgbClr val="FF0000"/>
                </a:solidFill>
                <a:effectLst/>
                <a:latin typeface="Times New Roman" pitchFamily="24"/>
                <a:ea typeface="Times New Roman" pitchFamily="24"/>
                <a:cs typeface="宋体" pitchFamily="24"/>
              </a:rPr>
              <a:t>Rt△</a:t>
            </a:r>
            <a:r>
              <a:rPr lang="en-US" altLang="zh-CN" sz="2400" b="0" i="1" u="none" dirty="0" err="1">
                <a:solidFill>
                  <a:srgbClr val="FF0000"/>
                </a:solidFill>
                <a:effectLst/>
                <a:latin typeface="Times New Roman" pitchFamily="24"/>
                <a:ea typeface="Times New Roman" pitchFamily="24"/>
                <a:cs typeface="宋体" pitchFamily="24"/>
              </a:rPr>
              <a:t>DFN</a:t>
            </a:r>
            <a:r>
              <a:rPr lang="zh-CN" altLang="zh-CN" sz="2400" b="0" i="0" u="none" dirty="0">
                <a:solidFill>
                  <a:srgbClr val="FF0000"/>
                </a:solidFill>
                <a:effectLst/>
                <a:latin typeface="Times New Roman" pitchFamily="24"/>
                <a:ea typeface="黑体" pitchFamily="24"/>
                <a:cs typeface="宋体" pitchFamily="24"/>
              </a:rPr>
              <a:t>中</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DNF</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45</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NF</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DF</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15m</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EN</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EF</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NF</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35</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15</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20</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m</a:t>
            </a:r>
            <a:r>
              <a:rPr lang="zh-CN" altLang="zh-CN" sz="2400" b="0" i="0" u="none" dirty="0">
                <a:solidFill>
                  <a:srgbClr val="FF0000"/>
                </a:solidFill>
                <a:effectLst/>
                <a:latin typeface="宋体" pitchFamily="24"/>
                <a:ea typeface="宋体" pitchFamily="24"/>
                <a:cs typeface="宋体" pitchFamily="24"/>
              </a:rPr>
              <a:t>），</a:t>
            </a:r>
          </a:p>
        </p:txBody>
      </p:sp>
      <mc:AlternateContent xmlns:mc="http://schemas.openxmlformats.org/markup-compatibility/2006">
        <mc:Choice xmlns:a14="http://schemas.microsoft.com/office/drawing/2010/main" Requires="a14">
          <p:sp>
            <p:nvSpPr>
              <p:cNvPr id="3" name="yt_shape_13805">
                <a:extLst>
                  <a:ext uri="{FF2B5EF4-FFF2-40B4-BE49-F238E27FC236}">
                    <a16:creationId xmlns:a16="http://schemas.microsoft.com/office/drawing/2014/main" id="{22C3EAE0-FAE2-7CC8-6A0F-28DB4D9227D7}"/>
                  </a:ext>
                </a:extLst>
              </p:cNvPr>
              <p:cNvSpPr txBox="1"/>
              <p:nvPr/>
            </p:nvSpPr>
            <p:spPr>
              <a:xfrm>
                <a:off x="542609" y="2852936"/>
                <a:ext cx="2505942" cy="1120243"/>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在</a:t>
                </a:r>
                <a:r>
                  <a:rPr lang="en-US" altLang="zh-CN" sz="2400" b="0" i="0" u="none" dirty="0" err="1">
                    <a:solidFill>
                      <a:srgbClr val="FF0000"/>
                    </a:solidFill>
                    <a:effectLst/>
                    <a:latin typeface="Times New Roman" pitchFamily="24"/>
                    <a:ea typeface="Times New Roman" pitchFamily="24"/>
                    <a:cs typeface="宋体" pitchFamily="24"/>
                  </a:rPr>
                  <a:t>Rt△</a:t>
                </a:r>
                <a:r>
                  <a:rPr lang="en-US" altLang="zh-CN" sz="2400" b="0" i="1" u="none" dirty="0" err="1">
                    <a:solidFill>
                      <a:srgbClr val="FF0000"/>
                    </a:solidFill>
                    <a:effectLst/>
                    <a:latin typeface="Times New Roman" pitchFamily="24"/>
                    <a:ea typeface="Times New Roman" pitchFamily="24"/>
                    <a:cs typeface="宋体" pitchFamily="24"/>
                  </a:rPr>
                  <a:t>BEN</a:t>
                </a:r>
                <a:r>
                  <a:rPr lang="zh-CN" altLang="zh-CN" sz="2400" b="0" i="0" u="none" dirty="0">
                    <a:solidFill>
                      <a:srgbClr val="FF0000"/>
                    </a:solidFill>
                    <a:effectLst/>
                    <a:latin typeface="Times New Roman" pitchFamily="24"/>
                    <a:ea typeface="黑体" pitchFamily="24"/>
                    <a:cs typeface="宋体" pitchFamily="24"/>
                  </a:rPr>
                  <a:t>中</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0" u="none" dirty="0" err="1">
                    <a:solidFill>
                      <a:srgbClr val="FF0000"/>
                    </a:solidFill>
                    <a:effectLst/>
                    <a:latin typeface="Times New Roman" pitchFamily="24"/>
                    <a:ea typeface="Times New Roman" pitchFamily="24"/>
                    <a:cs typeface="宋体" pitchFamily="24"/>
                  </a:rPr>
                  <a:t>tan∠</a:t>
                </a:r>
                <a:r>
                  <a:rPr lang="en-US" altLang="zh-CN" sz="2400" b="0" i="1" u="none" dirty="0" err="1">
                    <a:solidFill>
                      <a:srgbClr val="FF0000"/>
                    </a:solidFill>
                    <a:effectLst/>
                    <a:latin typeface="Times New Roman" pitchFamily="24"/>
                    <a:ea typeface="Times New Roman" pitchFamily="24"/>
                    <a:cs typeface="宋体" pitchFamily="24"/>
                  </a:rPr>
                  <a:t>BNE</a:t>
                </a:r>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𝐵𝐸</m:t>
                        </m:r>
                      </m:num>
                      <m:den>
                        <m:r>
                          <a:rPr lang="en-US" altLang="zh-CN" sz="2400" b="0" i="1">
                            <a:solidFill>
                              <a:srgbClr val="FF0000"/>
                            </a:solidFill>
                            <a:effectLst/>
                            <a:latin typeface="Cambria Math" panose="02040503050406030204" pitchFamily="12" charset="0"/>
                            <a:ea typeface="Cambria Math" panose="02040503050406030204" pitchFamily="12" charset="0"/>
                          </a:rPr>
                          <m:t>𝐸𝑁</m:t>
                        </m:r>
                      </m:den>
                    </m:f>
                  </m:oMath>
                </a14:m>
                <a:r>
                  <a:rPr lang="zh-CN" altLang="zh-CN" sz="2400" b="0" i="0" u="none" dirty="0">
                    <a:solidFill>
                      <a:srgbClr val="FF0000"/>
                    </a:solidFill>
                    <a:effectLst/>
                    <a:latin typeface="宋体" pitchFamily="24"/>
                    <a:ea typeface="宋体" pitchFamily="24"/>
                    <a:cs typeface="宋体" pitchFamily="24"/>
                  </a:rPr>
                  <a:t>，</a:t>
                </a:r>
                <a:endParaRPr lang="en-US" altLang="zh-CN" sz="2400" b="0" i="0" u="none" dirty="0">
                  <a:solidFill>
                    <a:srgbClr val="FF0000"/>
                  </a:solidFill>
                  <a:effectLst/>
                  <a:latin typeface="宋体" pitchFamily="24"/>
                  <a:ea typeface="宋体" pitchFamily="24"/>
                  <a:cs typeface="宋体" pitchFamily="24"/>
                </a:endParaRPr>
              </a:p>
            </p:txBody>
          </p:sp>
        </mc:Choice>
        <mc:Fallback>
          <p:sp>
            <p:nvSpPr>
              <p:cNvPr id="3" name="yt_shape_13805">
                <a:extLst>
                  <a:ext uri="{FF2B5EF4-FFF2-40B4-BE49-F238E27FC236}">
                    <a16:creationId xmlns:a16="http://schemas.microsoft.com/office/drawing/2014/main" id="{22C3EAE0-FAE2-7CC8-6A0F-28DB4D9227D7}"/>
                  </a:ext>
                </a:extLst>
              </p:cNvPr>
              <p:cNvSpPr txBox="1">
                <a:spLocks noRot="1" noChangeAspect="1" noMove="1" noResize="1" noEditPoints="1" noAdjustHandles="1" noChangeArrowheads="1" noChangeShapeType="1" noTextEdit="1"/>
              </p:cNvSpPr>
              <p:nvPr/>
            </p:nvSpPr>
            <p:spPr>
              <a:xfrm>
                <a:off x="542609" y="2852936"/>
                <a:ext cx="2505942" cy="1120243"/>
              </a:xfrm>
              <a:prstGeom prst="rect">
                <a:avLst/>
              </a:prstGeom>
              <a:blipFill>
                <a:blip r:embed="rId2"/>
                <a:stretch>
                  <a:fillRect l="-7299" t="-4348" r="-6813" b="-8696"/>
                </a:stretch>
              </a:blipFill>
            </p:spPr>
            <p:txBody>
              <a:bodyPr/>
              <a:lstStyle/>
              <a:p>
                <a:r>
                  <a:rPr lang="zh-CN" altLang="en-US">
                    <a:noFill/>
                  </a:rPr>
                  <a:t> </a:t>
                </a:r>
              </a:p>
            </p:txBody>
          </p:sp>
        </mc:Fallback>
      </mc:AlternateContent>
      <p:sp>
        <p:nvSpPr>
          <p:cNvPr id="4" name="yt_shape_2">
            <a:extLst>
              <a:ext uri="{FF2B5EF4-FFF2-40B4-BE49-F238E27FC236}">
                <a16:creationId xmlns:a16="http://schemas.microsoft.com/office/drawing/2014/main" id="{7C5D6819-4F3F-C7C5-7BA0-8674CAB823ED}"/>
              </a:ext>
            </a:extLst>
          </p:cNvPr>
          <p:cNvSpPr txBox="1"/>
          <p:nvPr/>
        </p:nvSpPr>
        <p:spPr>
          <a:xfrm>
            <a:off x="542609" y="4065994"/>
            <a:ext cx="8287525" cy="908647"/>
          </a:xfrm>
          <a:prstGeom prst="rect">
            <a:avLst/>
          </a:prstGeom>
          <a:noFill/>
          <a:extLst>
            <a:ext uri="{909E8E84-426E-40DD-AFC4-6F175D3DCCD1}">
              <a14:hiddenFill xmlns:a14="http://schemas.microsoft.com/office/drawing/2010/main">
                <a:solidFill>
                  <a:srgbClr val="FFFFFF"/>
                </a:solidFill>
              </a14:hiddenFill>
            </a:ext>
          </a:extLst>
        </p:spPr>
        <p:txBody>
          <a:bodyPr vert="horz" wrap="none" lIns="0" tIns="0" rIns="0" bIns="0" rtlCol="0">
            <a:spAutoFit/>
          </a:bodyPr>
          <a:lstStyle/>
          <a:p>
            <a:pPr lvl="0" hangingPunct="0">
              <a:lnSpc>
                <a:spcPct val="129999"/>
              </a:lnSpc>
            </a:pPr>
            <a:r>
              <a:rPr lang="en-US" altLang="zh-CN" sz="2400" dirty="0">
                <a:solidFill>
                  <a:srgbClr val="FF0000"/>
                </a:solidFill>
                <a:latin typeface="宋体" pitchFamily="24"/>
                <a:ea typeface="宋体" pitchFamily="24"/>
                <a:cs typeface="宋体" pitchFamily="24"/>
              </a:rPr>
              <a:t>∴</a:t>
            </a:r>
            <a:r>
              <a:rPr lang="en-US" altLang="zh-CN" sz="2400" i="1" dirty="0">
                <a:solidFill>
                  <a:srgbClr val="FF0000"/>
                </a:solidFill>
                <a:latin typeface="Times New Roman" pitchFamily="24"/>
                <a:ea typeface="Times New Roman" pitchFamily="24"/>
                <a:cs typeface="宋体" pitchFamily="24"/>
              </a:rPr>
              <a:t>BE</a:t>
            </a:r>
            <a:r>
              <a:rPr lang="zh-CN" altLang="zh-CN" sz="2400" dirty="0">
                <a:solidFill>
                  <a:srgbClr val="FF0000"/>
                </a:solidFill>
                <a:latin typeface="宋体" pitchFamily="24"/>
                <a:ea typeface="宋体" pitchFamily="24"/>
                <a:cs typeface="宋体" pitchFamily="24"/>
              </a:rPr>
              <a:t>＝</a:t>
            </a:r>
            <a:r>
              <a:rPr lang="en-US" altLang="zh-CN" sz="2400" i="1" dirty="0" err="1">
                <a:solidFill>
                  <a:srgbClr val="FF0000"/>
                </a:solidFill>
                <a:latin typeface="Times New Roman" pitchFamily="24"/>
                <a:ea typeface="Times New Roman" pitchFamily="24"/>
                <a:cs typeface="宋体" pitchFamily="24"/>
              </a:rPr>
              <a:t>EN</a:t>
            </a:r>
            <a:r>
              <a:rPr lang="en-US" altLang="zh-CN" sz="2400" dirty="0" err="1">
                <a:solidFill>
                  <a:srgbClr val="FF0000"/>
                </a:solidFill>
                <a:latin typeface="Times New Roman" pitchFamily="24"/>
                <a:ea typeface="Times New Roman" pitchFamily="24"/>
                <a:cs typeface="宋体" pitchFamily="24"/>
              </a:rPr>
              <a:t>·tan∠</a:t>
            </a:r>
            <a:r>
              <a:rPr lang="en-US" altLang="zh-CN" sz="2400" i="1" dirty="0" err="1">
                <a:solidFill>
                  <a:srgbClr val="FF0000"/>
                </a:solidFill>
                <a:latin typeface="Times New Roman" pitchFamily="24"/>
                <a:ea typeface="Times New Roman" pitchFamily="24"/>
                <a:cs typeface="宋体" pitchFamily="24"/>
              </a:rPr>
              <a:t>BNE</a:t>
            </a:r>
            <a:r>
              <a:rPr lang="zh-CN"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20</a:t>
            </a:r>
            <a:r>
              <a:rPr lang="en-US"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tan55</a:t>
            </a:r>
            <a:r>
              <a:rPr lang="en-US"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20</a:t>
            </a:r>
            <a:r>
              <a:rPr lang="en-US"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1</a:t>
            </a:r>
            <a:r>
              <a:rPr lang="en-US"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43</a:t>
            </a:r>
            <a:r>
              <a:rPr lang="zh-CN"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28</a:t>
            </a:r>
            <a:r>
              <a:rPr lang="en-US"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6</a:t>
            </a:r>
            <a:r>
              <a:rPr lang="zh-CN"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m</a:t>
            </a:r>
            <a:r>
              <a:rPr lang="zh-CN" altLang="zh-CN" sz="2400" dirty="0">
                <a:solidFill>
                  <a:srgbClr val="FF0000"/>
                </a:solidFill>
                <a:latin typeface="宋体" pitchFamily="24"/>
                <a:ea typeface="宋体" pitchFamily="24"/>
                <a:cs typeface="宋体" pitchFamily="24"/>
              </a:rPr>
              <a:t>），</a:t>
            </a:r>
          </a:p>
          <a:p>
            <a:pPr lvl="0" hangingPunct="0">
              <a:lnSpc>
                <a:spcPct val="129999"/>
              </a:lnSpc>
            </a:pPr>
            <a:r>
              <a:rPr lang="en-US" altLang="zh-CN" sz="2400" dirty="0">
                <a:solidFill>
                  <a:srgbClr val="FF0000"/>
                </a:solidFill>
                <a:latin typeface="宋体" pitchFamily="24"/>
                <a:ea typeface="宋体" pitchFamily="24"/>
                <a:cs typeface="宋体" pitchFamily="24"/>
              </a:rPr>
              <a:t>∴</a:t>
            </a:r>
            <a:r>
              <a:rPr lang="en-US" altLang="zh-CN" sz="2400" i="1" dirty="0">
                <a:solidFill>
                  <a:srgbClr val="FF0000"/>
                </a:solidFill>
                <a:latin typeface="Times New Roman" pitchFamily="24"/>
                <a:ea typeface="Times New Roman" pitchFamily="24"/>
                <a:cs typeface="宋体" pitchFamily="24"/>
              </a:rPr>
              <a:t>AB</a:t>
            </a:r>
            <a:r>
              <a:rPr lang="zh-CN" altLang="zh-CN" sz="2400" dirty="0">
                <a:solidFill>
                  <a:srgbClr val="FF0000"/>
                </a:solidFill>
                <a:latin typeface="宋体" pitchFamily="24"/>
                <a:ea typeface="宋体" pitchFamily="24"/>
                <a:cs typeface="宋体" pitchFamily="24"/>
              </a:rPr>
              <a:t>＝</a:t>
            </a:r>
            <a:r>
              <a:rPr lang="en-US" altLang="zh-CN" sz="2400" i="1" dirty="0">
                <a:solidFill>
                  <a:srgbClr val="FF0000"/>
                </a:solidFill>
                <a:latin typeface="Times New Roman" pitchFamily="24"/>
                <a:ea typeface="Times New Roman" pitchFamily="24"/>
                <a:cs typeface="宋体" pitchFamily="24"/>
              </a:rPr>
              <a:t>BE</a:t>
            </a:r>
            <a:r>
              <a:rPr lang="zh-CN" altLang="zh-CN" sz="2400" dirty="0">
                <a:solidFill>
                  <a:srgbClr val="FF0000"/>
                </a:solidFill>
                <a:latin typeface="宋体" pitchFamily="24"/>
                <a:ea typeface="宋体" pitchFamily="24"/>
                <a:cs typeface="宋体" pitchFamily="24"/>
              </a:rPr>
              <a:t>＋</a:t>
            </a:r>
            <a:r>
              <a:rPr lang="en-US" altLang="zh-CN" sz="2400" i="1" dirty="0">
                <a:solidFill>
                  <a:srgbClr val="FF0000"/>
                </a:solidFill>
                <a:latin typeface="Times New Roman" pitchFamily="24"/>
                <a:ea typeface="Times New Roman" pitchFamily="24"/>
                <a:cs typeface="宋体" pitchFamily="24"/>
              </a:rPr>
              <a:t>AE</a:t>
            </a:r>
            <a:r>
              <a:rPr lang="zh-CN"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28</a:t>
            </a:r>
            <a:r>
              <a:rPr lang="en-US"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6</a:t>
            </a:r>
            <a:r>
              <a:rPr lang="zh-CN"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1</a:t>
            </a:r>
            <a:r>
              <a:rPr lang="en-US"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6</a:t>
            </a:r>
            <a:r>
              <a:rPr lang="en-US"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30</a:t>
            </a:r>
            <a:r>
              <a:rPr lang="zh-CN"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m</a:t>
            </a:r>
            <a:r>
              <a:rPr lang="zh-CN"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宋体" pitchFamily="24"/>
                <a:ea typeface="宋体" pitchFamily="24"/>
                <a:cs typeface="宋体" pitchFamily="24"/>
              </a:rPr>
              <a:t>.</a:t>
            </a:r>
            <a:endParaRPr lang="zh-CN" altLang="en-US" dirty="0">
              <a:solidFill>
                <a:srgbClr val="FF0000"/>
              </a:solidFill>
            </a:endParaRPr>
          </a:p>
        </p:txBody>
      </p:sp>
      <p:sp>
        <p:nvSpPr>
          <p:cNvPr id="5" name="yt_shape_13807">
            <a:extLst>
              <a:ext uri="{FF2B5EF4-FFF2-40B4-BE49-F238E27FC236}">
                <a16:creationId xmlns:a16="http://schemas.microsoft.com/office/drawing/2014/main" id="{98BC1C56-3166-0BD1-90ED-626BE46ACB05}"/>
              </a:ext>
            </a:extLst>
          </p:cNvPr>
          <p:cNvSpPr txBox="1"/>
          <p:nvPr/>
        </p:nvSpPr>
        <p:spPr>
          <a:xfrm>
            <a:off x="542609" y="5025429"/>
            <a:ext cx="415338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答</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居民楼</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Times New Roman" pitchFamily="24"/>
                <a:ea typeface="黑体" pitchFamily="24"/>
                <a:cs typeface="宋体" pitchFamily="24"/>
              </a:rPr>
              <a:t>的高度约为</a:t>
            </a:r>
            <a:r>
              <a:rPr lang="en-US" altLang="zh-CN" sz="2400" b="0" i="0" u="none">
                <a:solidFill>
                  <a:srgbClr val="FF0000"/>
                </a:solidFill>
                <a:effectLst/>
                <a:latin typeface="Times New Roman" pitchFamily="24"/>
                <a:ea typeface="Times New Roman" pitchFamily="24"/>
                <a:cs typeface="宋体" pitchFamily="24"/>
              </a:rPr>
              <a:t>30m</a:t>
            </a:r>
            <a:r>
              <a:rPr lang="en-US" altLang="zh-CN" sz="2400" b="0" i="0" u="none">
                <a:solidFill>
                  <a:srgbClr val="FF0000"/>
                </a:solidFill>
                <a:effectLst/>
                <a:latin typeface="宋体" pitchFamily="24"/>
                <a:ea typeface="宋体"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805">
                                            <p:txEl>
                                              <p:pRg st="0" end="0"/>
                                            </p:txEl>
                                          </p:spTgt>
                                        </p:tgtEl>
                                        <p:attrNameLst>
                                          <p:attrName>style.visibility</p:attrName>
                                        </p:attrNameLst>
                                      </p:cBhvr>
                                      <p:to>
                                        <p:strVal val="visible"/>
                                      </p:to>
                                    </p:set>
                                    <p:animEffect transition="in" filter="blinds(horizontal)">
                                      <p:cBhvr>
                                        <p:cTn id="7" dur="500"/>
                                        <p:tgtEl>
                                          <p:spTgt spid="13805">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805">
                                            <p:txEl>
                                              <p:pRg st="1" end="1"/>
                                            </p:txEl>
                                          </p:spTgt>
                                        </p:tgtEl>
                                        <p:attrNameLst>
                                          <p:attrName>style.visibility</p:attrName>
                                        </p:attrNameLst>
                                      </p:cBhvr>
                                      <p:to>
                                        <p:strVal val="visible"/>
                                      </p:to>
                                    </p:set>
                                    <p:animEffect transition="in" filter="blinds(horizontal)">
                                      <p:cBhvr>
                                        <p:cTn id="10" dur="500"/>
                                        <p:tgtEl>
                                          <p:spTgt spid="13805">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805">
                                            <p:txEl>
                                              <p:pRg st="2" end="2"/>
                                            </p:txEl>
                                          </p:spTgt>
                                        </p:tgtEl>
                                        <p:attrNameLst>
                                          <p:attrName>style.visibility</p:attrName>
                                        </p:attrNameLst>
                                      </p:cBhvr>
                                      <p:to>
                                        <p:strVal val="visible"/>
                                      </p:to>
                                    </p:set>
                                    <p:animEffect transition="in" filter="blinds(horizontal)">
                                      <p:cBhvr>
                                        <p:cTn id="13" dur="500"/>
                                        <p:tgtEl>
                                          <p:spTgt spid="13805">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805">
                                            <p:txEl>
                                              <p:pRg st="3" end="3"/>
                                            </p:txEl>
                                          </p:spTgt>
                                        </p:tgtEl>
                                        <p:attrNameLst>
                                          <p:attrName>style.visibility</p:attrName>
                                        </p:attrNameLst>
                                      </p:cBhvr>
                                      <p:to>
                                        <p:strVal val="visible"/>
                                      </p:to>
                                    </p:set>
                                    <p:animEffect transition="in" filter="blinds(horizontal)">
                                      <p:cBhvr>
                                        <p:cTn id="16" dur="500"/>
                                        <p:tgtEl>
                                          <p:spTgt spid="13805">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blinds(horizontal)">
                                      <p:cBhvr>
                                        <p:cTn id="19" dur="500"/>
                                        <p:tgtEl>
                                          <p:spTgt spid="3">
                                            <p:txEl>
                                              <p:pRg st="0" end="0"/>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blinds(horizontal)">
                                      <p:cBhvr>
                                        <p:cTn id="25" dur="500"/>
                                        <p:tgtEl>
                                          <p:spTgt spid="4">
                                            <p:txEl>
                                              <p:pRg st="0" end="0"/>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4">
                                            <p:txEl>
                                              <p:pRg st="1" end="1"/>
                                            </p:txEl>
                                          </p:spTgt>
                                        </p:tgtEl>
                                        <p:attrNameLst>
                                          <p:attrName>style.visibility</p:attrName>
                                        </p:attrNameLst>
                                      </p:cBhvr>
                                      <p:to>
                                        <p:strVal val="visible"/>
                                      </p:to>
                                    </p:set>
                                    <p:animEffect transition="in" filter="blinds(horizontal)">
                                      <p:cBhvr>
                                        <p:cTn id="28" dur="500"/>
                                        <p:tgtEl>
                                          <p:spTgt spid="4">
                                            <p:txEl>
                                              <p:pRg st="1" end="1"/>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Effect transition="in" filter="blinds(horizontal)">
                                      <p:cBhvr>
                                        <p:cTn id="3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05" grpId="0" build="allAtOnce"/>
      <p:bldP spid="3" grpId="0" build="allAtOnce"/>
      <p:bldP spid="4" grpId="0" build="allAtOnce"/>
      <p:bldP spid="5"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48" name="yt_shape_13748"/>
          <p:cNvSpPr txBox="1"/>
          <p:nvPr/>
        </p:nvSpPr>
        <p:spPr>
          <a:xfrm>
            <a:off x="540000" y="900000"/>
            <a:ext cx="3462486"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02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背靠背</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型</a:t>
            </a:r>
          </a:p>
        </p:txBody>
      </p:sp>
      <p:sp>
        <p:nvSpPr>
          <p:cNvPr id="13749" name="yt_shape_13749"/>
          <p:cNvSpPr txBox="1"/>
          <p:nvPr/>
        </p:nvSpPr>
        <p:spPr>
          <a:xfrm>
            <a:off x="540119" y="1396872"/>
            <a:ext cx="11111999" cy="2405265"/>
          </a:xfrm>
          <a:prstGeom prst="rect">
            <a:avLst/>
          </a:prstGeom>
          <a:ln>
            <a:solidFill>
              <a:srgbClr val="000000"/>
            </a:solidFill>
          </a:ln>
        </p:spPr>
        <p:txBody>
          <a:bodyPr vert="horz" wrap="square" lIns="72000" tIns="0" rIns="72000" bIns="7200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黑体" pitchFamily="24"/>
                <a:cs typeface="宋体" pitchFamily="24"/>
              </a:rPr>
              <a:t>【方法指导】</a:t>
            </a:r>
            <a:r>
              <a:rPr lang="zh-CN" altLang="zh-CN" sz="2400" b="0" i="0" u="none" dirty="0">
                <a:solidFill>
                  <a:srgbClr val="000000"/>
                </a:solidFill>
                <a:effectLst/>
                <a:latin typeface="Times New Roman" pitchFamily="24"/>
                <a:ea typeface="楷体" pitchFamily="24"/>
                <a:cs typeface="宋体" pitchFamily="24"/>
              </a:rPr>
              <a:t>如图</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这种类型的特点是两个直角三角形是并列关系</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有公共直角顶点和一条公共直角边</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其中这条公共直角边是沟通两个直角三角形关系的媒介</a:t>
            </a:r>
            <a:r>
              <a:rPr lang="en-US" altLang="zh-CN" sz="2400" b="0" i="0" u="none" dirty="0">
                <a:solidFill>
                  <a:srgbClr val="000000"/>
                </a:solidFill>
                <a:effectLst/>
                <a:latin typeface="宋体" pitchFamily="24"/>
                <a:ea typeface="宋体" pitchFamily="24"/>
                <a:cs typeface="宋体" pitchFamily="24"/>
              </a:rPr>
              <a:t>.</a:t>
            </a:r>
          </a:p>
          <a:p>
            <a:pPr algn="l" eaLnBrk="1" latinLnBrk="0" hangingPunct="0">
              <a:lnSpc>
                <a:spcPct val="129999"/>
              </a:lnSpc>
            </a:pPr>
            <a:endParaRPr lang="en-US" altLang="zh-CN" sz="2400" dirty="0">
              <a:solidFill>
                <a:srgbClr val="000000"/>
              </a:solidFill>
              <a:latin typeface="宋体" pitchFamily="24"/>
              <a:ea typeface="宋体" pitchFamily="24"/>
              <a:cs typeface="宋体" pitchFamily="24"/>
            </a:endParaRPr>
          </a:p>
          <a:p>
            <a:pPr algn="l" eaLnBrk="1" latinLnBrk="0" hangingPunct="0">
              <a:lnSpc>
                <a:spcPct val="129999"/>
              </a:lnSpc>
            </a:pPr>
            <a:endParaRPr lang="en-US" altLang="zh-CN" sz="2400" b="0" i="0" u="none" dirty="0">
              <a:solidFill>
                <a:srgbClr val="000000"/>
              </a:solidFill>
              <a:effectLst/>
              <a:latin typeface="宋体" pitchFamily="24"/>
              <a:ea typeface="宋体" pitchFamily="24"/>
              <a:cs typeface="宋体" pitchFamily="24"/>
            </a:endParaRPr>
          </a:p>
          <a:p>
            <a:pPr algn="l" eaLnBrk="1" latinLnBrk="0" hangingPunct="0">
              <a:lnSpc>
                <a:spcPct val="129999"/>
              </a:lnSpc>
            </a:pPr>
            <a:endParaRPr lang="en-US" altLang="zh-CN" sz="2400" dirty="0">
              <a:solidFill>
                <a:srgbClr val="000000"/>
              </a:solidFill>
              <a:latin typeface="宋体" pitchFamily="24"/>
              <a:ea typeface="宋体" pitchFamily="24"/>
              <a:cs typeface="宋体" pitchFamily="24"/>
            </a:endParaRPr>
          </a:p>
        </p:txBody>
      </p:sp>
      <p:pic>
        <p:nvPicPr>
          <p:cNvPr id="13750" name="yt_image_1375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167221" y="2420888"/>
            <a:ext cx="1857558" cy="1179360"/>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3706285355">
            <a:extLst>
              <a:ext uri="{FF2B5EF4-FFF2-40B4-BE49-F238E27FC236}">
                <a16:creationId xmlns:a16="http://schemas.microsoft.com/office/drawing/2014/main" id="{F3C4AB8F-CC61-61DB-4648-A14201CA6F2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38705"/>
            <a:ext cx="1168464" cy="364360"/>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52" name="yt_shape_13752"/>
          <p:cNvSpPr txBox="1"/>
          <p:nvPr/>
        </p:nvSpPr>
        <p:spPr>
          <a:xfrm>
            <a:off x="540119" y="900000"/>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涡阳县模拟</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MN</a:t>
            </a:r>
            <a:r>
              <a:rPr lang="zh-CN" altLang="zh-CN" sz="2400" b="0" i="0" u="none">
                <a:solidFill>
                  <a:srgbClr val="000000"/>
                </a:solidFill>
                <a:effectLst/>
                <a:latin typeface="Times New Roman" pitchFamily="24"/>
                <a:ea typeface="宋体" pitchFamily="24"/>
                <a:cs typeface="宋体" pitchFamily="24"/>
              </a:rPr>
              <a:t>是一条东西走向的海岸线</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上午</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00</a:t>
            </a:r>
            <a:r>
              <a:rPr lang="zh-CN" altLang="zh-CN" sz="2400" b="0" i="0" u="none">
                <a:solidFill>
                  <a:srgbClr val="000000"/>
                </a:solidFill>
                <a:effectLst/>
                <a:latin typeface="Times New Roman" pitchFamily="24"/>
                <a:ea typeface="宋体" pitchFamily="24"/>
                <a:cs typeface="宋体" pitchFamily="24"/>
              </a:rPr>
              <a:t>点一艘船从海岸线上港口</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处沿北偏东</a:t>
            </a:r>
            <a:r>
              <a:rPr lang="en-US" altLang="zh-CN" sz="2400" b="0" i="0" u="none">
                <a:solidFill>
                  <a:srgbClr val="000000"/>
                </a:solidFill>
                <a:effectLst/>
                <a:latin typeface="Times New Roman" pitchFamily="24"/>
                <a:ea typeface="Times New Roman" pitchFamily="24"/>
                <a:cs typeface="宋体" pitchFamily="24"/>
              </a:rPr>
              <a:t>30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方向航行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上午</a:t>
            </a: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00</a:t>
            </a:r>
            <a:r>
              <a:rPr lang="zh-CN" altLang="zh-CN" sz="2400" b="0" i="0" u="none">
                <a:solidFill>
                  <a:srgbClr val="000000"/>
                </a:solidFill>
                <a:effectLst/>
                <a:latin typeface="Times New Roman" pitchFamily="24"/>
                <a:ea typeface="宋体" pitchFamily="24"/>
                <a:cs typeface="宋体" pitchFamily="24"/>
              </a:rPr>
              <a:t>点抵达</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然后向南偏东</a:t>
            </a:r>
            <a:r>
              <a:rPr lang="en-US" altLang="zh-CN" sz="2400" b="0" i="0" u="none">
                <a:solidFill>
                  <a:srgbClr val="000000"/>
                </a:solidFill>
                <a:effectLst/>
                <a:latin typeface="Times New Roman" pitchFamily="24"/>
                <a:ea typeface="Times New Roman" pitchFamily="24"/>
                <a:cs typeface="宋体" pitchFamily="24"/>
              </a:rPr>
              <a:t>75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方向航行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一段时间后</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抵达位于港口</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的北偏东</a:t>
            </a:r>
            <a:r>
              <a:rPr lang="en-US" altLang="zh-CN" sz="2400" b="0" i="0" u="none">
                <a:solidFill>
                  <a:srgbClr val="000000"/>
                </a:solidFill>
                <a:effectLst/>
                <a:latin typeface="Times New Roman" pitchFamily="24"/>
                <a:ea typeface="Times New Roman" pitchFamily="24"/>
                <a:cs typeface="宋体" pitchFamily="24"/>
              </a:rPr>
              <a:t>60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方向上的</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处</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船在航行中的速度均为</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Times New Roman" pitchFamily="24"/>
                <a:ea typeface="宋体" pitchFamily="24"/>
                <a:cs typeface="宋体" pitchFamily="24"/>
              </a:rPr>
              <a:t>海里</a:t>
            </a:r>
            <a:r>
              <a:rPr lang="en-US" altLang="zh-CN" sz="2400" b="0" i="1"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求此时船距海岸线的距离</a:t>
            </a:r>
            <a:r>
              <a:rPr lang="en-US" altLang="zh-CN" sz="2400" b="0" i="0" u="none">
                <a:solidFill>
                  <a:srgbClr val="000000"/>
                </a:solidFill>
                <a:effectLst/>
                <a:latin typeface="宋体" pitchFamily="24"/>
                <a:ea typeface="宋体" pitchFamily="24"/>
                <a:cs typeface="宋体" pitchFamily="24"/>
              </a:rPr>
              <a:t>.</a:t>
            </a:r>
          </a:p>
        </p:txBody>
      </p:sp>
      <p:pic>
        <p:nvPicPr>
          <p:cNvPr id="13753" name="yt_image_13753">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8726067" y="2875051"/>
            <a:ext cx="2554583" cy="1543820"/>
          </a:xfrm>
          <a:prstGeom prst="rect">
            <a:avLst/>
          </a:prstGeom>
          <a:noFill/>
          <a:extLst>
            <a:ext uri="{909E8E84-426E-40DD-AFC4-6F175D3DCCD1}">
              <a14:hiddenFill xmlns:a14="http://schemas.microsoft.com/office/drawing/2010/main">
                <a:solidFill>
                  <a:srgbClr val="FFFFFF"/>
                </a:solidFill>
              </a14:hiddenFill>
            </a:ext>
          </a:extLst>
        </p:spPr>
      </p:pic>
      <p:sp>
        <p:nvSpPr>
          <p:cNvPr id="2" name="yt_shape_13755">
            <a:extLst>
              <a:ext uri="{FF2B5EF4-FFF2-40B4-BE49-F238E27FC236}">
                <a16:creationId xmlns:a16="http://schemas.microsoft.com/office/drawing/2014/main" id="{EDAB9C27-C75B-8193-2B2C-B05824A31929}"/>
              </a:ext>
            </a:extLst>
          </p:cNvPr>
          <p:cNvSpPr txBox="1"/>
          <p:nvPr/>
        </p:nvSpPr>
        <p:spPr>
          <a:xfrm>
            <a:off x="540119" y="2798053"/>
            <a:ext cx="422070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如图</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过</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黑体" pitchFamily="24"/>
                <a:cs typeface="宋体" pitchFamily="24"/>
              </a:rPr>
              <a:t>作</a:t>
            </a:r>
            <a:r>
              <a:rPr lang="en-US" altLang="zh-CN" sz="2400" b="0" i="1" u="none">
                <a:solidFill>
                  <a:srgbClr val="FF0000"/>
                </a:solidFill>
                <a:effectLst/>
                <a:latin typeface="Times New Roman" pitchFamily="24"/>
                <a:ea typeface="Times New Roman" pitchFamily="24"/>
                <a:cs typeface="宋体" pitchFamily="24"/>
              </a:rPr>
              <a:t>BE</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Times New Roman" pitchFamily="24"/>
                <a:ea typeface="黑体" pitchFamily="24"/>
                <a:cs typeface="宋体" pitchFamily="24"/>
              </a:rPr>
              <a:t>于</a:t>
            </a:r>
            <a:r>
              <a:rPr lang="en-US" altLang="zh-CN" sz="2400" b="0" i="1" u="none">
                <a:solidFill>
                  <a:srgbClr val="FF0000"/>
                </a:solidFill>
                <a:effectLst/>
                <a:latin typeface="Times New Roman" pitchFamily="24"/>
                <a:ea typeface="Times New Roman" pitchFamily="24"/>
                <a:cs typeface="宋体" pitchFamily="24"/>
              </a:rPr>
              <a:t>E</a:t>
            </a:r>
            <a:r>
              <a:rPr lang="zh-CN" altLang="zh-CN" sz="2400" b="0" i="0" u="none">
                <a:solidFill>
                  <a:srgbClr val="FF0000"/>
                </a:solidFill>
                <a:effectLst/>
                <a:latin typeface="宋体" pitchFamily="24"/>
                <a:ea typeface="宋体" pitchFamily="24"/>
                <a:cs typeface="宋体" pitchFamily="24"/>
              </a:rPr>
              <a:t>，</a:t>
            </a:r>
          </a:p>
        </p:txBody>
      </p:sp>
      <p:sp>
        <p:nvSpPr>
          <p:cNvPr id="3" name="yt_shape_13756">
            <a:extLst>
              <a:ext uri="{FF2B5EF4-FFF2-40B4-BE49-F238E27FC236}">
                <a16:creationId xmlns:a16="http://schemas.microsoft.com/office/drawing/2014/main" id="{0F32F2BC-C67C-06F5-3848-4876B875AEA0}"/>
              </a:ext>
            </a:extLst>
          </p:cNvPr>
          <p:cNvSpPr txBox="1"/>
          <p:nvPr/>
        </p:nvSpPr>
        <p:spPr>
          <a:xfrm>
            <a:off x="540119" y="3277356"/>
            <a:ext cx="4599016"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GAB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GAC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p>
        </p:txBody>
      </p:sp>
      <p:sp>
        <p:nvSpPr>
          <p:cNvPr id="4" name="yt_shape_13757">
            <a:extLst>
              <a:ext uri="{FF2B5EF4-FFF2-40B4-BE49-F238E27FC236}">
                <a16:creationId xmlns:a16="http://schemas.microsoft.com/office/drawing/2014/main" id="{14C53ED4-CE0A-6293-0BB3-B73C98FF5668}"/>
              </a:ext>
            </a:extLst>
          </p:cNvPr>
          <p:cNvSpPr txBox="1"/>
          <p:nvPr/>
        </p:nvSpPr>
        <p:spPr>
          <a:xfrm>
            <a:off x="540119" y="3756659"/>
            <a:ext cx="2255426"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BAE</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30</a:t>
            </a:r>
            <a:r>
              <a:rPr lang="en-US" altLang="zh-CN" sz="2400" b="0" i="0" u="none">
                <a:solidFill>
                  <a:srgbClr val="FF0000"/>
                </a:solidFill>
                <a:effectLst/>
                <a:latin typeface="宋体" pitchFamily="24"/>
                <a:ea typeface="宋体" pitchFamily="24"/>
                <a:cs typeface="宋体" pitchFamily="24"/>
              </a:rPr>
              <a:t>°.</a:t>
            </a:r>
          </a:p>
        </p:txBody>
      </p:sp>
      <p:pic>
        <p:nvPicPr>
          <p:cNvPr id="5" name="yt_image_13758">
            <a:extLst>
              <a:ext uri="{FF2B5EF4-FFF2-40B4-BE49-F238E27FC236}">
                <a16:creationId xmlns:a16="http://schemas.microsoft.com/office/drawing/2014/main" id="{51D5BC13-FB09-69D4-26B8-E245FF91E3D0}"/>
              </a:ex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8864780" y="4797152"/>
            <a:ext cx="2396493" cy="1448280"/>
          </a:xfrm>
          <a:prstGeom prst="rect">
            <a:avLst/>
          </a:prstGeom>
          <a:noFill/>
          <a:extLst>
            <a:ext uri="{909E8E84-426E-40DD-AFC4-6F175D3DCCD1}">
              <a14:hiddenFill xmlns:a14="http://schemas.microsoft.com/office/drawing/2010/main">
                <a:solidFill>
                  <a:srgbClr val="FFFFFF"/>
                </a:solidFill>
              </a14:hiddenFill>
            </a:ext>
          </a:extLst>
        </p:spPr>
      </p:pic>
      <p:sp>
        <p:nvSpPr>
          <p:cNvPr id="6" name="yt_shape_13760">
            <a:extLst>
              <a:ext uri="{FF2B5EF4-FFF2-40B4-BE49-F238E27FC236}">
                <a16:creationId xmlns:a16="http://schemas.microsoft.com/office/drawing/2014/main" id="{ABE6ABD8-044D-A186-2B30-4205B7D8B72C}"/>
              </a:ext>
            </a:extLst>
          </p:cNvPr>
          <p:cNvSpPr txBox="1"/>
          <p:nvPr/>
        </p:nvSpPr>
        <p:spPr>
          <a:xfrm>
            <a:off x="560954" y="4238586"/>
            <a:ext cx="2032608"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在</a:t>
            </a:r>
            <a:r>
              <a:rPr lang="en-US" altLang="zh-CN" sz="2400" b="0" i="0" u="none" dirty="0" err="1">
                <a:solidFill>
                  <a:srgbClr val="FF0000"/>
                </a:solidFill>
                <a:effectLst/>
                <a:latin typeface="Times New Roman" pitchFamily="24"/>
                <a:ea typeface="Times New Roman" pitchFamily="24"/>
                <a:cs typeface="宋体" pitchFamily="24"/>
              </a:rPr>
              <a:t>Rt△</a:t>
            </a:r>
            <a:r>
              <a:rPr lang="en-US" altLang="zh-CN" sz="2400" b="0" i="1" u="none" dirty="0" err="1">
                <a:solidFill>
                  <a:srgbClr val="FF0000"/>
                </a:solidFill>
                <a:effectLst/>
                <a:latin typeface="Times New Roman" pitchFamily="24"/>
                <a:ea typeface="Times New Roman" pitchFamily="24"/>
                <a:cs typeface="宋体" pitchFamily="24"/>
              </a:rPr>
              <a:t>ABE</a:t>
            </a:r>
            <a:r>
              <a:rPr lang="zh-CN" altLang="zh-CN" sz="2400" b="0" i="0" u="none" dirty="0">
                <a:solidFill>
                  <a:srgbClr val="FF0000"/>
                </a:solidFill>
                <a:effectLst/>
                <a:latin typeface="Times New Roman" pitchFamily="24"/>
                <a:ea typeface="黑体" pitchFamily="24"/>
                <a:cs typeface="宋体" pitchFamily="24"/>
              </a:rPr>
              <a:t>中</a:t>
            </a:r>
            <a:r>
              <a:rPr lang="zh-CN" altLang="zh-CN" sz="2400" b="0" i="0" u="none" dirty="0">
                <a:solidFill>
                  <a:srgbClr val="FF0000"/>
                </a:solidFill>
                <a:effectLst/>
                <a:latin typeface="宋体" pitchFamily="24"/>
                <a:ea typeface="宋体" pitchFamily="24"/>
                <a:cs typeface="宋体" pitchFamily="24"/>
              </a:rPr>
              <a:t>，</a:t>
            </a:r>
          </a:p>
        </p:txBody>
      </p:sp>
      <p:sp>
        <p:nvSpPr>
          <p:cNvPr id="7" name="yt_shape_13761">
            <a:extLst>
              <a:ext uri="{FF2B5EF4-FFF2-40B4-BE49-F238E27FC236}">
                <a16:creationId xmlns:a16="http://schemas.microsoft.com/office/drawing/2014/main" id="{37690A8B-C0DE-A367-18B2-923D621B0F6E}"/>
              </a:ext>
            </a:extLst>
          </p:cNvPr>
          <p:cNvSpPr txBox="1"/>
          <p:nvPr/>
        </p:nvSpPr>
        <p:spPr>
          <a:xfrm>
            <a:off x="560954" y="4717889"/>
            <a:ext cx="8117607"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AEB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60</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海里</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BAE</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p>
        </p:txBody>
      </p:sp>
      <mc:AlternateContent xmlns:mc="http://schemas.openxmlformats.org/markup-compatibility/2006">
        <mc:Choice xmlns:a14="http://schemas.microsoft.com/office/drawing/2010/main" Requires="a14">
          <p:sp>
            <p:nvSpPr>
              <p:cNvPr id="8" name="yt_shape_13762">
                <a:extLst>
                  <a:ext uri="{FF2B5EF4-FFF2-40B4-BE49-F238E27FC236}">
                    <a16:creationId xmlns:a16="http://schemas.microsoft.com/office/drawing/2014/main" id="{E8D52C21-EA61-D301-F234-1E640983CEEB}"/>
                  </a:ext>
                </a:extLst>
              </p:cNvPr>
              <p:cNvSpPr txBox="1"/>
              <p:nvPr/>
            </p:nvSpPr>
            <p:spPr>
              <a:xfrm>
                <a:off x="560954" y="5197192"/>
                <a:ext cx="6837064" cy="638893"/>
              </a:xfrm>
              <a:prstGeom prst="rect">
                <a:avLst/>
              </a:prstGeom>
            </p:spPr>
            <p:txBody>
              <a:bodyPr vert="horz" wrap="none" lIns="0" tIns="0" rIns="0" bIns="0" rtlCol="0">
                <a:spAutoFit/>
              </a:bodyPr>
              <a:lstStyle/>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BE</a:t>
                </a:r>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en-US" altLang="zh-CN" sz="2400" b="0" i="1" u="none" dirty="0">
                    <a:solidFill>
                      <a:srgbClr val="FF0000"/>
                    </a:solidFill>
                    <a:effectLst/>
                    <a:latin typeface="Times New Roman" pitchFamily="24"/>
                    <a:ea typeface="Times New Roman" pitchFamily="24"/>
                    <a:cs typeface="宋体" pitchFamily="24"/>
                  </a:rPr>
                  <a:t>AB</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30</a:t>
                </a:r>
                <a:r>
                  <a:rPr lang="zh-CN" altLang="zh-CN" sz="2400" b="0" i="0" u="none" dirty="0">
                    <a:solidFill>
                      <a:srgbClr val="FF0000"/>
                    </a:solidFill>
                    <a:effectLst/>
                    <a:latin typeface="Times New Roman" pitchFamily="24"/>
                    <a:ea typeface="黑体" pitchFamily="24"/>
                    <a:cs typeface="宋体" pitchFamily="24"/>
                  </a:rPr>
                  <a:t>海里</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AE</a:t>
                </a:r>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oMath>
                </a14:m>
                <a:r>
                  <a:rPr lang="en-US" altLang="zh-CN" sz="2400" b="0" i="1" u="none" dirty="0">
                    <a:solidFill>
                      <a:srgbClr val="FF0000"/>
                    </a:solidFill>
                    <a:effectLst/>
                    <a:latin typeface="Times New Roman" pitchFamily="24"/>
                    <a:ea typeface="Times New Roman" pitchFamily="24"/>
                    <a:cs typeface="宋体" pitchFamily="24"/>
                  </a:rPr>
                  <a:t>BE</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30</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oMath>
                </a14:m>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海里</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p>
            </p:txBody>
          </p:sp>
        </mc:Choice>
        <mc:Fallback>
          <p:sp>
            <p:nvSpPr>
              <p:cNvPr id="8" name="yt_shape_13762">
                <a:extLst>
                  <a:ext uri="{FF2B5EF4-FFF2-40B4-BE49-F238E27FC236}">
                    <a16:creationId xmlns:a16="http://schemas.microsoft.com/office/drawing/2014/main" id="{E8D52C21-EA61-D301-F234-1E640983CEEB}"/>
                  </a:ext>
                </a:extLst>
              </p:cNvPr>
              <p:cNvSpPr txBox="1">
                <a:spLocks noRot="1" noChangeAspect="1" noMove="1" noResize="1" noEditPoints="1" noAdjustHandles="1" noChangeArrowheads="1" noChangeShapeType="1" noTextEdit="1"/>
              </p:cNvSpPr>
              <p:nvPr/>
            </p:nvSpPr>
            <p:spPr>
              <a:xfrm>
                <a:off x="560954" y="5197192"/>
                <a:ext cx="6837064" cy="638893"/>
              </a:xfrm>
              <a:prstGeom prst="rect">
                <a:avLst/>
              </a:prstGeom>
              <a:blipFill>
                <a:blip r:embed="rId4"/>
                <a:stretch>
                  <a:fillRect l="-2674" r="-1961" b="-16346"/>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linds(horizontal)">
                                      <p:cBhvr>
                                        <p:cTn id="13" dur="500"/>
                                        <p:tgtEl>
                                          <p:spTgt spid="4">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blinds(horizontal)">
                                      <p:cBhvr>
                                        <p:cTn id="19" dur="500"/>
                                        <p:tgtEl>
                                          <p:spTgt spid="6">
                                            <p:txEl>
                                              <p:pRg st="0" end="0"/>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linds(horizontal)">
                                      <p:cBhvr>
                                        <p:cTn id="22" dur="500"/>
                                        <p:tgtEl>
                                          <p:spTgt spid="7">
                                            <p:txEl>
                                              <p:pRg st="0" end="0"/>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blinds(horizontal)">
                                      <p:cBhvr>
                                        <p:cTn id="2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6" grpId="0" build="allAtOnce"/>
      <p:bldP spid="7" grpId="0" build="allAtOnce"/>
      <p:bldP spid="8"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66" name="yt_shape_13766"/>
          <p:cNvSpPr txBox="1"/>
          <p:nvPr/>
        </p:nvSpPr>
        <p:spPr>
          <a:xfrm>
            <a:off x="623392" y="1748063"/>
            <a:ext cx="292227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CE</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BE</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30</a:t>
            </a:r>
            <a:r>
              <a:rPr lang="zh-CN" altLang="zh-CN" sz="2400" b="0" i="0" u="none">
                <a:solidFill>
                  <a:srgbClr val="FF0000"/>
                </a:solidFill>
                <a:effectLst/>
                <a:latin typeface="Times New Roman" pitchFamily="24"/>
                <a:ea typeface="黑体" pitchFamily="24"/>
                <a:cs typeface="宋体" pitchFamily="24"/>
              </a:rPr>
              <a:t>海里</a:t>
            </a:r>
            <a:r>
              <a:rPr lang="zh-CN" altLang="zh-CN" sz="2400" b="0" i="0" u="none">
                <a:solidFill>
                  <a:srgbClr val="FF0000"/>
                </a:solidFill>
                <a:effectLst/>
                <a:latin typeface="宋体" pitchFamily="24"/>
                <a:ea typeface="宋体" pitchFamily="24"/>
                <a:cs typeface="宋体" pitchFamily="24"/>
              </a:rPr>
              <a:t>，</a:t>
            </a:r>
          </a:p>
        </p:txBody>
      </p:sp>
      <mc:AlternateContent xmlns:mc="http://schemas.openxmlformats.org/markup-compatibility/2006">
        <mc:Choice xmlns:a14="http://schemas.microsoft.com/office/drawing/2010/main" Requires="a14">
          <p:sp>
            <p:nvSpPr>
              <p:cNvPr id="13767" name="yt_shape_13767"/>
              <p:cNvSpPr txBox="1"/>
              <p:nvPr/>
            </p:nvSpPr>
            <p:spPr>
              <a:xfrm>
                <a:off x="623392" y="2227366"/>
                <a:ext cx="5072030" cy="465577"/>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AE</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CE</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30</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30</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海里</a:t>
                </a:r>
                <a:r>
                  <a:rPr lang="en-US" altLang="zh-CN" sz="2400" b="0" i="0" u="none">
                    <a:solidFill>
                      <a:srgbClr val="FF0000"/>
                    </a:solidFill>
                    <a:effectLst/>
                    <a:latin typeface="宋体" pitchFamily="24"/>
                    <a:ea typeface="宋体" pitchFamily="24"/>
                    <a:cs typeface="宋体" pitchFamily="24"/>
                  </a:rPr>
                  <a:t>.</a:t>
                </a:r>
              </a:p>
            </p:txBody>
          </p:sp>
        </mc:Choice>
        <mc:Fallback>
          <p:sp>
            <p:nvSpPr>
              <p:cNvPr id="13767" name="yt_shape_13767"/>
              <p:cNvSpPr txBox="1">
                <a:spLocks noRot="1" noChangeAspect="1" noMove="1" noResize="1" noEditPoints="1" noAdjustHandles="1" noChangeArrowheads="1" noChangeShapeType="1" noTextEdit="1"/>
              </p:cNvSpPr>
              <p:nvPr/>
            </p:nvSpPr>
            <p:spPr>
              <a:xfrm>
                <a:off x="623392" y="2227366"/>
                <a:ext cx="5072030" cy="465577"/>
              </a:xfrm>
              <a:prstGeom prst="rect">
                <a:avLst/>
              </a:prstGeom>
              <a:blipFill>
                <a:blip r:embed="rId2"/>
                <a:stretch>
                  <a:fillRect l="-3606" t="-3896" r="-2885" b="-38961"/>
                </a:stretch>
              </a:blipFill>
            </p:spPr>
            <p:txBody>
              <a:bodyPr/>
              <a:lstStyle/>
              <a:p>
                <a:r>
                  <a:rPr lang="zh-CN" altLang="en-US">
                    <a:noFill/>
                  </a:rPr>
                  <a:t> </a:t>
                </a:r>
              </a:p>
            </p:txBody>
          </p:sp>
        </mc:Fallback>
      </mc:AlternateContent>
      <p:sp>
        <p:nvSpPr>
          <p:cNvPr id="13769" name="yt_shape_13769"/>
          <p:cNvSpPr txBox="1"/>
          <p:nvPr/>
        </p:nvSpPr>
        <p:spPr>
          <a:xfrm>
            <a:off x="623392" y="2743731"/>
            <a:ext cx="278601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过</a:t>
            </a:r>
            <a:r>
              <a:rPr lang="en-US" altLang="zh-CN" sz="2400" b="0" i="1" u="none">
                <a:solidFill>
                  <a:srgbClr val="FF0000"/>
                </a:solidFill>
                <a:effectLst/>
                <a:latin typeface="Times New Roman" pitchFamily="24"/>
                <a:ea typeface="Times New Roman" pitchFamily="24"/>
                <a:cs typeface="宋体" pitchFamily="24"/>
              </a:rPr>
              <a:t>C</a:t>
            </a:r>
            <a:r>
              <a:rPr lang="zh-CN" altLang="zh-CN" sz="2400" b="0" i="0" u="none">
                <a:solidFill>
                  <a:srgbClr val="FF0000"/>
                </a:solidFill>
                <a:effectLst/>
                <a:latin typeface="Times New Roman" pitchFamily="24"/>
                <a:ea typeface="黑体" pitchFamily="24"/>
                <a:cs typeface="宋体" pitchFamily="24"/>
              </a:rPr>
              <a:t>作</a:t>
            </a:r>
            <a:r>
              <a:rPr lang="en-US" altLang="zh-CN" sz="2400" b="0" i="1" u="none">
                <a:solidFill>
                  <a:srgbClr val="FF0000"/>
                </a:solidFill>
                <a:effectLst/>
                <a:latin typeface="Times New Roman" pitchFamily="24"/>
                <a:ea typeface="Times New Roman" pitchFamily="24"/>
                <a:cs typeface="宋体" pitchFamily="24"/>
              </a:rPr>
              <a:t>CF</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MN</a:t>
            </a:r>
            <a:r>
              <a:rPr lang="zh-CN" altLang="zh-CN" sz="2400" b="0" i="0" u="none">
                <a:solidFill>
                  <a:srgbClr val="FF0000"/>
                </a:solidFill>
                <a:effectLst/>
                <a:latin typeface="Times New Roman" pitchFamily="24"/>
                <a:ea typeface="黑体" pitchFamily="24"/>
                <a:cs typeface="宋体" pitchFamily="24"/>
              </a:rPr>
              <a:t>于</a:t>
            </a:r>
            <a:r>
              <a:rPr lang="en-US" altLang="zh-CN" sz="2400" b="0" i="1" u="none">
                <a:solidFill>
                  <a:srgbClr val="FF0000"/>
                </a:solidFill>
                <a:effectLst/>
                <a:latin typeface="Times New Roman" pitchFamily="24"/>
                <a:ea typeface="Times New Roman" pitchFamily="24"/>
                <a:cs typeface="宋体" pitchFamily="24"/>
              </a:rPr>
              <a:t>F</a:t>
            </a:r>
            <a:r>
              <a:rPr lang="zh-CN" altLang="zh-CN" sz="2400" b="0" i="0" u="none">
                <a:solidFill>
                  <a:srgbClr val="FF0000"/>
                </a:solidFill>
                <a:effectLst/>
                <a:latin typeface="宋体" pitchFamily="24"/>
                <a:ea typeface="宋体" pitchFamily="24"/>
                <a:cs typeface="宋体" pitchFamily="24"/>
              </a:rPr>
              <a:t>，</a:t>
            </a:r>
          </a:p>
        </p:txBody>
      </p:sp>
      <p:sp>
        <p:nvSpPr>
          <p:cNvPr id="13770" name="yt_shape_13770"/>
          <p:cNvSpPr txBox="1"/>
          <p:nvPr/>
        </p:nvSpPr>
        <p:spPr>
          <a:xfrm>
            <a:off x="623392" y="3223034"/>
            <a:ext cx="4581382"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CAF</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GAC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p>
        </p:txBody>
      </p:sp>
      <mc:AlternateContent xmlns:mc="http://schemas.openxmlformats.org/markup-compatibility/2006">
        <mc:Choice xmlns:a14="http://schemas.microsoft.com/office/drawing/2010/main" Requires="a14">
          <p:sp>
            <p:nvSpPr>
              <p:cNvPr id="13771" name="yt_shape_13771"/>
              <p:cNvSpPr txBox="1"/>
              <p:nvPr/>
            </p:nvSpPr>
            <p:spPr>
              <a:xfrm>
                <a:off x="623392" y="3702337"/>
                <a:ext cx="4518994" cy="638893"/>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CF</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15</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15</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海里</a:t>
                </a:r>
                <a:r>
                  <a:rPr lang="en-US" altLang="zh-CN" sz="2400" b="0" i="0" u="none">
                    <a:solidFill>
                      <a:srgbClr val="FF0000"/>
                    </a:solidFill>
                    <a:effectLst/>
                    <a:latin typeface="宋体" pitchFamily="24"/>
                    <a:ea typeface="宋体" pitchFamily="24"/>
                    <a:cs typeface="宋体" pitchFamily="24"/>
                  </a:rPr>
                  <a:t>.</a:t>
                </a:r>
              </a:p>
            </p:txBody>
          </p:sp>
        </mc:Choice>
        <mc:Fallback>
          <p:sp>
            <p:nvSpPr>
              <p:cNvPr id="13771" name="yt_shape_13771"/>
              <p:cNvSpPr txBox="1">
                <a:spLocks noRot="1" noChangeAspect="1" noMove="1" noResize="1" noEditPoints="1" noAdjustHandles="1" noChangeArrowheads="1" noChangeShapeType="1" noTextEdit="1"/>
              </p:cNvSpPr>
              <p:nvPr/>
            </p:nvSpPr>
            <p:spPr>
              <a:xfrm>
                <a:off x="623392" y="3702337"/>
                <a:ext cx="4518994" cy="638893"/>
              </a:xfrm>
              <a:prstGeom prst="rect">
                <a:avLst/>
              </a:prstGeom>
              <a:blipFill>
                <a:blip r:embed="rId3"/>
                <a:stretch>
                  <a:fillRect l="-4043" r="-2965" b="-1619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773" name="yt_shape_13773"/>
              <p:cNvSpPr txBox="1"/>
              <p:nvPr/>
            </p:nvSpPr>
            <p:spPr>
              <a:xfrm>
                <a:off x="623392" y="4392018"/>
                <a:ext cx="6681444" cy="46557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答</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此时船距海岸线的距离为</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15</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15</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海里</a:t>
                </a:r>
                <a:r>
                  <a:rPr lang="en-US" altLang="zh-CN" sz="2400" b="0" i="0" u="none">
                    <a:solidFill>
                      <a:srgbClr val="FF0000"/>
                    </a:solidFill>
                    <a:effectLst/>
                    <a:latin typeface="宋体" pitchFamily="24"/>
                    <a:ea typeface="宋体" pitchFamily="24"/>
                    <a:cs typeface="宋体" pitchFamily="24"/>
                  </a:rPr>
                  <a:t>.</a:t>
                </a:r>
              </a:p>
            </p:txBody>
          </p:sp>
        </mc:Choice>
        <mc:Fallback>
          <p:sp>
            <p:nvSpPr>
              <p:cNvPr id="13773" name="yt_shape_13773"/>
              <p:cNvSpPr txBox="1">
                <a:spLocks noRot="1" noChangeAspect="1" noMove="1" noResize="1" noEditPoints="1" noAdjustHandles="1" noChangeArrowheads="1" noChangeShapeType="1" noTextEdit="1"/>
              </p:cNvSpPr>
              <p:nvPr/>
            </p:nvSpPr>
            <p:spPr>
              <a:xfrm>
                <a:off x="623392" y="4392018"/>
                <a:ext cx="6681444" cy="465577"/>
              </a:xfrm>
              <a:prstGeom prst="rect">
                <a:avLst/>
              </a:prstGeom>
              <a:blipFill>
                <a:blip r:embed="rId4"/>
                <a:stretch>
                  <a:fillRect l="-2737" t="-3896" r="-1825" b="-38961"/>
                </a:stretch>
              </a:blipFill>
            </p:spPr>
            <p:txBody>
              <a:bodyPr/>
              <a:lstStyle/>
              <a:p>
                <a:r>
                  <a:rPr lang="zh-CN" altLang="en-US">
                    <a:noFill/>
                  </a:rPr>
                  <a:t> </a:t>
                </a:r>
              </a:p>
            </p:txBody>
          </p:sp>
        </mc:Fallback>
      </mc:AlternateContent>
      <p:sp>
        <p:nvSpPr>
          <p:cNvPr id="2" name="yt_shape_13764">
            <a:extLst>
              <a:ext uri="{FF2B5EF4-FFF2-40B4-BE49-F238E27FC236}">
                <a16:creationId xmlns:a16="http://schemas.microsoft.com/office/drawing/2014/main" id="{983DED8B-6CBF-65AD-4084-EACDE705ED9F}"/>
              </a:ext>
            </a:extLst>
          </p:cNvPr>
          <p:cNvSpPr txBox="1"/>
          <p:nvPr/>
        </p:nvSpPr>
        <p:spPr>
          <a:xfrm>
            <a:off x="623392" y="789457"/>
            <a:ext cx="205024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在</a:t>
            </a:r>
            <a:r>
              <a:rPr lang="en-US" altLang="zh-CN" sz="2400" b="0" i="0" u="none">
                <a:solidFill>
                  <a:srgbClr val="FF0000"/>
                </a:solidFill>
                <a:effectLst/>
                <a:latin typeface="Times New Roman" pitchFamily="24"/>
                <a:ea typeface="Times New Roman" pitchFamily="24"/>
                <a:cs typeface="宋体" pitchFamily="24"/>
              </a:rPr>
              <a:t>Rt△</a:t>
            </a:r>
            <a:r>
              <a:rPr lang="en-US" altLang="zh-CN" sz="2400" b="0" i="1" u="none">
                <a:solidFill>
                  <a:srgbClr val="FF0000"/>
                </a:solidFill>
                <a:effectLst/>
                <a:latin typeface="Times New Roman" pitchFamily="24"/>
                <a:ea typeface="Times New Roman" pitchFamily="24"/>
                <a:cs typeface="宋体" pitchFamily="24"/>
              </a:rPr>
              <a:t>CBE</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宋体" pitchFamily="24"/>
                <a:ea typeface="宋体" pitchFamily="24"/>
                <a:cs typeface="宋体" pitchFamily="24"/>
              </a:rPr>
              <a:t>，</a:t>
            </a:r>
          </a:p>
        </p:txBody>
      </p:sp>
      <p:sp>
        <p:nvSpPr>
          <p:cNvPr id="3" name="yt_shape_13765">
            <a:extLst>
              <a:ext uri="{FF2B5EF4-FFF2-40B4-BE49-F238E27FC236}">
                <a16:creationId xmlns:a16="http://schemas.microsoft.com/office/drawing/2014/main" id="{BF10553A-6B1E-BCD9-A4CA-1F9640F23020}"/>
              </a:ext>
            </a:extLst>
          </p:cNvPr>
          <p:cNvSpPr txBox="1"/>
          <p:nvPr/>
        </p:nvSpPr>
        <p:spPr>
          <a:xfrm>
            <a:off x="623392" y="1268760"/>
            <a:ext cx="793165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CEB</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90</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EBC</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75</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60</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30</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45</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766">
                                            <p:txEl>
                                              <p:pRg st="0" end="0"/>
                                            </p:txEl>
                                          </p:spTgt>
                                        </p:tgtEl>
                                        <p:attrNameLst>
                                          <p:attrName>style.visibility</p:attrName>
                                        </p:attrNameLst>
                                      </p:cBhvr>
                                      <p:to>
                                        <p:strVal val="visible"/>
                                      </p:to>
                                    </p:set>
                                    <p:animEffect transition="in" filter="blinds(horizontal)">
                                      <p:cBhvr>
                                        <p:cTn id="7" dur="500"/>
                                        <p:tgtEl>
                                          <p:spTgt spid="13766">
                                            <p:txEl>
                                              <p:pRg st="0" end="0"/>
                                            </p:txEl>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3767">
                                            <p:txEl>
                                              <p:pRg st="0" end="0"/>
                                            </p:txEl>
                                          </p:spTgt>
                                        </p:tgtEl>
                                        <p:attrNameLst>
                                          <p:attrName>style.visibility</p:attrName>
                                        </p:attrNameLst>
                                      </p:cBhvr>
                                      <p:to>
                                        <p:strVal val="visible"/>
                                      </p:to>
                                    </p:set>
                                    <p:animEffect transition="in" filter="blinds(horizontal)">
                                      <p:cBhvr>
                                        <p:cTn id="11" dur="500"/>
                                        <p:tgtEl>
                                          <p:spTgt spid="13767">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3769">
                                            <p:txEl>
                                              <p:pRg st="0" end="0"/>
                                            </p:txEl>
                                          </p:spTgt>
                                        </p:tgtEl>
                                        <p:attrNameLst>
                                          <p:attrName>style.visibility</p:attrName>
                                        </p:attrNameLst>
                                      </p:cBhvr>
                                      <p:to>
                                        <p:strVal val="visible"/>
                                      </p:to>
                                    </p:set>
                                    <p:animEffect transition="in" filter="blinds(horizontal)">
                                      <p:cBhvr>
                                        <p:cTn id="15" dur="500"/>
                                        <p:tgtEl>
                                          <p:spTgt spid="13769">
                                            <p:txEl>
                                              <p:pRg st="0" end="0"/>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3770">
                                            <p:txEl>
                                              <p:pRg st="0" end="0"/>
                                            </p:txEl>
                                          </p:spTgt>
                                        </p:tgtEl>
                                        <p:attrNameLst>
                                          <p:attrName>style.visibility</p:attrName>
                                        </p:attrNameLst>
                                      </p:cBhvr>
                                      <p:to>
                                        <p:strVal val="visible"/>
                                      </p:to>
                                    </p:set>
                                    <p:animEffect transition="in" filter="blinds(horizontal)">
                                      <p:cBhvr>
                                        <p:cTn id="19" dur="500"/>
                                        <p:tgtEl>
                                          <p:spTgt spid="13770">
                                            <p:txEl>
                                              <p:pRg st="0" end="0"/>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13771">
                                            <p:txEl>
                                              <p:pRg st="0" end="0"/>
                                            </p:txEl>
                                          </p:spTgt>
                                        </p:tgtEl>
                                        <p:attrNameLst>
                                          <p:attrName>style.visibility</p:attrName>
                                        </p:attrNameLst>
                                      </p:cBhvr>
                                      <p:to>
                                        <p:strVal val="visible"/>
                                      </p:to>
                                    </p:set>
                                    <p:animEffect transition="in" filter="blinds(horizontal)">
                                      <p:cBhvr>
                                        <p:cTn id="23" dur="500"/>
                                        <p:tgtEl>
                                          <p:spTgt spid="13771">
                                            <p:txEl>
                                              <p:pRg st="0" end="0"/>
                                            </p:txEl>
                                          </p:spTgt>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13773">
                                            <p:txEl>
                                              <p:pRg st="0" end="0"/>
                                            </p:txEl>
                                          </p:spTgt>
                                        </p:tgtEl>
                                        <p:attrNameLst>
                                          <p:attrName>style.visibility</p:attrName>
                                        </p:attrNameLst>
                                      </p:cBhvr>
                                      <p:to>
                                        <p:strVal val="visible"/>
                                      </p:to>
                                    </p:set>
                                    <p:animEffect transition="in" filter="blinds(horizontal)">
                                      <p:cBhvr>
                                        <p:cTn id="27" dur="500"/>
                                        <p:tgtEl>
                                          <p:spTgt spid="13773">
                                            <p:txEl>
                                              <p:pRg st="0" end="0"/>
                                            </p:txEl>
                                          </p:spTgt>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2">
                                            <p:txEl>
                                              <p:pRg st="0" end="0"/>
                                            </p:txEl>
                                          </p:spTgt>
                                        </p:tgtEl>
                                        <p:attrNameLst>
                                          <p:attrName>style.visibility</p:attrName>
                                        </p:attrNameLst>
                                      </p:cBhvr>
                                      <p:to>
                                        <p:strVal val="visible"/>
                                      </p:to>
                                    </p:set>
                                    <p:animEffect transition="in" filter="blinds(horizontal)">
                                      <p:cBhvr>
                                        <p:cTn id="31" dur="500"/>
                                        <p:tgtEl>
                                          <p:spTgt spid="2">
                                            <p:txEl>
                                              <p:pRg st="0" end="0"/>
                                            </p:txEl>
                                          </p:spTgt>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3">
                                            <p:txEl>
                                              <p:pRg st="0" end="0"/>
                                            </p:txEl>
                                          </p:spTgt>
                                        </p:tgtEl>
                                        <p:attrNameLst>
                                          <p:attrName>style.visibility</p:attrName>
                                        </p:attrNameLst>
                                      </p:cBhvr>
                                      <p:to>
                                        <p:strVal val="visible"/>
                                      </p:to>
                                    </p:set>
                                    <p:animEffect transition="in" filter="blinds(horizontal)">
                                      <p:cBhvr>
                                        <p:cTn id="3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66" grpId="0" build="allAtOnce"/>
      <p:bldP spid="13767" grpId="0" build="allAtOnce"/>
      <p:bldP spid="13769" grpId="0" build="allAtOnce"/>
      <p:bldP spid="13770" grpId="0" build="allAtOnce"/>
      <p:bldP spid="13771" grpId="0" build="allAtOnce"/>
      <p:bldP spid="13773" grpId="0" build="allAtOnce"/>
      <p:bldP spid="2" grpId="0" build="allAtOnce"/>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75" name="yt_shape_13775"/>
          <p:cNvSpPr txBox="1"/>
          <p:nvPr/>
        </p:nvSpPr>
        <p:spPr>
          <a:xfrm>
            <a:off x="540000" y="900000"/>
            <a:ext cx="3462486"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02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母抱子</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型</a:t>
            </a:r>
          </a:p>
        </p:txBody>
      </p:sp>
      <p:sp>
        <p:nvSpPr>
          <p:cNvPr id="13776" name="yt_shape_13776"/>
          <p:cNvSpPr txBox="1"/>
          <p:nvPr/>
        </p:nvSpPr>
        <p:spPr>
          <a:xfrm>
            <a:off x="540119" y="1396872"/>
            <a:ext cx="11111999" cy="2885396"/>
          </a:xfrm>
          <a:prstGeom prst="rect">
            <a:avLst/>
          </a:prstGeom>
          <a:ln>
            <a:solidFill>
              <a:srgbClr val="000000"/>
            </a:solidFill>
          </a:ln>
        </p:spPr>
        <p:txBody>
          <a:bodyPr vert="horz" wrap="square" lIns="72000" tIns="0" rIns="72000" bIns="7200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黑体" pitchFamily="24"/>
                <a:cs typeface="宋体" pitchFamily="24"/>
              </a:rPr>
              <a:t>【方法指导】</a:t>
            </a:r>
            <a:r>
              <a:rPr lang="zh-CN" altLang="zh-CN" sz="2400" b="0" i="0" u="none" dirty="0">
                <a:solidFill>
                  <a:srgbClr val="000000"/>
                </a:solidFill>
                <a:effectLst/>
                <a:latin typeface="Times New Roman" pitchFamily="24"/>
                <a:ea typeface="楷体" pitchFamily="24"/>
                <a:cs typeface="宋体" pitchFamily="24"/>
              </a:rPr>
              <a:t>如图</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这种类型的特点是一个直角三角形包含在另一个直角三角形中</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两个直角三角形有公共直角和一条公共直角边</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其中这条公共直角边是沟通两个直角三角形关系的媒介</a:t>
            </a:r>
            <a:r>
              <a:rPr lang="en-US" altLang="zh-CN" sz="2400" b="0" i="0" u="none" dirty="0">
                <a:solidFill>
                  <a:srgbClr val="000000"/>
                </a:solidFill>
                <a:effectLst/>
                <a:latin typeface="宋体" pitchFamily="24"/>
                <a:ea typeface="宋体" pitchFamily="24"/>
                <a:cs typeface="宋体" pitchFamily="24"/>
              </a:rPr>
              <a:t>.</a:t>
            </a:r>
          </a:p>
          <a:p>
            <a:pPr algn="l" eaLnBrk="1" latinLnBrk="0" hangingPunct="0">
              <a:lnSpc>
                <a:spcPct val="129999"/>
              </a:lnSpc>
            </a:pPr>
            <a:endParaRPr lang="en-US" altLang="zh-CN" sz="2400" dirty="0">
              <a:solidFill>
                <a:srgbClr val="000000"/>
              </a:solidFill>
              <a:latin typeface="宋体" pitchFamily="24"/>
              <a:ea typeface="宋体" pitchFamily="24"/>
              <a:cs typeface="宋体" pitchFamily="24"/>
            </a:endParaRPr>
          </a:p>
          <a:p>
            <a:pPr algn="l" eaLnBrk="1" latinLnBrk="0" hangingPunct="0">
              <a:lnSpc>
                <a:spcPct val="129999"/>
              </a:lnSpc>
            </a:pPr>
            <a:endParaRPr lang="en-US" altLang="zh-CN" sz="2400" b="0" i="0" u="none" dirty="0">
              <a:solidFill>
                <a:srgbClr val="000000"/>
              </a:solidFill>
              <a:effectLst/>
              <a:latin typeface="宋体" pitchFamily="24"/>
              <a:ea typeface="宋体" pitchFamily="24"/>
              <a:cs typeface="宋体" pitchFamily="24"/>
            </a:endParaRPr>
          </a:p>
          <a:p>
            <a:pPr algn="l" eaLnBrk="1" latinLnBrk="0" hangingPunct="0">
              <a:lnSpc>
                <a:spcPct val="129999"/>
              </a:lnSpc>
            </a:pPr>
            <a:endParaRPr lang="en-US" altLang="zh-CN" sz="2400" b="0" i="0" u="none" dirty="0">
              <a:solidFill>
                <a:srgbClr val="000000"/>
              </a:solidFill>
              <a:effectLst/>
              <a:latin typeface="宋体" pitchFamily="24"/>
              <a:ea typeface="宋体" pitchFamily="24"/>
              <a:cs typeface="宋体" pitchFamily="24"/>
            </a:endParaRPr>
          </a:p>
        </p:txBody>
      </p:sp>
      <p:pic>
        <p:nvPicPr>
          <p:cNvPr id="13777" name="yt_image_13777">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943872" y="2795256"/>
            <a:ext cx="1887573" cy="1267488"/>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3706285411">
            <a:extLst>
              <a:ext uri="{FF2B5EF4-FFF2-40B4-BE49-F238E27FC236}">
                <a16:creationId xmlns:a16="http://schemas.microsoft.com/office/drawing/2014/main" id="{64DADC5E-4A3A-4879-F7D2-951AC63A9B4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38705"/>
            <a:ext cx="1168464" cy="364360"/>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3779" name="yt_shape_13779"/>
              <p:cNvSpPr txBox="1"/>
              <p:nvPr/>
            </p:nvSpPr>
            <p:spPr>
              <a:xfrm>
                <a:off x="540119" y="900000"/>
                <a:ext cx="11111999" cy="1681101"/>
              </a:xfrm>
              <a:prstGeom prst="rect">
                <a:avLst/>
              </a:prstGeom>
            </p:spPr>
            <p:txBody>
              <a:bodyPr vert="horz" wrap="square" lIns="0" tIns="0" rIns="0" bIns="0" rtlCol="0">
                <a:spAutoFit/>
              </a:bodyPr>
              <a:lstStyle/>
              <a:p>
                <a:pPr algn="l" eaLnBrk="1" latinLnBrk="0" hangingPunct="0">
                  <a:lnSpc>
                    <a:spcPct val="114000"/>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图</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是某种路灯的实物图片</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图</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是该路灯的平面示意图</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MN</a:t>
                </a:r>
                <a:r>
                  <a:rPr lang="zh-CN" altLang="zh-CN" sz="2400" b="0" i="0" u="none">
                    <a:solidFill>
                      <a:srgbClr val="000000"/>
                    </a:solidFill>
                    <a:effectLst/>
                    <a:latin typeface="Times New Roman" pitchFamily="24"/>
                    <a:ea typeface="宋体" pitchFamily="24"/>
                    <a:cs typeface="宋体" pitchFamily="24"/>
                  </a:rPr>
                  <a:t>为立柱的一部分</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灯臂</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支架</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与立柱</a:t>
                </a:r>
                <a:r>
                  <a:rPr lang="en-US" altLang="zh-CN" sz="2400" b="0" i="1" u="none">
                    <a:solidFill>
                      <a:srgbClr val="000000"/>
                    </a:solidFill>
                    <a:effectLst/>
                    <a:latin typeface="Times New Roman" pitchFamily="24"/>
                    <a:ea typeface="Times New Roman" pitchFamily="24"/>
                    <a:cs typeface="宋体" pitchFamily="24"/>
                  </a:rPr>
                  <a:t>MN</a:t>
                </a:r>
                <a:r>
                  <a:rPr lang="zh-CN" altLang="zh-CN" sz="2400" b="0" i="0" u="none">
                    <a:solidFill>
                      <a:srgbClr val="000000"/>
                    </a:solidFill>
                    <a:effectLst/>
                    <a:latin typeface="Times New Roman" pitchFamily="24"/>
                    <a:ea typeface="宋体" pitchFamily="24"/>
                    <a:cs typeface="宋体" pitchFamily="24"/>
                  </a:rPr>
                  <a:t>分别交于</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两点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灯臂</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与支架</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交于点</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ACB</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40cm</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求支架</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的长</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结果精确到</a:t>
                </a:r>
                <a:r>
                  <a:rPr lang="en-US" altLang="zh-CN" sz="2400" b="0" i="0" u="none">
                    <a:solidFill>
                      <a:srgbClr val="000000"/>
                    </a:solidFill>
                    <a:effectLst/>
                    <a:latin typeface="Times New Roman" pitchFamily="24"/>
                    <a:ea typeface="Times New Roman" pitchFamily="24"/>
                    <a:cs typeface="宋体" pitchFamily="24"/>
                  </a:rPr>
                  <a:t>1cm</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参考数据</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oMath>
                </a14:m>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414</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oMath>
                </a14:m>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732</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6</m:t>
                        </m:r>
                      </m:e>
                    </m:rad>
                  </m:oMath>
                </a14:m>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449</a:t>
                </a:r>
                <a:r>
                  <a:rPr lang="zh-CN" altLang="zh-CN" sz="2400" b="0" i="0" u="none">
                    <a:solidFill>
                      <a:srgbClr val="000000"/>
                    </a:solidFill>
                    <a:effectLst/>
                    <a:latin typeface="宋体" pitchFamily="24"/>
                    <a:ea typeface="宋体" pitchFamily="24"/>
                    <a:cs typeface="宋体" pitchFamily="24"/>
                  </a:rPr>
                  <a:t>）</a:t>
                </a:r>
              </a:p>
            </p:txBody>
          </p:sp>
        </mc:Choice>
        <mc:Fallback>
          <p:sp>
            <p:nvSpPr>
              <p:cNvPr id="13779" name="yt_shape_13779"/>
              <p:cNvSpPr txBox="1">
                <a:spLocks noRot="1" noChangeAspect="1" noMove="1" noResize="1" noEditPoints="1" noAdjustHandles="1" noChangeArrowheads="1" noChangeShapeType="1" noTextEdit="1"/>
              </p:cNvSpPr>
              <p:nvPr/>
            </p:nvSpPr>
            <p:spPr>
              <a:xfrm>
                <a:off x="540119" y="900000"/>
                <a:ext cx="11111999" cy="1681101"/>
              </a:xfrm>
              <a:prstGeom prst="rect">
                <a:avLst/>
              </a:prstGeom>
              <a:blipFill>
                <a:blip r:embed="rId2"/>
                <a:stretch>
                  <a:fillRect l="-1701" t="-6182" r="-274" b="-10182"/>
                </a:stretch>
              </a:blipFill>
            </p:spPr>
            <p:txBody>
              <a:bodyPr/>
              <a:lstStyle/>
              <a:p>
                <a:r>
                  <a:rPr lang="zh-CN" altLang="en-US">
                    <a:noFill/>
                  </a:rPr>
                  <a:t> </a:t>
                </a:r>
              </a:p>
            </p:txBody>
          </p:sp>
        </mc:Fallback>
      </mc:AlternateContent>
      <p:pic>
        <p:nvPicPr>
          <p:cNvPr id="13781" name="yt_image_13781">
            <a:extLs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8472264" y="3220358"/>
            <a:ext cx="3301045" cy="211308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2" name="yt_shape_13783">
                <a:extLst>
                  <a:ext uri="{FF2B5EF4-FFF2-40B4-BE49-F238E27FC236}">
                    <a16:creationId xmlns:a16="http://schemas.microsoft.com/office/drawing/2014/main" id="{8403B9CB-516E-0584-EA7B-09871E19B606}"/>
                  </a:ext>
                </a:extLst>
              </p:cNvPr>
              <p:cNvSpPr txBox="1"/>
              <p:nvPr/>
            </p:nvSpPr>
            <p:spPr>
              <a:xfrm>
                <a:off x="540119" y="2636912"/>
                <a:ext cx="5771905" cy="3653629"/>
              </a:xfrm>
              <a:prstGeom prst="rect">
                <a:avLst/>
              </a:prstGeom>
            </p:spPr>
            <p:txBody>
              <a:bodyPr vert="horz" wrap="square" lIns="0" tIns="0" rIns="0" bIns="0" rtlCol="0">
                <a:spAutoFit/>
              </a:bodyPr>
              <a:lstStyle/>
              <a:p>
                <a:pPr algn="l" eaLnBrk="1" latinLnBrk="0" hangingPunct="0">
                  <a:lnSpc>
                    <a:spcPct val="114000"/>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如图</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过</a:t>
                </a:r>
                <a:r>
                  <a:rPr lang="en-US" altLang="zh-CN" sz="2400" b="0" i="1" u="none" dirty="0">
                    <a:solidFill>
                      <a:srgbClr val="FF0000"/>
                    </a:solidFill>
                    <a:effectLst/>
                    <a:latin typeface="Times New Roman" pitchFamily="24"/>
                    <a:ea typeface="Times New Roman" pitchFamily="24"/>
                    <a:cs typeface="宋体" pitchFamily="24"/>
                  </a:rPr>
                  <a:t>C</a:t>
                </a:r>
                <a:r>
                  <a:rPr lang="zh-CN" altLang="zh-CN" sz="2400" b="0" i="0" u="none" dirty="0">
                    <a:solidFill>
                      <a:srgbClr val="FF0000"/>
                    </a:solidFill>
                    <a:effectLst/>
                    <a:latin typeface="Times New Roman" pitchFamily="24"/>
                    <a:ea typeface="黑体" pitchFamily="24"/>
                    <a:cs typeface="宋体" pitchFamily="24"/>
                  </a:rPr>
                  <a:t>作</a:t>
                </a:r>
                <a:r>
                  <a:rPr lang="en-US" altLang="zh-CN" sz="2400" b="0" i="1" u="none" dirty="0">
                    <a:solidFill>
                      <a:srgbClr val="FF0000"/>
                    </a:solidFill>
                    <a:effectLst/>
                    <a:latin typeface="Times New Roman" pitchFamily="24"/>
                    <a:ea typeface="Times New Roman" pitchFamily="24"/>
                    <a:cs typeface="宋体" pitchFamily="24"/>
                  </a:rPr>
                  <a:t>CD</a:t>
                </a:r>
                <a:r>
                  <a:rPr lang="en-US" altLang="zh-CN" sz="2400" b="0" i="0" u="none" dirty="0">
                    <a:solidFill>
                      <a:srgbClr val="FF0000"/>
                    </a:solidFill>
                    <a:effectLst/>
                    <a:latin typeface="Times New Roman" pitchFamily="24"/>
                    <a:ea typeface="Times New Roman"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MN</a:t>
                </a:r>
                <a:r>
                  <a:rPr lang="zh-CN" altLang="zh-CN" sz="2400" b="0" i="0" u="none" dirty="0">
                    <a:solidFill>
                      <a:srgbClr val="FF0000"/>
                    </a:solidFill>
                    <a:effectLst/>
                    <a:latin typeface="Times New Roman" pitchFamily="24"/>
                    <a:ea typeface="黑体" pitchFamily="24"/>
                    <a:cs typeface="宋体" pitchFamily="24"/>
                  </a:rPr>
                  <a:t>于</a:t>
                </a:r>
                <a:r>
                  <a:rPr lang="en-US" altLang="zh-CN" sz="2400" b="0" i="1" u="none" dirty="0">
                    <a:solidFill>
                      <a:srgbClr val="FF0000"/>
                    </a:solidFill>
                    <a:effectLst/>
                    <a:latin typeface="Times New Roman" pitchFamily="24"/>
                    <a:ea typeface="Times New Roman" pitchFamily="24"/>
                    <a:cs typeface="宋体" pitchFamily="24"/>
                  </a:rPr>
                  <a:t>D</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则</a:t>
                </a:r>
                <a:r>
                  <a:rPr lang="en-US" altLang="zh-CN" sz="2400" b="0" i="0" u="none" dirty="0">
                    <a:solidFill>
                      <a:srgbClr val="FF0000"/>
                    </a:solidFill>
                    <a:effectLst/>
                    <a:latin typeface="Times New Roman" pitchFamily="24"/>
                    <a:ea typeface="Times New Roman"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CDB</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90</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14000"/>
                  </a:lnSpc>
                </a:pP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CAD</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60</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AC</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40cm</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14000"/>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CD</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err="1">
                    <a:solidFill>
                      <a:srgbClr val="FF0000"/>
                    </a:solidFill>
                    <a:effectLst/>
                    <a:latin typeface="Times New Roman" pitchFamily="24"/>
                    <a:ea typeface="Times New Roman" pitchFamily="24"/>
                    <a:cs typeface="宋体" pitchFamily="24"/>
                  </a:rPr>
                  <a:t>AC</a:t>
                </a:r>
                <a:r>
                  <a:rPr lang="en-US" altLang="zh-CN" sz="2400" b="0" i="0" u="none" dirty="0" err="1">
                    <a:solidFill>
                      <a:srgbClr val="FF0000"/>
                    </a:solidFill>
                    <a:effectLst/>
                    <a:latin typeface="Times New Roman" pitchFamily="24"/>
                    <a:ea typeface="Times New Roman" pitchFamily="24"/>
                    <a:cs typeface="宋体" pitchFamily="24"/>
                  </a:rPr>
                  <a:t>·sin∠</a:t>
                </a:r>
                <a:r>
                  <a:rPr lang="en-US" altLang="zh-CN" sz="2400" b="0" i="1" u="none" dirty="0" err="1">
                    <a:solidFill>
                      <a:srgbClr val="FF0000"/>
                    </a:solidFill>
                    <a:effectLst/>
                    <a:latin typeface="Times New Roman" pitchFamily="24"/>
                    <a:ea typeface="Times New Roman" pitchFamily="24"/>
                    <a:cs typeface="宋体" pitchFamily="24"/>
                  </a:rPr>
                  <a:t>CAD</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40</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sin60</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40</a:t>
                </a:r>
                <a:r>
                  <a:rPr lang="en-US" altLang="zh-CN" sz="2400" b="0" i="0" u="none"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20</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oMath>
                </a14:m>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cm</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14000"/>
                  </a:lnSpc>
                </a:pP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ACB</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15</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14000"/>
                  </a:lnSpc>
                </a:pP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CBD</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CAD</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ACB</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45</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14000"/>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BC</a:t>
                </a:r>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2</m:t>
                        </m:r>
                      </m:e>
                    </m:rad>
                  </m:oMath>
                </a14:m>
                <a:r>
                  <a:rPr lang="en-US" altLang="zh-CN" sz="2400" b="0" i="1" u="none" dirty="0">
                    <a:solidFill>
                      <a:srgbClr val="FF0000"/>
                    </a:solidFill>
                    <a:effectLst/>
                    <a:latin typeface="Times New Roman" pitchFamily="24"/>
                    <a:ea typeface="Times New Roman" pitchFamily="24"/>
                    <a:cs typeface="宋体" pitchFamily="24"/>
                  </a:rPr>
                  <a:t>CD</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20</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6</m:t>
                        </m:r>
                      </m:e>
                    </m:rad>
                  </m:oMath>
                </a14:m>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49</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cm</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p>
            </p:txBody>
          </p:sp>
        </mc:Choice>
        <mc:Fallback>
          <p:sp>
            <p:nvSpPr>
              <p:cNvPr id="2" name="yt_shape_13783">
                <a:extLst>
                  <a:ext uri="{FF2B5EF4-FFF2-40B4-BE49-F238E27FC236}">
                    <a16:creationId xmlns:a16="http://schemas.microsoft.com/office/drawing/2014/main" id="{8403B9CB-516E-0584-EA7B-09871E19B606}"/>
                  </a:ext>
                </a:extLst>
              </p:cNvPr>
              <p:cNvSpPr txBox="1">
                <a:spLocks noRot="1" noChangeAspect="1" noMove="1" noResize="1" noEditPoints="1" noAdjustHandles="1" noChangeArrowheads="1" noChangeShapeType="1" noTextEdit="1"/>
              </p:cNvSpPr>
              <p:nvPr/>
            </p:nvSpPr>
            <p:spPr>
              <a:xfrm>
                <a:off x="540119" y="2636912"/>
                <a:ext cx="5771905" cy="3653629"/>
              </a:xfrm>
              <a:prstGeom prst="rect">
                <a:avLst/>
              </a:prstGeom>
              <a:blipFill>
                <a:blip r:embed="rId4"/>
                <a:stretch>
                  <a:fillRect l="-3277" t="-2838" r="-2326" b="-3005"/>
                </a:stretch>
              </a:blipFill>
            </p:spPr>
            <p:txBody>
              <a:bodyPr/>
              <a:lstStyle/>
              <a:p>
                <a:r>
                  <a:rPr lang="zh-CN" altLang="en-US">
                    <a:noFill/>
                  </a:rPr>
                  <a:t> </a:t>
                </a:r>
              </a:p>
            </p:txBody>
          </p:sp>
        </mc:Fallback>
      </mc:AlternateContent>
      <p:sp>
        <p:nvSpPr>
          <p:cNvPr id="3" name="yt_shape_13785">
            <a:extLst>
              <a:ext uri="{FF2B5EF4-FFF2-40B4-BE49-F238E27FC236}">
                <a16:creationId xmlns:a16="http://schemas.microsoft.com/office/drawing/2014/main" id="{C1935D61-9346-6E08-99BB-70B37741C624}"/>
              </a:ext>
            </a:extLst>
          </p:cNvPr>
          <p:cNvSpPr txBox="1"/>
          <p:nvPr/>
        </p:nvSpPr>
        <p:spPr>
          <a:xfrm>
            <a:off x="552735" y="6357160"/>
            <a:ext cx="3691716" cy="384208"/>
          </a:xfrm>
          <a:prstGeom prst="rect">
            <a:avLst/>
          </a:prstGeom>
        </p:spPr>
        <p:txBody>
          <a:bodyPr vert="horz" wrap="none" lIns="0" tIns="0" rIns="0" bIns="0" rtlCol="0">
            <a:spAutoFit/>
          </a:bodyPr>
          <a:lstStyle/>
          <a:p>
            <a:pPr algn="l" eaLnBrk="1" latinLnBrk="0" hangingPunct="0">
              <a:lnSpc>
                <a:spcPct val="114000"/>
              </a:lnSpc>
            </a:pPr>
            <a:r>
              <a:rPr lang="zh-CN" altLang="zh-CN" sz="2400" b="0" i="0" u="none" dirty="0">
                <a:solidFill>
                  <a:srgbClr val="FF0000"/>
                </a:solidFill>
                <a:effectLst/>
                <a:latin typeface="Times New Roman" pitchFamily="24"/>
                <a:ea typeface="黑体" pitchFamily="24"/>
                <a:cs typeface="宋体" pitchFamily="24"/>
              </a:rPr>
              <a:t>答</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支架</a:t>
            </a:r>
            <a:r>
              <a:rPr lang="en-US" altLang="zh-CN" sz="2400" b="0" i="1" u="none" dirty="0">
                <a:solidFill>
                  <a:srgbClr val="FF0000"/>
                </a:solidFill>
                <a:effectLst/>
                <a:latin typeface="Times New Roman" pitchFamily="24"/>
                <a:ea typeface="Times New Roman" pitchFamily="24"/>
                <a:cs typeface="宋体" pitchFamily="24"/>
              </a:rPr>
              <a:t>BC</a:t>
            </a:r>
            <a:r>
              <a:rPr lang="zh-CN" altLang="zh-CN" sz="2400" b="0" i="0" u="none" dirty="0">
                <a:solidFill>
                  <a:srgbClr val="FF0000"/>
                </a:solidFill>
                <a:effectLst/>
                <a:latin typeface="Times New Roman" pitchFamily="24"/>
                <a:ea typeface="黑体" pitchFamily="24"/>
                <a:cs typeface="宋体" pitchFamily="24"/>
              </a:rPr>
              <a:t>的长约为</a:t>
            </a:r>
            <a:r>
              <a:rPr lang="en-US" altLang="zh-CN" sz="2400" b="0" i="0" u="none" dirty="0">
                <a:solidFill>
                  <a:srgbClr val="FF0000"/>
                </a:solidFill>
                <a:effectLst/>
                <a:latin typeface="Times New Roman" pitchFamily="24"/>
                <a:ea typeface="Times New Roman" pitchFamily="24"/>
                <a:cs typeface="宋体" pitchFamily="24"/>
              </a:rPr>
              <a:t>49cm</a:t>
            </a:r>
            <a:r>
              <a:rPr lang="en-US" altLang="zh-CN" sz="2400" b="0" i="0" u="none" dirty="0">
                <a:solidFill>
                  <a:srgbClr val="FF0000"/>
                </a:solidFill>
                <a:effectLst/>
                <a:latin typeface="宋体" pitchFamily="24"/>
                <a:ea typeface="宋体" pitchFamily="24"/>
                <a:cs typeface="宋体" pitchFamily="24"/>
              </a:rPr>
              <a:t>.</a:t>
            </a:r>
          </a:p>
        </p:txBody>
      </p:sp>
      <p:pic>
        <p:nvPicPr>
          <p:cNvPr id="4" name="yt_image_13786">
            <a:extLst>
              <a:ext uri="{FF2B5EF4-FFF2-40B4-BE49-F238E27FC236}">
                <a16:creationId xmlns:a16="http://schemas.microsoft.com/office/drawing/2014/main" id="{8FCF9544-3445-7E51-B8DC-244101800AE5}"/>
              </a:ex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5" cstate="print"/>
          <a:srcRect/>
          <a:stretch>
            <a:fillRect/>
          </a:stretch>
        </p:blipFill>
        <p:spPr bwMode="auto">
          <a:xfrm>
            <a:off x="6096000" y="3361824"/>
            <a:ext cx="1662828" cy="22038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blinds(horizontal)">
                                      <p:cBhvr>
                                        <p:cTn id="19" dur="500"/>
                                        <p:tgtEl>
                                          <p:spTgt spid="2">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blinds(horizontal)">
                                      <p:cBhvr>
                                        <p:cTn id="22" dur="500"/>
                                        <p:tgtEl>
                                          <p:spTgt spid="2">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blinds(horizontal)">
                                      <p:cBhvr>
                                        <p:cTn id="25" dur="500"/>
                                        <p:tgtEl>
                                          <p:spTgt spid="3">
                                            <p:txEl>
                                              <p:pRg st="0" end="0"/>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linds(horizontal)">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88" name="yt_shape_13788"/>
          <p:cNvSpPr txBox="1"/>
          <p:nvPr/>
        </p:nvSpPr>
        <p:spPr>
          <a:xfrm>
            <a:off x="540000" y="900000"/>
            <a:ext cx="3154710"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02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拥抱</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型</a:t>
            </a:r>
          </a:p>
        </p:txBody>
      </p:sp>
      <p:sp>
        <p:nvSpPr>
          <p:cNvPr id="13789" name="yt_shape_13789"/>
          <p:cNvSpPr txBox="1"/>
          <p:nvPr/>
        </p:nvSpPr>
        <p:spPr>
          <a:xfrm>
            <a:off x="540119" y="1396872"/>
            <a:ext cx="11111999" cy="2885396"/>
          </a:xfrm>
          <a:prstGeom prst="rect">
            <a:avLst/>
          </a:prstGeom>
          <a:ln>
            <a:solidFill>
              <a:srgbClr val="000000"/>
            </a:solidFill>
          </a:ln>
        </p:spPr>
        <p:txBody>
          <a:bodyPr vert="horz" wrap="square" lIns="72000" tIns="0" rIns="72000" bIns="7200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黑体" pitchFamily="24"/>
                <a:cs typeface="宋体" pitchFamily="24"/>
              </a:rPr>
              <a:t>【方法指导】</a:t>
            </a:r>
            <a:r>
              <a:rPr lang="zh-CN" altLang="zh-CN" sz="2400" b="0" i="0" u="none" dirty="0">
                <a:solidFill>
                  <a:srgbClr val="000000"/>
                </a:solidFill>
                <a:effectLst/>
                <a:latin typeface="Times New Roman" pitchFamily="24"/>
                <a:ea typeface="楷体" pitchFamily="24"/>
                <a:cs typeface="宋体" pitchFamily="24"/>
              </a:rPr>
              <a:t>如图</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这种类型的特点是两个直角三角形的直角顶点重合</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两条直角边分别有一部分重合</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斜边相交</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两个直角三角形重合的直角边的关系是沟通两个直角三角形关系的媒介</a:t>
            </a:r>
            <a:r>
              <a:rPr lang="en-US" altLang="zh-CN" sz="2400" b="0" i="0" u="none" dirty="0">
                <a:solidFill>
                  <a:srgbClr val="000000"/>
                </a:solidFill>
                <a:effectLst/>
                <a:latin typeface="宋体" pitchFamily="24"/>
                <a:ea typeface="宋体" pitchFamily="24"/>
                <a:cs typeface="宋体" pitchFamily="24"/>
              </a:rPr>
              <a:t>.</a:t>
            </a:r>
          </a:p>
          <a:p>
            <a:pPr algn="l" eaLnBrk="1" latinLnBrk="0" hangingPunct="0">
              <a:lnSpc>
                <a:spcPct val="129999"/>
              </a:lnSpc>
            </a:pPr>
            <a:endParaRPr lang="en-US" altLang="zh-CN" sz="2400" dirty="0">
              <a:solidFill>
                <a:srgbClr val="000000"/>
              </a:solidFill>
              <a:latin typeface="宋体" pitchFamily="24"/>
              <a:ea typeface="宋体" pitchFamily="24"/>
              <a:cs typeface="宋体" pitchFamily="24"/>
            </a:endParaRPr>
          </a:p>
          <a:p>
            <a:pPr algn="l" eaLnBrk="1" latinLnBrk="0" hangingPunct="0">
              <a:lnSpc>
                <a:spcPct val="129999"/>
              </a:lnSpc>
            </a:pPr>
            <a:endParaRPr lang="en-US" altLang="zh-CN" sz="2400" b="0" i="0" u="none" dirty="0">
              <a:solidFill>
                <a:srgbClr val="000000"/>
              </a:solidFill>
              <a:effectLst/>
              <a:latin typeface="宋体" pitchFamily="24"/>
              <a:ea typeface="宋体" pitchFamily="24"/>
              <a:cs typeface="宋体" pitchFamily="24"/>
            </a:endParaRPr>
          </a:p>
          <a:p>
            <a:pPr algn="l" eaLnBrk="1" latinLnBrk="0" hangingPunct="0">
              <a:lnSpc>
                <a:spcPct val="129999"/>
              </a:lnSpc>
            </a:pPr>
            <a:endParaRPr lang="en-US" altLang="zh-CN" sz="2400" b="0" i="0" u="none" dirty="0">
              <a:solidFill>
                <a:srgbClr val="000000"/>
              </a:solidFill>
              <a:effectLst/>
              <a:latin typeface="宋体" pitchFamily="24"/>
              <a:ea typeface="宋体" pitchFamily="24"/>
              <a:cs typeface="宋体" pitchFamily="24"/>
            </a:endParaRPr>
          </a:p>
        </p:txBody>
      </p:sp>
      <p:pic>
        <p:nvPicPr>
          <p:cNvPr id="13790" name="yt_image_1379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125634" y="3045026"/>
            <a:ext cx="1940731" cy="1086048"/>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3706285454">
            <a:extLst>
              <a:ext uri="{FF2B5EF4-FFF2-40B4-BE49-F238E27FC236}">
                <a16:creationId xmlns:a16="http://schemas.microsoft.com/office/drawing/2014/main" id="{E9E22AB6-92BC-62EC-6ECE-06C23B534C5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38705"/>
            <a:ext cx="1168464" cy="364360"/>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92" name="yt_shape_13792"/>
          <p:cNvSpPr txBox="1"/>
          <p:nvPr/>
        </p:nvSpPr>
        <p:spPr>
          <a:xfrm>
            <a:off x="540119" y="900000"/>
            <a:ext cx="11111999" cy="1846659"/>
          </a:xfrm>
          <a:prstGeom prst="rect">
            <a:avLst/>
          </a:prstGeom>
        </p:spPr>
        <p:txBody>
          <a:bodyPr vert="horz" wrap="square" lIns="0" tIns="0" rIns="0" bIns="0" rtlCol="0">
            <a:spAutoFit/>
          </a:bodyPr>
          <a:lstStyle/>
          <a:p>
            <a:pPr algn="l" eaLnBrk="1" latinLnBrk="0" hangingPunct="0"/>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大蜀山是合肥市的著名景点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某数学兴趣小组到大蜀山测量山上电视塔的高度</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如图所示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电视塔</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Times New Roman" pitchFamily="24"/>
                <a:ea typeface="宋体" pitchFamily="24"/>
                <a:cs typeface="宋体" pitchFamily="24"/>
              </a:rPr>
              <a:t>在高</a:t>
            </a:r>
            <a:r>
              <a:rPr lang="en-US" altLang="zh-CN" sz="2400" b="0" i="0" u="none">
                <a:solidFill>
                  <a:srgbClr val="000000"/>
                </a:solidFill>
                <a:effectLst/>
                <a:latin typeface="Times New Roman" pitchFamily="24"/>
                <a:ea typeface="Times New Roman" pitchFamily="24"/>
                <a:cs typeface="宋体" pitchFamily="24"/>
              </a:rPr>
              <a:t>270m</a:t>
            </a:r>
            <a:r>
              <a:rPr lang="zh-CN" altLang="zh-CN" sz="2400" b="0" i="0" u="none">
                <a:solidFill>
                  <a:srgbClr val="000000"/>
                </a:solidFill>
                <a:effectLst/>
                <a:latin typeface="Times New Roman" pitchFamily="24"/>
                <a:ea typeface="宋体" pitchFamily="24"/>
                <a:cs typeface="宋体" pitchFamily="24"/>
              </a:rPr>
              <a:t>的山峰</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上</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在山脚的</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处测得电视塔底部</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的仰角为</a:t>
            </a:r>
            <a:r>
              <a:rPr lang="en-US" altLang="zh-CN" sz="2400" b="0" i="0" u="none">
                <a:solidFill>
                  <a:srgbClr val="000000"/>
                </a:solidFill>
                <a:effectLst/>
                <a:latin typeface="Times New Roman" pitchFamily="24"/>
                <a:ea typeface="Times New Roman" pitchFamily="24"/>
                <a:cs typeface="宋体" pitchFamily="24"/>
              </a:rPr>
              <a:t>42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再沿</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方向前进</a:t>
            </a:r>
            <a:r>
              <a:rPr lang="en-US" altLang="zh-CN" sz="2400" b="0" i="0" u="none">
                <a:solidFill>
                  <a:srgbClr val="000000"/>
                </a:solidFill>
                <a:effectLst/>
                <a:latin typeface="Times New Roman" pitchFamily="24"/>
                <a:ea typeface="Times New Roman" pitchFamily="24"/>
                <a:cs typeface="宋体" pitchFamily="24"/>
              </a:rPr>
              <a:t>62</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5m</a:t>
            </a:r>
            <a:r>
              <a:rPr lang="zh-CN" altLang="zh-CN" sz="2400" b="0" i="0" u="none">
                <a:solidFill>
                  <a:srgbClr val="000000"/>
                </a:solidFill>
                <a:effectLst/>
                <a:latin typeface="Times New Roman" pitchFamily="24"/>
                <a:ea typeface="宋体" pitchFamily="24"/>
                <a:cs typeface="宋体" pitchFamily="24"/>
              </a:rPr>
              <a:t>到达</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宋体" pitchFamily="24"/>
                <a:cs typeface="宋体" pitchFamily="24"/>
              </a:rPr>
              <a:t>处</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测得电视塔顶部</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的仰角为</a:t>
            </a:r>
            <a:r>
              <a:rPr lang="en-US" altLang="zh-CN" sz="2400" b="0" i="0" u="none">
                <a:solidFill>
                  <a:srgbClr val="000000"/>
                </a:solidFill>
                <a:effectLst/>
                <a:latin typeface="Times New Roman" pitchFamily="24"/>
                <a:ea typeface="Times New Roman" pitchFamily="24"/>
                <a:cs typeface="宋体" pitchFamily="24"/>
              </a:rPr>
              <a:t>58</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求电视塔</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Times New Roman" pitchFamily="24"/>
                <a:ea typeface="宋体" pitchFamily="24"/>
                <a:cs typeface="宋体" pitchFamily="24"/>
              </a:rPr>
              <a:t>的高度</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精确到</a:t>
            </a:r>
            <a:r>
              <a:rPr lang="en-US" altLang="zh-CN" sz="2400" b="0" i="0" u="none">
                <a:solidFill>
                  <a:srgbClr val="000000"/>
                </a:solidFill>
                <a:effectLst/>
                <a:latin typeface="Times New Roman" pitchFamily="24"/>
                <a:ea typeface="Times New Roman" pitchFamily="24"/>
                <a:cs typeface="宋体" pitchFamily="24"/>
              </a:rPr>
              <a:t>1m</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参考数据</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sin42</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67</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cos42</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74</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tan42</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sin58</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85</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cos58</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tan58</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p>
        </p:txBody>
      </p:sp>
      <p:pic>
        <p:nvPicPr>
          <p:cNvPr id="13793" name="yt_image_13793">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7248128" y="3645024"/>
            <a:ext cx="3639754" cy="168998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2" name="yt_shape_13795">
                <a:extLst>
                  <a:ext uri="{FF2B5EF4-FFF2-40B4-BE49-F238E27FC236}">
                    <a16:creationId xmlns:a16="http://schemas.microsoft.com/office/drawing/2014/main" id="{4B1A9674-D2C9-FE78-19B9-4B9D7202A666}"/>
                  </a:ext>
                </a:extLst>
              </p:cNvPr>
              <p:cNvSpPr txBox="1"/>
              <p:nvPr/>
            </p:nvSpPr>
            <p:spPr>
              <a:xfrm>
                <a:off x="539882" y="2780928"/>
                <a:ext cx="6272551" cy="3064429"/>
              </a:xfrm>
              <a:prstGeom prst="rect">
                <a:avLst/>
              </a:prstGeom>
            </p:spPr>
            <p:txBody>
              <a:bodyPr vert="horz" wrap="none" lIns="0" tIns="0" rIns="0" bIns="0" rtlCol="0">
                <a:spAutoFit/>
              </a:bodyPr>
              <a:lstStyle/>
              <a:p>
                <a:pPr algn="l" eaLnBrk="1" latinLnBrk="0" hangingPunct="0"/>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在</a:t>
                </a:r>
                <a:r>
                  <a:rPr lang="en-US" altLang="zh-CN" sz="2400" b="0" i="0" u="none" dirty="0" err="1">
                    <a:solidFill>
                      <a:srgbClr val="FF0000"/>
                    </a:solidFill>
                    <a:effectLst/>
                    <a:latin typeface="Times New Roman" pitchFamily="24"/>
                    <a:ea typeface="Times New Roman" pitchFamily="24"/>
                    <a:cs typeface="宋体" pitchFamily="24"/>
                  </a:rPr>
                  <a:t>Rt△</a:t>
                </a:r>
                <a:r>
                  <a:rPr lang="en-US" altLang="zh-CN" sz="2400" b="0" i="1" u="none" dirty="0" err="1">
                    <a:solidFill>
                      <a:srgbClr val="FF0000"/>
                    </a:solidFill>
                    <a:effectLst/>
                    <a:latin typeface="Times New Roman" pitchFamily="24"/>
                    <a:ea typeface="Times New Roman" pitchFamily="24"/>
                    <a:cs typeface="宋体" pitchFamily="24"/>
                  </a:rPr>
                  <a:t>ABC</a:t>
                </a:r>
                <a:r>
                  <a:rPr lang="zh-CN" altLang="zh-CN" sz="2400" b="0" i="0" u="none" dirty="0">
                    <a:solidFill>
                      <a:srgbClr val="FF0000"/>
                    </a:solidFill>
                    <a:effectLst/>
                    <a:latin typeface="Times New Roman" pitchFamily="24"/>
                    <a:ea typeface="黑体" pitchFamily="24"/>
                    <a:cs typeface="宋体" pitchFamily="24"/>
                  </a:rPr>
                  <a:t>中</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err="1">
                    <a:solidFill>
                      <a:srgbClr val="FF0000"/>
                    </a:solidFill>
                    <a:effectLst/>
                    <a:latin typeface="Times New Roman" pitchFamily="24"/>
                    <a:ea typeface="Times New Roman" pitchFamily="24"/>
                    <a:cs typeface="宋体" pitchFamily="24"/>
                  </a:rPr>
                  <a:t>tan∠</a:t>
                </a:r>
                <a:r>
                  <a:rPr lang="en-US" altLang="zh-CN" sz="2400" b="0" i="1" u="none" dirty="0" err="1">
                    <a:solidFill>
                      <a:srgbClr val="FF0000"/>
                    </a:solidFill>
                    <a:effectLst/>
                    <a:latin typeface="Times New Roman" pitchFamily="24"/>
                    <a:ea typeface="Times New Roman" pitchFamily="24"/>
                    <a:cs typeface="宋体" pitchFamily="24"/>
                  </a:rPr>
                  <a:t>BAC</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tan42</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𝐵𝐶</m:t>
                        </m:r>
                      </m:num>
                      <m:den>
                        <m:r>
                          <a:rPr lang="en-US" altLang="zh-CN" sz="2400" b="0" i="1">
                            <a:solidFill>
                              <a:srgbClr val="FF0000"/>
                            </a:solidFill>
                            <a:effectLst/>
                            <a:latin typeface="Cambria Math" panose="02040503050406030204" pitchFamily="12" charset="0"/>
                            <a:ea typeface="Cambria Math" panose="02040503050406030204" pitchFamily="12" charset="0"/>
                          </a:rPr>
                          <m:t>𝐴𝐵</m:t>
                        </m:r>
                      </m:den>
                    </m:f>
                  </m:oMath>
                </a14:m>
                <a:r>
                  <a:rPr lang="zh-CN" altLang="zh-CN" sz="2400" b="0" i="0" u="none" dirty="0">
                    <a:solidFill>
                      <a:srgbClr val="FF0000"/>
                    </a:solidFill>
                    <a:effectLst/>
                    <a:latin typeface="宋体" pitchFamily="24"/>
                    <a:ea typeface="宋体" pitchFamily="24"/>
                    <a:cs typeface="宋体" pitchFamily="24"/>
                  </a:rPr>
                  <a:t>，</a:t>
                </a:r>
              </a:p>
              <a:p>
                <a:pPr algn="l" eaLnBrk="1" latinLnBrk="0" hangingPunct="0"/>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AB</a:t>
                </a:r>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𝐵𝐶</m:t>
                        </m:r>
                      </m:num>
                      <m:den>
                        <m:r>
                          <m:rPr>
                            <m:sty m:val="p"/>
                          </m:rPr>
                          <a:rPr lang="en-US" altLang="zh-CN" sz="2400" b="0" i="0">
                            <a:solidFill>
                              <a:srgbClr val="FF0000"/>
                            </a:solidFill>
                            <a:effectLst/>
                            <a:latin typeface="Cambria Math" panose="02040503050406030204" pitchFamily="12" charset="0"/>
                            <a:ea typeface="Cambria Math" panose="02040503050406030204" pitchFamily="12" charset="0"/>
                          </a:rPr>
                          <m:t>tan</m:t>
                        </m:r>
                        <m:r>
                          <a:rPr lang="en-US" altLang="zh-CN" sz="2400" b="0" i="0">
                            <a:solidFill>
                              <a:srgbClr val="FF0000"/>
                            </a:solidFill>
                            <a:effectLst/>
                            <a:latin typeface="Cambria Math" panose="02040503050406030204" pitchFamily="12" charset="0"/>
                            <a:ea typeface="Cambria Math" panose="02040503050406030204" pitchFamily="12" charset="0"/>
                          </a:rPr>
                          <m:t>42</m:t>
                        </m:r>
                        <m:r>
                          <m:rPr>
                            <m:nor/>
                          </m:rPr>
                          <a:rPr lang="en-US" altLang="zh-CN" sz="2400" b="0" i="0">
                            <a:solidFill>
                              <a:srgbClr val="FF0000"/>
                            </a:solidFill>
                            <a:effectLst/>
                            <a:latin typeface="Cambria Math" panose="02040503050406030204" pitchFamily="12" charset="0"/>
                            <a:ea typeface="宋体" panose="02040503050406030204" pitchFamily="12" charset="0"/>
                          </a:rPr>
                          <m:t>°</m:t>
                        </m:r>
                      </m:den>
                    </m:f>
                  </m:oMath>
                </a14:m>
                <a:r>
                  <a:rPr lang="en-US" altLang="zh-CN" sz="2400" b="0" i="0" u="none"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270</m:t>
                        </m:r>
                      </m:num>
                      <m:den>
                        <m:r>
                          <a:rPr lang="en-US" altLang="zh-CN" sz="2400" b="0" i="0">
                            <a:solidFill>
                              <a:srgbClr val="FF0000"/>
                            </a:solidFill>
                            <a:effectLst/>
                            <a:latin typeface="Cambria Math" panose="02040503050406030204" pitchFamily="12" charset="0"/>
                            <a:ea typeface="Cambria Math" panose="02040503050406030204" pitchFamily="12" charset="0"/>
                          </a:rPr>
                          <m:t>0</m:t>
                        </m:r>
                        <m:r>
                          <m:rPr>
                            <m:nor/>
                          </m:rPr>
                          <a:rPr lang="en-US"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90</m:t>
                        </m:r>
                      </m:den>
                    </m:f>
                  </m:oMath>
                </a14:m>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300</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m</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AE</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62</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5m</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BE</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AE</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300</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62</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5</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237</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5</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m</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r>
                  <a:rPr lang="zh-CN" altLang="zh-CN" sz="2400" b="0" i="0" u="none" dirty="0">
                    <a:solidFill>
                      <a:srgbClr val="FF0000"/>
                    </a:solidFill>
                    <a:effectLst/>
                    <a:latin typeface="Times New Roman" pitchFamily="24"/>
                    <a:ea typeface="黑体" pitchFamily="24"/>
                    <a:cs typeface="宋体" pitchFamily="24"/>
                  </a:rPr>
                  <a:t>在</a:t>
                </a:r>
                <a:r>
                  <a:rPr lang="en-US" altLang="zh-CN" sz="2400" b="0" i="0" u="none" dirty="0" err="1">
                    <a:solidFill>
                      <a:srgbClr val="FF0000"/>
                    </a:solidFill>
                    <a:effectLst/>
                    <a:latin typeface="Times New Roman" pitchFamily="24"/>
                    <a:ea typeface="Times New Roman" pitchFamily="24"/>
                    <a:cs typeface="宋体" pitchFamily="24"/>
                  </a:rPr>
                  <a:t>Rt△</a:t>
                </a:r>
                <a:r>
                  <a:rPr lang="en-US" altLang="zh-CN" sz="2400" b="0" i="1" u="none" dirty="0" err="1">
                    <a:solidFill>
                      <a:srgbClr val="FF0000"/>
                    </a:solidFill>
                    <a:effectLst/>
                    <a:latin typeface="Times New Roman" pitchFamily="24"/>
                    <a:ea typeface="Times New Roman" pitchFamily="24"/>
                    <a:cs typeface="宋体" pitchFamily="24"/>
                  </a:rPr>
                  <a:t>BED</a:t>
                </a:r>
                <a:r>
                  <a:rPr lang="zh-CN" altLang="zh-CN" sz="2400" b="0" i="0" u="none" dirty="0">
                    <a:solidFill>
                      <a:srgbClr val="FF0000"/>
                    </a:solidFill>
                    <a:effectLst/>
                    <a:latin typeface="Times New Roman" pitchFamily="24"/>
                    <a:ea typeface="黑体" pitchFamily="24"/>
                    <a:cs typeface="宋体" pitchFamily="24"/>
                  </a:rPr>
                  <a:t>中</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err="1">
                    <a:solidFill>
                      <a:srgbClr val="FF0000"/>
                    </a:solidFill>
                    <a:effectLst/>
                    <a:latin typeface="Times New Roman" pitchFamily="24"/>
                    <a:ea typeface="Times New Roman" pitchFamily="24"/>
                    <a:cs typeface="宋体" pitchFamily="24"/>
                  </a:rPr>
                  <a:t>tan∠</a:t>
                </a:r>
                <a:r>
                  <a:rPr lang="en-US" altLang="zh-CN" sz="2400" b="0" i="1" u="none" dirty="0" err="1">
                    <a:solidFill>
                      <a:srgbClr val="FF0000"/>
                    </a:solidFill>
                    <a:effectLst/>
                    <a:latin typeface="Times New Roman" pitchFamily="24"/>
                    <a:ea typeface="Times New Roman" pitchFamily="24"/>
                    <a:cs typeface="宋体" pitchFamily="24"/>
                  </a:rPr>
                  <a:t>BED</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tan58</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𝐵𝐷</m:t>
                        </m:r>
                      </m:num>
                      <m:den>
                        <m:r>
                          <a:rPr lang="en-US" altLang="zh-CN" sz="2400" b="0" i="1">
                            <a:solidFill>
                              <a:srgbClr val="FF0000"/>
                            </a:solidFill>
                            <a:effectLst/>
                            <a:latin typeface="Cambria Math" panose="02040503050406030204" pitchFamily="12" charset="0"/>
                            <a:ea typeface="Cambria Math" panose="02040503050406030204" pitchFamily="12" charset="0"/>
                          </a:rPr>
                          <m:t>𝐵𝐸</m:t>
                        </m:r>
                      </m:den>
                    </m:f>
                  </m:oMath>
                </a14:m>
                <a:r>
                  <a:rPr lang="zh-CN" altLang="zh-CN" sz="2400" b="0" i="0" u="none" dirty="0">
                    <a:solidFill>
                      <a:srgbClr val="FF0000"/>
                    </a:solidFill>
                    <a:effectLst/>
                    <a:latin typeface="宋体" pitchFamily="24"/>
                    <a:ea typeface="宋体" pitchFamily="24"/>
                    <a:cs typeface="宋体" pitchFamily="24"/>
                  </a:rPr>
                  <a:t>，</a:t>
                </a:r>
              </a:p>
              <a:p>
                <a:pPr algn="l" eaLnBrk="1" latinLnBrk="0" hangingPunct="0"/>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BD</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BE</a:t>
                </a:r>
                <a:r>
                  <a:rPr lang="en-US" altLang="zh-CN" sz="2400" b="0" i="0" u="none" dirty="0">
                    <a:solidFill>
                      <a:srgbClr val="FF0000"/>
                    </a:solidFill>
                    <a:effectLst/>
                    <a:latin typeface="Times New Roman" pitchFamily="24"/>
                    <a:ea typeface="Times New Roman" pitchFamily="24"/>
                    <a:cs typeface="宋体" pitchFamily="24"/>
                  </a:rPr>
                  <a:t>·tan58</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237</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5</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6</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380</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m</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CD</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BD</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BC</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380</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270</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110</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m</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p>
            </p:txBody>
          </p:sp>
        </mc:Choice>
        <mc:Fallback>
          <p:sp>
            <p:nvSpPr>
              <p:cNvPr id="2" name="yt_shape_13795">
                <a:extLst>
                  <a:ext uri="{FF2B5EF4-FFF2-40B4-BE49-F238E27FC236}">
                    <a16:creationId xmlns:a16="http://schemas.microsoft.com/office/drawing/2014/main" id="{4B1A9674-D2C9-FE78-19B9-4B9D7202A666}"/>
                  </a:ext>
                </a:extLst>
              </p:cNvPr>
              <p:cNvSpPr txBox="1">
                <a:spLocks noRot="1" noChangeAspect="1" noMove="1" noResize="1" noEditPoints="1" noAdjustHandles="1" noChangeArrowheads="1" noChangeShapeType="1" noTextEdit="1"/>
              </p:cNvSpPr>
              <p:nvPr/>
            </p:nvSpPr>
            <p:spPr>
              <a:xfrm>
                <a:off x="539882" y="2780928"/>
                <a:ext cx="6272551" cy="3064429"/>
              </a:xfrm>
              <a:prstGeom prst="rect">
                <a:avLst/>
              </a:prstGeom>
              <a:blipFill>
                <a:blip r:embed="rId3"/>
                <a:stretch>
                  <a:fillRect l="-3013" t="-1392" r="-1944" b="-5368"/>
                </a:stretch>
              </a:blipFill>
            </p:spPr>
            <p:txBody>
              <a:bodyPr/>
              <a:lstStyle/>
              <a:p>
                <a:r>
                  <a:rPr lang="zh-CN" altLang="en-US">
                    <a:noFill/>
                  </a:rPr>
                  <a:t> </a:t>
                </a:r>
              </a:p>
            </p:txBody>
          </p:sp>
        </mc:Fallback>
      </mc:AlternateContent>
      <p:sp>
        <p:nvSpPr>
          <p:cNvPr id="3" name="yt_shape_13797">
            <a:extLst>
              <a:ext uri="{FF2B5EF4-FFF2-40B4-BE49-F238E27FC236}">
                <a16:creationId xmlns:a16="http://schemas.microsoft.com/office/drawing/2014/main" id="{B81FD7C7-C9B3-7B29-D2F0-20D401042FEF}"/>
              </a:ext>
            </a:extLst>
          </p:cNvPr>
          <p:cNvSpPr txBox="1"/>
          <p:nvPr/>
        </p:nvSpPr>
        <p:spPr>
          <a:xfrm>
            <a:off x="539882" y="5949280"/>
            <a:ext cx="4348755" cy="369332"/>
          </a:xfrm>
          <a:prstGeom prst="rect">
            <a:avLst/>
          </a:prstGeom>
        </p:spPr>
        <p:txBody>
          <a:bodyPr vert="horz" wrap="none" lIns="0" tIns="0" rIns="0" bIns="0" rtlCol="0">
            <a:spAutoFit/>
          </a:bodyPr>
          <a:lstStyle/>
          <a:p>
            <a:pPr algn="l" eaLnBrk="1" latinLnBrk="0" hangingPunct="0"/>
            <a:r>
              <a:rPr lang="zh-CN" altLang="zh-CN" sz="2400" b="0" i="0" u="none" dirty="0">
                <a:solidFill>
                  <a:srgbClr val="FF0000"/>
                </a:solidFill>
                <a:effectLst/>
                <a:latin typeface="Times New Roman" pitchFamily="24"/>
                <a:ea typeface="黑体" pitchFamily="24"/>
                <a:cs typeface="宋体" pitchFamily="24"/>
              </a:rPr>
              <a:t>答</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电视塔</a:t>
            </a:r>
            <a:r>
              <a:rPr lang="en-US" altLang="zh-CN" sz="2400" b="0" i="1" u="none" dirty="0">
                <a:solidFill>
                  <a:srgbClr val="FF0000"/>
                </a:solidFill>
                <a:effectLst/>
                <a:latin typeface="Times New Roman" pitchFamily="24"/>
                <a:ea typeface="Times New Roman" pitchFamily="24"/>
                <a:cs typeface="宋体" pitchFamily="24"/>
              </a:rPr>
              <a:t>CD</a:t>
            </a:r>
            <a:r>
              <a:rPr lang="zh-CN" altLang="zh-CN" sz="2400" b="0" i="0" u="none" dirty="0">
                <a:solidFill>
                  <a:srgbClr val="FF0000"/>
                </a:solidFill>
                <a:effectLst/>
                <a:latin typeface="Times New Roman" pitchFamily="24"/>
                <a:ea typeface="黑体" pitchFamily="24"/>
                <a:cs typeface="宋体" pitchFamily="24"/>
              </a:rPr>
              <a:t>的高度约为</a:t>
            </a:r>
            <a:r>
              <a:rPr lang="en-US" altLang="zh-CN" sz="2400" b="0" i="0" u="none" dirty="0">
                <a:solidFill>
                  <a:srgbClr val="FF0000"/>
                </a:solidFill>
                <a:effectLst/>
                <a:latin typeface="Times New Roman" pitchFamily="24"/>
                <a:ea typeface="Times New Roman" pitchFamily="24"/>
                <a:cs typeface="宋体" pitchFamily="24"/>
              </a:rPr>
              <a:t>110m</a:t>
            </a:r>
            <a:r>
              <a:rPr lang="en-US" altLang="zh-CN" sz="2400" b="0" i="0" u="none" dirty="0">
                <a:solidFill>
                  <a:srgbClr val="FF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blinds(horizontal)">
                                      <p:cBhvr>
                                        <p:cTn id="19" dur="500"/>
                                        <p:tgtEl>
                                          <p:spTgt spid="2">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blinds(horizontal)">
                                      <p:cBhvr>
                                        <p:cTn id="22" dur="500"/>
                                        <p:tgtEl>
                                          <p:spTgt spid="2">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blinds(horizontal)">
                                      <p:cBhvr>
                                        <p:cTn id="25" dur="500"/>
                                        <p:tgtEl>
                                          <p:spTgt spid="2">
                                            <p:txEl>
                                              <p:pRg st="6" end="6"/>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Effect transition="in" filter="blinds(horizontal)">
                                      <p:cBhvr>
                                        <p:cTn id="2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98" name="yt_shape_13798"/>
          <p:cNvSpPr txBox="1"/>
          <p:nvPr/>
        </p:nvSpPr>
        <p:spPr>
          <a:xfrm>
            <a:off x="540000" y="900000"/>
            <a:ext cx="3154710"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02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牵手</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型</a:t>
            </a:r>
          </a:p>
        </p:txBody>
      </p:sp>
      <p:sp>
        <p:nvSpPr>
          <p:cNvPr id="13799" name="yt_shape_13799"/>
          <p:cNvSpPr txBox="1"/>
          <p:nvPr/>
        </p:nvSpPr>
        <p:spPr>
          <a:xfrm>
            <a:off x="540119" y="1396872"/>
            <a:ext cx="11111999" cy="2885396"/>
          </a:xfrm>
          <a:prstGeom prst="rect">
            <a:avLst/>
          </a:prstGeom>
          <a:ln>
            <a:solidFill>
              <a:srgbClr val="000000"/>
            </a:solidFill>
          </a:ln>
        </p:spPr>
        <p:txBody>
          <a:bodyPr vert="horz" wrap="square" lIns="72000" tIns="0" rIns="72000" bIns="7200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黑体" pitchFamily="24"/>
                <a:cs typeface="宋体" pitchFamily="24"/>
              </a:rPr>
              <a:t>【方法指导】</a:t>
            </a:r>
            <a:r>
              <a:rPr lang="zh-CN" altLang="zh-CN" sz="2400" b="0" i="0" u="none" dirty="0">
                <a:solidFill>
                  <a:srgbClr val="000000"/>
                </a:solidFill>
                <a:effectLst/>
                <a:latin typeface="Times New Roman" pitchFamily="24"/>
                <a:ea typeface="楷体" pitchFamily="24"/>
                <a:cs typeface="宋体" pitchFamily="24"/>
              </a:rPr>
              <a:t>如图</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这种类型的特点是两个直角三角形有一条直角边在同一条直线上</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另一条直角边平行</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解决的思路是分别在两个三角形中借助解直角三角形的知识求解或者过点</a:t>
            </a:r>
            <a:r>
              <a:rPr lang="en-US" altLang="zh-CN" sz="2400" b="0" i="1" u="none" dirty="0">
                <a:solidFill>
                  <a:srgbClr val="000000"/>
                </a:solidFill>
                <a:effectLst/>
                <a:latin typeface="Times New Roman" pitchFamily="24"/>
                <a:ea typeface="Times New Roman" pitchFamily="24"/>
                <a:cs typeface="宋体" pitchFamily="24"/>
              </a:rPr>
              <a:t>E</a:t>
            </a:r>
            <a:r>
              <a:rPr lang="zh-CN" altLang="zh-CN" sz="2400" b="0" i="0" u="none" dirty="0">
                <a:solidFill>
                  <a:srgbClr val="000000"/>
                </a:solidFill>
                <a:effectLst/>
                <a:latin typeface="Times New Roman" pitchFamily="24"/>
                <a:ea typeface="楷体" pitchFamily="24"/>
                <a:cs typeface="宋体" pitchFamily="24"/>
              </a:rPr>
              <a:t>作</a:t>
            </a:r>
            <a:r>
              <a:rPr lang="en-US" altLang="zh-CN" sz="2400" b="0" i="1" u="none" dirty="0">
                <a:solidFill>
                  <a:srgbClr val="000000"/>
                </a:solidFill>
                <a:effectLst/>
                <a:latin typeface="Times New Roman" pitchFamily="24"/>
                <a:ea typeface="Times New Roman" pitchFamily="24"/>
                <a:cs typeface="宋体" pitchFamily="24"/>
              </a:rPr>
              <a:t>EF</a:t>
            </a:r>
            <a:r>
              <a:rPr lang="en-US" altLang="zh-CN" sz="2400" b="0" i="0" u="none" dirty="0">
                <a:solidFill>
                  <a:srgbClr val="000000"/>
                </a:solidFill>
                <a:effectLst/>
                <a:latin typeface="Times New Roman" pitchFamily="24"/>
                <a:ea typeface="Times New Roman"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BC</a:t>
            </a:r>
            <a:r>
              <a:rPr lang="zh-CN" altLang="zh-CN" sz="2400" b="0" i="0" u="none" dirty="0">
                <a:solidFill>
                  <a:srgbClr val="000000"/>
                </a:solidFill>
                <a:effectLst/>
                <a:latin typeface="Times New Roman" pitchFamily="24"/>
                <a:ea typeface="楷体" pitchFamily="24"/>
                <a:cs typeface="宋体" pitchFamily="24"/>
              </a:rPr>
              <a:t>于点</a:t>
            </a:r>
            <a:r>
              <a:rPr lang="en-US" altLang="zh-CN" sz="2400" b="0" i="1" u="none" dirty="0">
                <a:solidFill>
                  <a:srgbClr val="000000"/>
                </a:solidFill>
                <a:effectLst/>
                <a:latin typeface="Times New Roman" pitchFamily="24"/>
                <a:ea typeface="Times New Roman" pitchFamily="24"/>
                <a:cs typeface="宋体" pitchFamily="24"/>
              </a:rPr>
              <a:t>F</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构造</a:t>
            </a:r>
            <a:r>
              <a:rPr lang="en-US" altLang="zh-CN" sz="2400" b="0" i="0" u="none" dirty="0" err="1">
                <a:solidFill>
                  <a:srgbClr val="000000"/>
                </a:solidFill>
                <a:effectLst/>
                <a:latin typeface="Times New Roman" pitchFamily="24"/>
                <a:ea typeface="Times New Roman" pitchFamily="24"/>
                <a:cs typeface="宋体" pitchFamily="24"/>
              </a:rPr>
              <a:t>Rt△</a:t>
            </a:r>
            <a:r>
              <a:rPr lang="en-US" altLang="zh-CN" sz="2400" b="0" i="1" u="none" dirty="0" err="1">
                <a:solidFill>
                  <a:srgbClr val="000000"/>
                </a:solidFill>
                <a:effectLst/>
                <a:latin typeface="Times New Roman" pitchFamily="24"/>
                <a:ea typeface="Times New Roman" pitchFamily="24"/>
                <a:cs typeface="宋体" pitchFamily="24"/>
              </a:rPr>
              <a:t>BEF</a:t>
            </a:r>
            <a:r>
              <a:rPr lang="zh-CN" altLang="zh-CN" sz="2400" b="0" i="0" u="none" dirty="0">
                <a:solidFill>
                  <a:srgbClr val="000000"/>
                </a:solidFill>
                <a:effectLst/>
                <a:latin typeface="Times New Roman" pitchFamily="24"/>
                <a:ea typeface="楷体" pitchFamily="24"/>
                <a:cs typeface="宋体" pitchFamily="24"/>
              </a:rPr>
              <a:t>求解</a:t>
            </a:r>
            <a:r>
              <a:rPr lang="en-US" altLang="zh-CN" sz="2400" b="0" i="0" u="none" dirty="0">
                <a:solidFill>
                  <a:srgbClr val="000000"/>
                </a:solidFill>
                <a:effectLst/>
                <a:latin typeface="宋体" pitchFamily="24"/>
                <a:ea typeface="宋体" pitchFamily="24"/>
                <a:cs typeface="宋体" pitchFamily="24"/>
              </a:rPr>
              <a:t>.</a:t>
            </a:r>
          </a:p>
          <a:p>
            <a:pPr algn="l" eaLnBrk="1" latinLnBrk="0" hangingPunct="0">
              <a:lnSpc>
                <a:spcPct val="129999"/>
              </a:lnSpc>
            </a:pPr>
            <a:endParaRPr lang="en-US" altLang="zh-CN" sz="2400" dirty="0">
              <a:solidFill>
                <a:srgbClr val="000000"/>
              </a:solidFill>
              <a:latin typeface="宋体" pitchFamily="24"/>
              <a:ea typeface="宋体" pitchFamily="24"/>
              <a:cs typeface="宋体" pitchFamily="24"/>
            </a:endParaRPr>
          </a:p>
          <a:p>
            <a:pPr algn="l" eaLnBrk="1" latinLnBrk="0" hangingPunct="0">
              <a:lnSpc>
                <a:spcPct val="129999"/>
              </a:lnSpc>
            </a:pPr>
            <a:endParaRPr lang="en-US" altLang="zh-CN" sz="2400" b="0" i="0" u="none" dirty="0">
              <a:solidFill>
                <a:srgbClr val="000000"/>
              </a:solidFill>
              <a:effectLst/>
              <a:latin typeface="宋体" pitchFamily="24"/>
              <a:ea typeface="宋体" pitchFamily="24"/>
              <a:cs typeface="宋体" pitchFamily="24"/>
            </a:endParaRPr>
          </a:p>
          <a:p>
            <a:pPr algn="l" eaLnBrk="1" latinLnBrk="0" hangingPunct="0">
              <a:lnSpc>
                <a:spcPct val="129999"/>
              </a:lnSpc>
            </a:pPr>
            <a:endParaRPr lang="en-US" altLang="zh-CN" sz="2400" b="0" i="0" u="none" dirty="0">
              <a:solidFill>
                <a:srgbClr val="000000"/>
              </a:solidFill>
              <a:effectLst/>
              <a:latin typeface="宋体" pitchFamily="24"/>
              <a:ea typeface="宋体" pitchFamily="24"/>
              <a:cs typeface="宋体" pitchFamily="24"/>
            </a:endParaRPr>
          </a:p>
        </p:txBody>
      </p:sp>
      <p:pic>
        <p:nvPicPr>
          <p:cNvPr id="13800" name="yt_image_1380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097051" y="3061505"/>
            <a:ext cx="1997897" cy="1058832"/>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3706285494">
            <a:extLst>
              <a:ext uri="{FF2B5EF4-FFF2-40B4-BE49-F238E27FC236}">
                <a16:creationId xmlns:a16="http://schemas.microsoft.com/office/drawing/2014/main" id="{498DE55F-6888-6717-9C0E-888056BA45D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38705"/>
            <a:ext cx="1168464" cy="364360"/>
          </a:xfrm>
          <a:prstGeom prst="rect">
            <a:avLst/>
          </a:prstGeom>
        </p:spPr>
      </p:pic>
    </p:spTree>
  </p:cSld>
  <p:clrMapOvr>
    <a:masterClrMapping/>
  </p:clrMapOvr>
  <p:transition/>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1397</Words>
  <Application>Microsoft Office PowerPoint</Application>
  <PresentationFormat>宽屏</PresentationFormat>
  <Paragraphs>69</Paragraphs>
  <Slides>11</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11</vt:i4>
      </vt:variant>
    </vt:vector>
  </HeadingPairs>
  <TitlesOfParts>
    <vt:vector size="19" baseType="lpstr">
      <vt:lpstr>NEU-BZ-S92</vt:lpstr>
      <vt:lpstr>等线</vt: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崇阳 徐</cp:lastModifiedBy>
  <cp:revision>53</cp:revision>
  <dcterms:created xsi:type="dcterms:W3CDTF">2023-05-05T05:33:04Z</dcterms:created>
  <dcterms:modified xsi:type="dcterms:W3CDTF">2023-05-12T05:38:33Z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