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67" r:id="rId4"/>
    <p:sldId id="372" r:id="rId5"/>
    <p:sldId id="375" r:id="rId6"/>
    <p:sldId id="377" r:id="rId7"/>
    <p:sldId id="378" r:id="rId8"/>
    <p:sldId id="380" r:id="rId9"/>
    <p:sldId id="381" r:id="rId10"/>
    <p:sldId id="382" r:id="rId11"/>
    <p:sldId id="390" r:id="rId12"/>
    <p:sldId id="383" r:id="rId13"/>
    <p:sldId id="385" r:id="rId14"/>
    <p:sldId id="388" r:id="rId15"/>
    <p:sldId id="391" r:id="rId16"/>
    <p:sldId id="392" r:id="rId17"/>
    <p:sldId id="397" r:id="rId18"/>
    <p:sldId id="394" r:id="rId19"/>
    <p:sldId id="395" r:id="rId20"/>
    <p:sldId id="396" r:id="rId21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0" name="yt_shape_11430"/>
          <p:cNvSpPr txBox="1"/>
          <p:nvPr/>
        </p:nvSpPr>
        <p:spPr>
          <a:xfrm>
            <a:off x="540000" y="900000"/>
            <a:ext cx="2577629" cy="6837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750" b="0" i="0" u="none" spc="201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750" b="0" i="0" u="none" spc="201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25ccac0c-2bb6-4a0e-bda4-00a308267c16.png&quot;}"/>
            </a:endParaRPr>
          </a:p>
        </p:txBody>
      </p:sp>
      <p:sp>
        <p:nvSpPr>
          <p:cNvPr id="11431" name="yt_shape_11431"/>
          <p:cNvSpPr txBox="1"/>
          <p:nvPr/>
        </p:nvSpPr>
        <p:spPr>
          <a:xfrm>
            <a:off x="540000" y="1634501"/>
            <a:ext cx="469359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二次函数的图象和性质</a:t>
            </a:r>
          </a:p>
        </p:txBody>
      </p:sp>
      <p:sp>
        <p:nvSpPr>
          <p:cNvPr id="11432" name="yt_shape_11432"/>
          <p:cNvSpPr txBox="1"/>
          <p:nvPr/>
        </p:nvSpPr>
        <p:spPr>
          <a:xfrm>
            <a:off x="540119" y="213137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梧州市中考改编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当函数值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值的增大而增大时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433" name="yt_table_11433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6196262"/>
              </p:ext>
            </p:extLst>
          </p:nvPr>
        </p:nvGraphicFramePr>
        <p:xfrm>
          <a:off x="540000" y="3243172"/>
          <a:ext cx="8959216" cy="424371"/>
        </p:xfrm>
        <a:graphic>
          <a:graphicData uri="http://schemas.openxmlformats.org/drawingml/2006/table">
            <a:tbl>
              <a:tblPr/>
              <a:tblGrid>
                <a:gridCol w="2481580">
                  <a:extLst>
                    <a:ext uri="{9D8B030D-6E8A-4147-A177-3AD203B41FA5}">
                      <a16:colId xmlns:a16="http://schemas.microsoft.com/office/drawing/2014/main" val="10172"/>
                    </a:ext>
                  </a:extLst>
                </a:gridCol>
                <a:gridCol w="2464118">
                  <a:extLst>
                    <a:ext uri="{9D8B030D-6E8A-4147-A177-3AD203B41FA5}">
                      <a16:colId xmlns:a16="http://schemas.microsoft.com/office/drawing/2014/main" val="10173"/>
                    </a:ext>
                  </a:extLst>
                </a:gridCol>
                <a:gridCol w="2464118">
                  <a:extLst>
                    <a:ext uri="{9D8B030D-6E8A-4147-A177-3AD203B41FA5}">
                      <a16:colId xmlns:a16="http://schemas.microsoft.com/office/drawing/2014/main" val="10174"/>
                    </a:ext>
                  </a:extLst>
                </a:gridCol>
                <a:gridCol w="1549400">
                  <a:extLst>
                    <a:ext uri="{9D8B030D-6E8A-4147-A177-3AD203B41FA5}">
                      <a16:colId xmlns:a16="http://schemas.microsoft.com/office/drawing/2014/main" val="101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4"/>
                  </a:ext>
                </a:extLst>
              </a:tr>
            </a:tbl>
          </a:graphicData>
        </a:graphic>
      </p:graphicFrame>
      <p:sp>
        <p:nvSpPr>
          <p:cNvPr id="11435" name="yt_shape_11435"/>
          <p:cNvSpPr txBox="1"/>
          <p:nvPr/>
        </p:nvSpPr>
        <p:spPr>
          <a:xfrm>
            <a:off x="540119" y="371823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温州市中考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都在抛物线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左侧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下列选项正确的是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436" name="yt_table_11436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1522686"/>
              </p:ext>
            </p:extLst>
          </p:nvPr>
        </p:nvGraphicFramePr>
        <p:xfrm>
          <a:off x="540000" y="4830036"/>
          <a:ext cx="3513138" cy="1697484"/>
        </p:xfrm>
        <a:graphic>
          <a:graphicData uri="http://schemas.openxmlformats.org/drawingml/2006/table">
            <a:tbl>
              <a:tblPr/>
              <a:tblGrid>
                <a:gridCol w="3513138">
                  <a:extLst>
                    <a:ext uri="{9D8B030D-6E8A-4147-A177-3AD203B41FA5}">
                      <a16:colId xmlns:a16="http://schemas.microsoft.com/office/drawing/2014/main" val="101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则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则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则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则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8"/>
                  </a:ext>
                </a:extLst>
              </a:tr>
            </a:tbl>
          </a:graphicData>
        </a:graphic>
      </p:graphicFrame>
      <p:pic>
        <p:nvPicPr>
          <p:cNvPr id="3" name="yt_shape_1683706020826">
            <a:extLst>
              <a:ext uri="{FF2B5EF4-FFF2-40B4-BE49-F238E27FC236}">
                <a16:creationId xmlns:a16="http://schemas.microsoft.com/office/drawing/2014/main" id="{9FD3658F-2BD5-3633-2BAF-225FFB2C611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4311"/>
            <a:ext cx="2425764" cy="608478"/>
          </a:xfrm>
          <a:prstGeom prst="rect">
            <a:avLst/>
          </a:prstGeom>
        </p:spPr>
      </p:pic>
      <p:pic>
        <p:nvPicPr>
          <p:cNvPr id="5" name="yt_shape_1683706020843">
            <a:extLst>
              <a:ext uri="{FF2B5EF4-FFF2-40B4-BE49-F238E27FC236}">
                <a16:creationId xmlns:a16="http://schemas.microsoft.com/office/drawing/2014/main" id="{02EE23EC-46AA-D5E3-9E5A-AB514560E31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674290"/>
            <a:ext cx="1168464" cy="36219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9D6DF0D-C405-6F10-C22A-680B7C6637E3}"/>
              </a:ext>
            </a:extLst>
          </p:cNvPr>
          <p:cNvSpPr txBox="1"/>
          <p:nvPr/>
        </p:nvSpPr>
        <p:spPr>
          <a:xfrm>
            <a:off x="3633046" y="256005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D4B7C9-1BC5-1439-8F5B-FE803EFC8393}"/>
              </a:ext>
            </a:extLst>
          </p:cNvPr>
          <p:cNvSpPr txBox="1"/>
          <p:nvPr/>
        </p:nvSpPr>
        <p:spPr>
          <a:xfrm>
            <a:off x="7323982" y="414691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80" name="yt_shape_11480"/>
              <p:cNvSpPr txBox="1"/>
              <p:nvPr/>
            </p:nvSpPr>
            <p:spPr>
              <a:xfrm>
                <a:off x="540119" y="900000"/>
                <a:ext cx="11111999" cy="10709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颖州区模拟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的图象与反比例函数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的图象相交于两点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轴对称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80" name="yt_shape_11480" descr="{&quot;rangeId&quot;:24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70999"/>
              </a:xfrm>
              <a:prstGeom prst="rect">
                <a:avLst/>
              </a:prstGeom>
              <a:blipFill>
                <a:blip r:embed="rId2"/>
                <a:stretch>
                  <a:fillRect l="-1701" b="-1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82" name="yt_shape_11482"/>
          <p:cNvSpPr txBox="1"/>
          <p:nvPr/>
        </p:nvSpPr>
        <p:spPr>
          <a:xfrm>
            <a:off x="540000" y="2021787"/>
            <a:ext cx="31290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483"/>
              <p:cNvSpPr txBox="1"/>
              <p:nvPr/>
            </p:nvSpPr>
            <p:spPr>
              <a:xfrm>
                <a:off x="540000" y="2653454"/>
                <a:ext cx="6608219" cy="38440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反比例函数的表达式为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1483" descr="{&quot;rangeId&quot;:16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53454"/>
                <a:ext cx="6608219" cy="3844001"/>
              </a:xfrm>
              <a:prstGeom prst="rect">
                <a:avLst/>
              </a:prstGeom>
              <a:blipFill>
                <a:blip r:embed="rId3"/>
                <a:stretch>
                  <a:fillRect l="-2860" t="-1902" r="-1845" b="-39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485" name="yt_image_1148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01036" y="2653454"/>
            <a:ext cx="1850963" cy="17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87" name="yt_shape_11487"/>
              <p:cNvSpPr txBox="1"/>
              <p:nvPr/>
            </p:nvSpPr>
            <p:spPr>
              <a:xfrm>
                <a:off x="540119" y="900000"/>
                <a:ext cx="11111999" cy="10709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直接写出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不等式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的解集是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　　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的面积等于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　　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87" name="yt_shape_11487" descr="{&quot;rangeId&quot;:2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70999"/>
              </a:xfrm>
              <a:prstGeom prst="rect">
                <a:avLst/>
              </a:prstGeom>
              <a:blipFill>
                <a:blip r:embed="rId2"/>
                <a:stretch>
                  <a:fillRect l="-1701" b="-148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1489"/>
          <p:cNvSpPr txBox="1"/>
          <p:nvPr/>
        </p:nvSpPr>
        <p:spPr>
          <a:xfrm>
            <a:off x="540000" y="2174151"/>
            <a:ext cx="27523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</a:p>
        </p:txBody>
      </p:sp>
      <p:pic>
        <p:nvPicPr>
          <p:cNvPr id="11490" name="yt_image_11490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01036" y="2174151"/>
            <a:ext cx="1850963" cy="17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2" name="yt_shape_11492"/>
          <p:cNvSpPr txBox="1"/>
          <p:nvPr/>
        </p:nvSpPr>
        <p:spPr>
          <a:xfrm>
            <a:off x="540000" y="900000"/>
            <a:ext cx="469359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反比例函数的实际应用</a:t>
            </a:r>
          </a:p>
        </p:txBody>
      </p:sp>
      <p:sp>
        <p:nvSpPr>
          <p:cNvPr id="11493" name="yt_shape_11493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宜昌市中考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已知经过闭合电路的电流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与电路的电阻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是反比例函数关系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根据下表判断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的大小关系为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494" name="yt_table_11494" title="H_81.8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8165794"/>
              </p:ext>
            </p:extLst>
          </p:nvPr>
        </p:nvGraphicFramePr>
        <p:xfrm>
          <a:off x="540000" y="2508671"/>
          <a:ext cx="11111991" cy="103898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877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82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82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2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582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582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582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5825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5825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05825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I/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1496" name="yt_table_11496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9892325"/>
              </p:ext>
            </p:extLst>
          </p:nvPr>
        </p:nvGraphicFramePr>
        <p:xfrm>
          <a:off x="540000" y="3817430"/>
          <a:ext cx="4065906" cy="848742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186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1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6"/>
                  </a:ext>
                </a:extLst>
              </a:tr>
            </a:tbl>
          </a:graphicData>
        </a:graphic>
      </p:graphicFrame>
      <p:pic>
        <p:nvPicPr>
          <p:cNvPr id="3" name="yt_shape_1683706020982">
            <a:extLst>
              <a:ext uri="{FF2B5EF4-FFF2-40B4-BE49-F238E27FC236}">
                <a16:creationId xmlns:a16="http://schemas.microsoft.com/office/drawing/2014/main" id="{DFA2C28D-3A4F-1EF4-31BE-06C06752514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789"/>
            <a:ext cx="1168464" cy="36219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78D05B1-8756-2FBD-DD41-F76743F7837A}"/>
              </a:ext>
            </a:extLst>
          </p:cNvPr>
          <p:cNvSpPr txBox="1"/>
          <p:nvPr/>
        </p:nvSpPr>
        <p:spPr>
          <a:xfrm>
            <a:off x="8449521" y="18255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8" name="yt_shape_11498"/>
          <p:cNvSpPr txBox="1"/>
          <p:nvPr/>
        </p:nvSpPr>
        <p:spPr>
          <a:xfrm>
            <a:off x="540000" y="900000"/>
            <a:ext cx="2551981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199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199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c75a4edd-2675-4d6b-9b1a-e1fa259d4641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99" name="yt_shape_11499"/>
              <p:cNvSpPr txBox="1"/>
              <p:nvPr/>
            </p:nvSpPr>
            <p:spPr>
              <a:xfrm>
                <a:off x="540119" y="1652711"/>
                <a:ext cx="11111999" cy="9744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是反比例函数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图象在第一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三象限内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293462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293462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499" name="yt_shape_11499" descr="{&quot;rangeId&quot;:2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52711"/>
                <a:ext cx="11111999" cy="974498"/>
              </a:xfrm>
              <a:prstGeom prst="rect">
                <a:avLst/>
              </a:prstGeom>
              <a:blipFill>
                <a:blip r:embed="rId2"/>
                <a:stretch>
                  <a:fillRect l="-1701" r="-1647" b="-18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501" name="yt_table_11501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23646441"/>
                  </p:ext>
                </p:extLst>
              </p:nvPr>
            </p:nvGraphicFramePr>
            <p:xfrm>
              <a:off x="540000" y="2830361"/>
              <a:ext cx="8167053" cy="635000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188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189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190"/>
                        </a:ext>
                      </a:extLst>
                    </a:gridCol>
                    <a:gridCol w="1466850">
                      <a:extLst>
                        <a:ext uri="{9D8B030D-6E8A-4147-A177-3AD203B41FA5}">
                          <a16:colId xmlns:a16="http://schemas.microsoft.com/office/drawing/2014/main" val="1019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501" name="yt_table_11501" descr="{&quot;rangeId&quot;:20,&quot;type&quot;:&quot;Option&quot;}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23646441"/>
                  </p:ext>
                </p:extLst>
              </p:nvPr>
            </p:nvGraphicFramePr>
            <p:xfrm>
              <a:off x="540000" y="2830361"/>
              <a:ext cx="8167053" cy="635000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188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189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190"/>
                        </a:ext>
                      </a:extLst>
                    </a:gridCol>
                    <a:gridCol w="1466850">
                      <a:extLst>
                        <a:ext uri="{9D8B030D-6E8A-4147-A177-3AD203B41FA5}">
                          <a16:colId xmlns:a16="http://schemas.microsoft.com/office/drawing/2014/main" val="10191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5643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2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502" name="yt_shape_11502"/>
          <p:cNvSpPr txBox="1"/>
          <p:nvPr/>
        </p:nvSpPr>
        <p:spPr>
          <a:xfrm>
            <a:off x="540000" y="3516009"/>
            <a:ext cx="78130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与坐标轴的交点个数为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503" name="yt_table_11503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0689317"/>
              </p:ext>
            </p:extLst>
          </p:nvPr>
        </p:nvGraphicFramePr>
        <p:xfrm>
          <a:off x="540000" y="4147676"/>
          <a:ext cx="78098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192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193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194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1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8"/>
                  </a:ext>
                </a:extLst>
              </a:tr>
            </a:tbl>
          </a:graphicData>
        </a:graphic>
      </p:graphicFrame>
      <p:pic>
        <p:nvPicPr>
          <p:cNvPr id="3" name="yt_shape_1683706021010">
            <a:extLst>
              <a:ext uri="{FF2B5EF4-FFF2-40B4-BE49-F238E27FC236}">
                <a16:creationId xmlns:a16="http://schemas.microsoft.com/office/drawing/2014/main" id="{10CF2401-D718-AE32-BEC1-A43A68DFFB0B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52"/>
            <a:ext cx="2400364" cy="63523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E065108-3530-C254-148D-AB986429D62E}"/>
              </a:ext>
            </a:extLst>
          </p:cNvPr>
          <p:cNvSpPr txBox="1"/>
          <p:nvPr/>
        </p:nvSpPr>
        <p:spPr>
          <a:xfrm>
            <a:off x="1364508" y="2146608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2331133-2E19-7209-20CC-4A879241D4D7}"/>
              </a:ext>
            </a:extLst>
          </p:cNvPr>
          <p:cNvSpPr txBox="1"/>
          <p:nvPr/>
        </p:nvSpPr>
        <p:spPr>
          <a:xfrm>
            <a:off x="7357201" y="346920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5" name="yt_shape_11505"/>
          <p:cNvSpPr txBox="1"/>
          <p:nvPr/>
        </p:nvSpPr>
        <p:spPr>
          <a:xfrm>
            <a:off x="540000" y="900000"/>
            <a:ext cx="2539157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19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19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8d0fd4a3-1cc7-4f5c-8f08-0850f97c7f81.png&quot;}"/>
            </a:endParaRPr>
          </a:p>
        </p:txBody>
      </p:sp>
      <p:sp>
        <p:nvSpPr>
          <p:cNvPr id="11506" name="yt_shape_11506"/>
          <p:cNvSpPr txBox="1"/>
          <p:nvPr/>
        </p:nvSpPr>
        <p:spPr>
          <a:xfrm>
            <a:off x="540119" y="1652711"/>
            <a:ext cx="11111999" cy="1852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安徽省中考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隧道截面由抛物线的一部分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构成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矩形的一边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另一边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所在的直线为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的垂直平分线为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建立平面直角坐标系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xOy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规定一个单位长度代表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是抛物线的顶点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1507" name="yt_image_1150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1188" y="3708293"/>
            <a:ext cx="2169622" cy="2219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6021030">
            <a:extLst>
              <a:ext uri="{FF2B5EF4-FFF2-40B4-BE49-F238E27FC236}">
                <a16:creationId xmlns:a16="http://schemas.microsoft.com/office/drawing/2014/main" id="{883B35B5-2765-8EC5-AB6B-E1D3FD0E8B91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483"/>
            <a:ext cx="2387664" cy="636169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9" name="yt_shape_11509"/>
          <p:cNvSpPr txBox="1"/>
          <p:nvPr/>
        </p:nvSpPr>
        <p:spPr>
          <a:xfrm>
            <a:off x="540000" y="900000"/>
            <a:ext cx="50783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求此抛物线对应的函数表达式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10" name="yt_shape_11510"/>
              <p:cNvSpPr txBox="1"/>
              <p:nvPr/>
            </p:nvSpPr>
            <p:spPr>
              <a:xfrm>
                <a:off x="540000" y="1379303"/>
                <a:ext cx="7191071" cy="27631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由题意可得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是抛物线的顶点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设抛物线对应的函数表达式为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抛物线对应的函数表达式为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510" name="yt_shape_11510" descr="{&quot;rangeId&quot;:27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7191071" cy="2763192"/>
              </a:xfrm>
              <a:prstGeom prst="rect">
                <a:avLst/>
              </a:prstGeom>
              <a:blipFill>
                <a:blip r:embed="rId2"/>
                <a:stretch>
                  <a:fillRect l="-2629" t="-1762" r="-1696" b="-26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yt_image_11507">
            <a:extLst>
              <a:ext uri="{FF2B5EF4-FFF2-40B4-BE49-F238E27FC236}">
                <a16:creationId xmlns:a16="http://schemas.microsoft.com/office/drawing/2014/main" id="{E92A3195-7A5F-34C2-FF70-09AADB6A03B4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8328" y="1484784"/>
            <a:ext cx="2169622" cy="2219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5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5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5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10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2" name="yt_shape_11512"/>
          <p:cNvSpPr txBox="1"/>
          <p:nvPr/>
        </p:nvSpPr>
        <p:spPr>
          <a:xfrm>
            <a:off x="540119" y="900000"/>
            <a:ext cx="11111999" cy="14788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在隧道截面内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含边界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修建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350" b="0" i="0" u="none" spc="5700">
                <a:noFill/>
                <a:effectLst/>
                <a:latin typeface="NEU-BZ-S92" pitchFamily="24"/>
                <a:ea typeface="宋体" pitchFamily="24"/>
                <a:cs typeface="宋体" pitchFamily="24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型或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850" b="0" i="0" u="none" spc="3800">
                <a:noFill/>
                <a:effectLst/>
                <a:latin typeface="NEU-BZ-S92" pitchFamily="28"/>
                <a:ea typeface="宋体" pitchFamily="28"/>
                <a:cs typeface="宋体" pitchFamily="28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型栅栏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中粗线段所示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的一边平行且相等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栅栏总长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为图中粗线段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长度之和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请解决以下问题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pic>
        <p:nvPicPr>
          <p:cNvPr id="3" name="yt_shape_1683706021094">
            <a:extLst>
              <a:ext uri="{FF2B5EF4-FFF2-40B4-BE49-F238E27FC236}">
                <a16:creationId xmlns:a16="http://schemas.microsoft.com/office/drawing/2014/main" id="{926548D2-7379-7543-A94F-E5AB7C7D2F2B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2819" y="1017090"/>
            <a:ext cx="596964" cy="330462"/>
          </a:xfrm>
          <a:prstGeom prst="rect">
            <a:avLst/>
          </a:prstGeom>
        </p:spPr>
      </p:pic>
      <p:pic>
        <p:nvPicPr>
          <p:cNvPr id="5" name="yt_shape_1683706021110">
            <a:extLst>
              <a:ext uri="{FF2B5EF4-FFF2-40B4-BE49-F238E27FC236}">
                <a16:creationId xmlns:a16="http://schemas.microsoft.com/office/drawing/2014/main" id="{9E974376-1A4B-286B-0FDB-1F6A77210D0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5919" y="964073"/>
            <a:ext cx="355664" cy="436497"/>
          </a:xfrm>
          <a:prstGeom prst="rect">
            <a:avLst/>
          </a:prstGeom>
        </p:spPr>
      </p:pic>
      <p:pic>
        <p:nvPicPr>
          <p:cNvPr id="2" name="yt_image_11515">
            <a:extLst>
              <a:ext uri="{FF2B5EF4-FFF2-40B4-BE49-F238E27FC236}">
                <a16:creationId xmlns:a16="http://schemas.microsoft.com/office/drawing/2014/main" id="{93B1EEC7-6DF3-E5A8-E0EF-74F99B9F3450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l="51849" b="50263"/>
          <a:stretch/>
        </p:blipFill>
        <p:spPr bwMode="auto">
          <a:xfrm>
            <a:off x="2530898" y="2708920"/>
            <a:ext cx="2139951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image_11515">
            <a:extLst>
              <a:ext uri="{FF2B5EF4-FFF2-40B4-BE49-F238E27FC236}">
                <a16:creationId xmlns:a16="http://schemas.microsoft.com/office/drawing/2014/main" id="{FA8C4D39-6A2A-BF97-6AFC-0EB985624C97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l="207" t="51342" r="-1365"/>
          <a:stretch/>
        </p:blipFill>
        <p:spPr bwMode="auto">
          <a:xfrm>
            <a:off x="5087888" y="2708920"/>
            <a:ext cx="4495629" cy="2183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3" name="yt_shape_11513"/>
          <p:cNvSpPr txBox="1"/>
          <p:nvPr/>
        </p:nvSpPr>
        <p:spPr>
          <a:xfrm>
            <a:off x="540000" y="99076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修建一个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350" b="0" i="0" u="none" spc="5700">
                <a:noFill/>
                <a:effectLst/>
                <a:latin typeface="NEU-BZ-S92" pitchFamily="24"/>
                <a:ea typeface="宋体" pitchFamily="24"/>
                <a:cs typeface="宋体" pitchFamily="24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型栅栏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的横坐标为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求栅栏总长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之间的函数表达式和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的最大值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514" name="yt_shape_11514"/>
          <p:cNvSpPr txBox="1"/>
          <p:nvPr/>
        </p:nvSpPr>
        <p:spPr>
          <a:xfrm>
            <a:off x="540000" y="1950197"/>
            <a:ext cx="11111999" cy="14788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现修建一个总长为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米的栅栏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所示的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350" b="0" i="0" u="none" spc="5700" dirty="0">
                <a:noFill/>
                <a:effectLst/>
                <a:latin typeface="NEU-BZ-S92" pitchFamily="24"/>
                <a:ea typeface="宋体" pitchFamily="24"/>
                <a:cs typeface="宋体" pitchFamily="24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型和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850" b="0" i="0" u="none" spc="3800" dirty="0">
                <a:noFill/>
                <a:effectLst/>
                <a:latin typeface="NEU-BZ-S92" pitchFamily="28"/>
                <a:ea typeface="宋体" pitchFamily="28"/>
                <a:cs typeface="宋体" pitchFamily="28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型两种设计方案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请你从中选择一种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求出该方案下矩形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面积的最大值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及取最大值时点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的横坐标的取值范围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右侧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7" name="yt_shape_1683706021320">
            <a:extLst>
              <a:ext uri="{FF2B5EF4-FFF2-40B4-BE49-F238E27FC236}">
                <a16:creationId xmlns:a16="http://schemas.microsoft.com/office/drawing/2014/main" id="{E08FBF81-903A-8DEB-4FA6-F659D7AAC0CD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8700" y="1063275"/>
            <a:ext cx="596964" cy="330462"/>
          </a:xfrm>
          <a:prstGeom prst="rect">
            <a:avLst/>
          </a:prstGeom>
        </p:spPr>
      </p:pic>
      <p:pic>
        <p:nvPicPr>
          <p:cNvPr id="9" name="yt_shape_1683706021465">
            <a:extLst>
              <a:ext uri="{FF2B5EF4-FFF2-40B4-BE49-F238E27FC236}">
                <a16:creationId xmlns:a16="http://schemas.microsoft.com/office/drawing/2014/main" id="{AA30A6E0-D5EC-D378-006E-85810932068E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3150" y="2067287"/>
            <a:ext cx="596964" cy="330462"/>
          </a:xfrm>
          <a:prstGeom prst="rect">
            <a:avLst/>
          </a:prstGeom>
        </p:spPr>
      </p:pic>
      <p:pic>
        <p:nvPicPr>
          <p:cNvPr id="11" name="yt_shape_1683706021481">
            <a:extLst>
              <a:ext uri="{FF2B5EF4-FFF2-40B4-BE49-F238E27FC236}">
                <a16:creationId xmlns:a16="http://schemas.microsoft.com/office/drawing/2014/main" id="{118636A0-45E4-8EFB-C91B-AF354A27551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250" y="2014270"/>
            <a:ext cx="355664" cy="436497"/>
          </a:xfrm>
          <a:prstGeom prst="rect">
            <a:avLst/>
          </a:prstGeom>
        </p:spPr>
      </p:pic>
      <p:pic>
        <p:nvPicPr>
          <p:cNvPr id="2" name="yt_image_11515">
            <a:extLst>
              <a:ext uri="{FF2B5EF4-FFF2-40B4-BE49-F238E27FC236}">
                <a16:creationId xmlns:a16="http://schemas.microsoft.com/office/drawing/2014/main" id="{4B2B5475-0376-754F-184A-5C6984FA8132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l="51849" b="50263"/>
          <a:stretch/>
        </p:blipFill>
        <p:spPr bwMode="auto">
          <a:xfrm>
            <a:off x="2495600" y="3651528"/>
            <a:ext cx="2139951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image_11515">
            <a:extLst>
              <a:ext uri="{FF2B5EF4-FFF2-40B4-BE49-F238E27FC236}">
                <a16:creationId xmlns:a16="http://schemas.microsoft.com/office/drawing/2014/main" id="{59C65882-EE9A-0F7A-98BB-015C6EE03215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l="207" t="51342" r="-1365"/>
          <a:stretch/>
        </p:blipFill>
        <p:spPr bwMode="auto">
          <a:xfrm>
            <a:off x="5052590" y="3651528"/>
            <a:ext cx="4495629" cy="2183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40442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517" name="yt_shape_11517"/>
              <p:cNvSpPr txBox="1"/>
              <p:nvPr/>
            </p:nvSpPr>
            <p:spPr>
              <a:xfrm>
                <a:off x="540119" y="900000"/>
                <a:ext cx="11111999" cy="486287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的横坐标为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为矩形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在抛物线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上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,−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+8</m:t>
                        </m: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+8</m:t>
                        </m: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26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有最大值为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即栅栏总长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之间的函数表达式为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的最大值为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26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517" name="yt_shape_115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4862870"/>
              </a:xfrm>
              <a:prstGeom prst="rect">
                <a:avLst/>
              </a:prstGeom>
              <a:blipFill>
                <a:blip r:embed="rId2"/>
                <a:stretch>
                  <a:fillRect l="-1701" t="-1129" b="-30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5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5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5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5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5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17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0C086E90-6FA9-FCBB-D870-9046C1EECA7F}"/>
                  </a:ext>
                </a:extLst>
              </p:cNvPr>
              <p:cNvSpPr txBox="1"/>
              <p:nvPr/>
            </p:nvSpPr>
            <p:spPr>
              <a:xfrm>
                <a:off x="540119" y="900000"/>
                <a:ext cx="9367949" cy="3592522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Ⅱ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方案一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矩形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面积为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aseline="30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aseline="30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27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lvl="0" hangingPunct="0">
                  <a:lnSpc>
                    <a:spcPct val="130000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lvl="0" hangingPunct="0">
                  <a:lnSpc>
                    <a:spcPct val="130000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矩形面积有最大值为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27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lvl="0" hangingPunct="0">
                  <a:lnSpc>
                    <a:spcPct val="130000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此时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令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aseline="30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lvl="0" hangingPunct="0">
                  <a:lnSpc>
                    <a:spcPct val="130000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30</m:t>
                        </m:r>
                      </m:e>
                    </m:rad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lvl="0" hangingPunct="0">
                  <a:lnSpc>
                    <a:spcPct val="130000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此时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的横坐标的取值范围为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30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30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0C086E90-6FA9-FCBB-D870-9046C1EECA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9367949" cy="3592522"/>
              </a:xfrm>
              <a:prstGeom prst="rect">
                <a:avLst/>
              </a:prstGeom>
              <a:blipFill>
                <a:blip r:embed="rId2"/>
                <a:stretch>
                  <a:fillRect l="-2018" t="-1528" r="-1042" b="-4244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8" name="yt_shape_1143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贺州市中考改编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小嘉说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的图象平移或翻折后经过点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种方法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1439" name="yt_shape_11439"/>
          <p:cNvSpPr txBox="1"/>
          <p:nvPr/>
        </p:nvSpPr>
        <p:spPr>
          <a:xfrm>
            <a:off x="540119" y="185943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再向下平移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向下平移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轴翻折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</a:t>
            </a:r>
          </a:p>
        </p:txBody>
      </p:sp>
      <p:sp>
        <p:nvSpPr>
          <p:cNvPr id="11440" name="yt_shape_11440"/>
          <p:cNvSpPr txBox="1"/>
          <p:nvPr/>
        </p:nvSpPr>
        <p:spPr>
          <a:xfrm>
            <a:off x="540000" y="2818870"/>
            <a:ext cx="57627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你认为小嘉说的方法中正确的有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441" name="yt_table_11441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1992640"/>
              </p:ext>
            </p:extLst>
          </p:nvPr>
        </p:nvGraphicFramePr>
        <p:xfrm>
          <a:off x="540000" y="3450537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17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17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179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1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5331801-1AD0-5843-E079-E08C8FE0EEEB}"/>
              </a:ext>
            </a:extLst>
          </p:cNvPr>
          <p:cNvSpPr txBox="1"/>
          <p:nvPr/>
        </p:nvSpPr>
        <p:spPr>
          <a:xfrm>
            <a:off x="5326789" y="27720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3">
                <a:extLst>
                  <a:ext uri="{FF2B5EF4-FFF2-40B4-BE49-F238E27FC236}">
                    <a16:creationId xmlns:a16="http://schemas.microsoft.com/office/drawing/2014/main" id="{986F89C5-A5C1-2B83-7E43-8500259B3D1A}"/>
                  </a:ext>
                </a:extLst>
              </p:cNvPr>
              <p:cNvSpPr txBox="1"/>
              <p:nvPr/>
            </p:nvSpPr>
            <p:spPr>
              <a:xfrm>
                <a:off x="540119" y="900000"/>
                <a:ext cx="8326318" cy="4651466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>
                  <a:lnSpc>
                    <a:spcPct val="130000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方案二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</m:t>
                        </m:r>
                        <m:r>
                          <m:rPr>
                            <m:nor/>
                          </m:rPr>
                          <a:rPr lang="zh-CN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lvl="0" hangingPunct="0">
                  <a:lnSpc>
                    <a:spcPct val="130000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矩形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面积为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aseline="30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f>
                              <m:fPr>
                                <m:ctrlPr>
                                  <a:rPr lang="en-US" altLang="zh-CN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9</m:t>
                                </m:r>
                              </m:num>
                              <m:den>
                                <m:r>
                                  <a:rPr lang="en-US" altLang="zh-CN" sz="240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lvl="0" hangingPunct="0">
                  <a:lnSpc>
                    <a:spcPct val="130000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lvl="0" hangingPunct="0">
                  <a:lnSpc>
                    <a:spcPct val="130000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矩形面积有最大值为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endParaRPr lang="zh-CN" altLang="en-US" sz="2400" dirty="0">
                  <a:solidFill>
                    <a:srgbClr val="FF0000"/>
                  </a:solidFill>
                </a:endParaRPr>
              </a:p>
              <a:p>
                <a:pPr lvl="0" hangingPunct="0">
                  <a:lnSpc>
                    <a:spcPct val="130000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此时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lvl="0" hangingPunct="0">
                  <a:lnSpc>
                    <a:spcPct val="130000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令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aseline="30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21</m:t>
                        </m:r>
                      </m:e>
                    </m:rad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lvl="0" hangingPunct="0">
                  <a:lnSpc>
                    <a:spcPct val="130000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此时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的横坐标的取值范围为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21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21</m:t>
                        </m:r>
                      </m:e>
                    </m:rad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yt_shape_3">
                <a:extLst>
                  <a:ext uri="{FF2B5EF4-FFF2-40B4-BE49-F238E27FC236}">
                    <a16:creationId xmlns:a16="http://schemas.microsoft.com/office/drawing/2014/main" id="{986F89C5-A5C1-2B83-7E43-8500259B3D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8326318" cy="4651466"/>
              </a:xfrm>
              <a:prstGeom prst="rect">
                <a:avLst/>
              </a:prstGeom>
              <a:blipFill>
                <a:blip r:embed="rId2"/>
                <a:stretch>
                  <a:fillRect l="-2271" r="-1245" b="-1311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3" name="yt_shape_1144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盐城市中考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轴的距离小于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44" name="yt_shape_11444"/>
              <p:cNvSpPr txBox="1"/>
              <p:nvPr/>
            </p:nvSpPr>
            <p:spPr>
              <a:xfrm>
                <a:off x="540119" y="1859435"/>
                <a:ext cx="11111999" cy="114358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长春市中考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函数值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的最小值为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444" name="yt_shape_11444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59435"/>
                <a:ext cx="11111999" cy="1143583"/>
              </a:xfrm>
              <a:prstGeom prst="rect">
                <a:avLst/>
              </a:prstGeom>
              <a:blipFill>
                <a:blip r:embed="rId2"/>
                <a:stretch>
                  <a:fillRect l="-1701" b="-122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46" name="yt_shape_11446"/>
          <p:cNvSpPr txBox="1"/>
          <p:nvPr/>
        </p:nvSpPr>
        <p:spPr>
          <a:xfrm>
            <a:off x="540119" y="305380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遂宁市中考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为常数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的部分图象如图所示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1447" name="yt_image_11447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273" y="4013241"/>
            <a:ext cx="1981452" cy="2260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3B1AE7B-2983-1D4B-5C9C-F072CCB1B0EC}"/>
              </a:ext>
            </a:extLst>
          </p:cNvPr>
          <p:cNvSpPr txBox="1"/>
          <p:nvPr/>
        </p:nvSpPr>
        <p:spPr>
          <a:xfrm>
            <a:off x="5022108" y="1328682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8799A25-0299-AF9D-5717-AA9D261BB7D2}"/>
                  </a:ext>
                </a:extLst>
              </p:cNvPr>
              <p:cNvSpPr txBox="1"/>
              <p:nvPr/>
            </p:nvSpPr>
            <p:spPr>
              <a:xfrm>
                <a:off x="2888508" y="2477318"/>
                <a:ext cx="1615314" cy="5196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8799A25-0299-AF9D-5717-AA9D261BB7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8508" y="2477318"/>
                <a:ext cx="1615314" cy="519634"/>
              </a:xfrm>
              <a:prstGeom prst="rect">
                <a:avLst/>
              </a:prstGeom>
              <a:blipFill>
                <a:blip r:embed="rId4"/>
                <a:stretch>
                  <a:fillRect l="-6038" b="-26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BC72366-50D8-C56D-68BC-C581478B0CE7}"/>
              </a:ext>
            </a:extLst>
          </p:cNvPr>
          <p:cNvSpPr txBox="1"/>
          <p:nvPr/>
        </p:nvSpPr>
        <p:spPr>
          <a:xfrm>
            <a:off x="5293571" y="3482488"/>
            <a:ext cx="19247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9" name="yt_shape_11449"/>
          <p:cNvSpPr txBox="1"/>
          <p:nvPr/>
        </p:nvSpPr>
        <p:spPr>
          <a:xfrm>
            <a:off x="540000" y="900000"/>
            <a:ext cx="500136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二次函数与一元二次方程</a:t>
            </a:r>
          </a:p>
        </p:txBody>
      </p:sp>
      <p:sp>
        <p:nvSpPr>
          <p:cNvPr id="11450" name="yt_shape_11450"/>
          <p:cNvSpPr txBox="1"/>
          <p:nvPr/>
        </p:nvSpPr>
        <p:spPr>
          <a:xfrm>
            <a:off x="540000" y="1396872"/>
            <a:ext cx="109741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潍坊市中考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轴只有一个公共点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51" name="yt_table_11451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42227195"/>
                  </p:ext>
                </p:extLst>
              </p:nvPr>
            </p:nvGraphicFramePr>
            <p:xfrm>
              <a:off x="540000" y="2028539"/>
              <a:ext cx="7914641" cy="632714"/>
            </p:xfrm>
            <a:graphic>
              <a:graphicData uri="http://schemas.openxmlformats.org/drawingml/2006/table">
                <a:tbl>
                  <a:tblPr/>
                  <a:tblGrid>
                    <a:gridCol w="2399030">
                      <a:extLst>
                        <a:ext uri="{9D8B030D-6E8A-4147-A177-3AD203B41FA5}">
                          <a16:colId xmlns:a16="http://schemas.microsoft.com/office/drawing/2014/main" val="10181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182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183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18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1451" name="yt_table_11451" descr="{&quot;rangeId&quot;:7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42227195"/>
                  </p:ext>
                </p:extLst>
              </p:nvPr>
            </p:nvGraphicFramePr>
            <p:xfrm>
              <a:off x="540000" y="2028539"/>
              <a:ext cx="7914641" cy="632714"/>
            </p:xfrm>
            <a:graphic>
              <a:graphicData uri="http://schemas.openxmlformats.org/drawingml/2006/table">
                <a:tbl>
                  <a:tblPr/>
                  <a:tblGrid>
                    <a:gridCol w="2399030">
                      <a:extLst>
                        <a:ext uri="{9D8B030D-6E8A-4147-A177-3AD203B41FA5}">
                          <a16:colId xmlns:a16="http://schemas.microsoft.com/office/drawing/2014/main" val="10181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182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183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184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2969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15543" r="-16539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452" name="yt_shape_11452"/>
          <p:cNvSpPr txBox="1"/>
          <p:nvPr/>
        </p:nvSpPr>
        <p:spPr>
          <a:xfrm>
            <a:off x="540119" y="271190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梧州市中考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的对称轴是直线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且交抛物线于点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下列结论错误的是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454" name="yt_table_11454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0825172"/>
              </p:ext>
            </p:extLst>
          </p:nvPr>
        </p:nvGraphicFramePr>
        <p:xfrm>
          <a:off x="540000" y="3671336"/>
          <a:ext cx="5513388" cy="1697484"/>
        </p:xfrm>
        <a:graphic>
          <a:graphicData uri="http://schemas.openxmlformats.org/drawingml/2006/table">
            <a:tbl>
              <a:tblPr/>
              <a:tblGrid>
                <a:gridCol w="5513388">
                  <a:extLst>
                    <a:ext uri="{9D8B030D-6E8A-4147-A177-3AD203B41FA5}">
                      <a16:colId xmlns:a16="http://schemas.microsoft.com/office/drawing/2014/main" val="101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若实数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则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·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4"/>
                  </a:ext>
                </a:extLst>
              </a:tr>
            </a:tbl>
          </a:graphicData>
        </a:graphic>
      </p:graphicFrame>
      <p:pic>
        <p:nvPicPr>
          <p:cNvPr id="11453" name="yt_image_11453_skip" title="H_140.8252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35053" y="4045620"/>
            <a:ext cx="2012722" cy="1788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6020882">
            <a:extLst>
              <a:ext uri="{FF2B5EF4-FFF2-40B4-BE49-F238E27FC236}">
                <a16:creationId xmlns:a16="http://schemas.microsoft.com/office/drawing/2014/main" id="{C656F428-47F2-568F-B3FA-2F9A5746121A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789"/>
            <a:ext cx="1168464" cy="36219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4764324-F2E6-AECB-50C1-7820FED78A94}"/>
              </a:ext>
            </a:extLst>
          </p:cNvPr>
          <p:cNvSpPr txBox="1"/>
          <p:nvPr/>
        </p:nvSpPr>
        <p:spPr>
          <a:xfrm>
            <a:off x="10505214" y="135006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3A7847-A087-593B-473A-C350DC3A1381}"/>
              </a:ext>
            </a:extLst>
          </p:cNvPr>
          <p:cNvSpPr txBox="1"/>
          <p:nvPr/>
        </p:nvSpPr>
        <p:spPr>
          <a:xfrm>
            <a:off x="10556132" y="314058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6" name="yt_shape_11456"/>
          <p:cNvSpPr txBox="1"/>
          <p:nvPr/>
        </p:nvSpPr>
        <p:spPr>
          <a:xfrm>
            <a:off x="540000" y="900000"/>
            <a:ext cx="377026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二次函数的应用</a:t>
            </a:r>
          </a:p>
        </p:txBody>
      </p:sp>
      <p:sp>
        <p:nvSpPr>
          <p:cNvPr id="11457" name="yt_shape_11457"/>
          <p:cNvSpPr txBox="1"/>
          <p:nvPr/>
        </p:nvSpPr>
        <p:spPr>
          <a:xfrm>
            <a:off x="540119" y="139687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百色市中考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以一定的速度将小球沿与地面成一定角度的方向击出时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小球的飞行路线是一条抛物线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若不考虑空气阻力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小球的飞行高度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与飞行时间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之间具有函数关系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则当小球飞行高度达到最高时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飞行时间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1458" name="yt_image_1145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65131" y="3468934"/>
            <a:ext cx="3861736" cy="861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6020908">
            <a:extLst>
              <a:ext uri="{FF2B5EF4-FFF2-40B4-BE49-F238E27FC236}">
                <a16:creationId xmlns:a16="http://schemas.microsoft.com/office/drawing/2014/main" id="{58ED0FC8-857F-D113-612C-9F9E1AFF849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789"/>
            <a:ext cx="1168464" cy="36219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CB26ED4-FFFD-1316-2CFF-38820DED4516}"/>
              </a:ext>
            </a:extLst>
          </p:cNvPr>
          <p:cNvSpPr txBox="1"/>
          <p:nvPr/>
        </p:nvSpPr>
        <p:spPr>
          <a:xfrm>
            <a:off x="3887046" y="2776530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0" name="yt_shape_11460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聊城市中考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某食品零售店新上架一款冷饮产品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每个成本为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在销售过程中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每天的销售量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与销售价格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的关系如图所示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其图象是线段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则该食品零售店每天销售这款冷饮产品的最大利润为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总销售额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总成本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1461" name="yt_image_1146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0454" y="2972062"/>
            <a:ext cx="2391091" cy="1997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BDCE58C-214F-2A79-0E82-CD4F221886CD}"/>
              </a:ext>
            </a:extLst>
          </p:cNvPr>
          <p:cNvSpPr txBox="1"/>
          <p:nvPr/>
        </p:nvSpPr>
        <p:spPr>
          <a:xfrm>
            <a:off x="1059708" y="227965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3" name="yt_shape_11463"/>
          <p:cNvSpPr txBox="1"/>
          <p:nvPr/>
        </p:nvSpPr>
        <p:spPr>
          <a:xfrm>
            <a:off x="540000" y="900000"/>
            <a:ext cx="500136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反比例函数的图象和性质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64" name="yt_shape_11464"/>
              <p:cNvSpPr txBox="1"/>
              <p:nvPr/>
            </p:nvSpPr>
            <p:spPr>
              <a:xfrm>
                <a:off x="540119" y="1396872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贺州市中考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464" name="yt_shape_11464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6872"/>
                <a:ext cx="11111999" cy="1120050"/>
              </a:xfrm>
              <a:prstGeom prst="rect">
                <a:avLst/>
              </a:prstGeom>
              <a:blipFill>
                <a:blip r:embed="rId2"/>
                <a:stretch>
                  <a:fillRect l="-1701" r="-439" b="-16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466" name="yt_image_1146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56886" y="2720074"/>
            <a:ext cx="4678227" cy="304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6020937">
            <a:extLst>
              <a:ext uri="{FF2B5EF4-FFF2-40B4-BE49-F238E27FC236}">
                <a16:creationId xmlns:a16="http://schemas.microsoft.com/office/drawing/2014/main" id="{9F7389C4-EF55-C1F0-D97E-E3FB6A1AE4A0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789"/>
            <a:ext cx="1168464" cy="36219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7C5BDB0-6579-9175-8006-F5FF2496B7FF}"/>
              </a:ext>
            </a:extLst>
          </p:cNvPr>
          <p:cNvSpPr txBox="1"/>
          <p:nvPr/>
        </p:nvSpPr>
        <p:spPr>
          <a:xfrm>
            <a:off x="1974108" y="2034914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68" name="yt_shape_11468"/>
              <p:cNvSpPr txBox="1"/>
              <p:nvPr/>
            </p:nvSpPr>
            <p:spPr>
              <a:xfrm>
                <a:off x="540119" y="900000"/>
                <a:ext cx="11111999" cy="15511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梧州市中考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的图象与反比例函数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的取值范围是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68" name="yt_shape_11468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551130"/>
              </a:xfrm>
              <a:prstGeom prst="rect">
                <a:avLst/>
              </a:prstGeom>
              <a:blipFill>
                <a:blip r:embed="rId2"/>
                <a:stretch>
                  <a:fillRect l="-1701" t="-3543" b="-114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73" name="yt_shape_11473"/>
          <p:cNvSpPr txBox="1"/>
          <p:nvPr/>
        </p:nvSpPr>
        <p:spPr>
          <a:xfrm>
            <a:off x="540000" y="522401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470" name="yt_shape_11470" title="H_198.3855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51920" y="2654282"/>
            <a:ext cx="1888158" cy="2519496"/>
            <a:chOff x="0" y="0"/>
            <a:chExt cx="1888158" cy="2519496"/>
          </a:xfrm>
        </p:grpSpPr>
        <p:pic>
          <p:nvPicPr>
            <p:cNvPr id="2" name="yt_image_11470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88158" cy="2123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72" name="yt_shape_11472"/>
            <p:cNvSpPr txBox="1"/>
            <p:nvPr/>
          </p:nvSpPr>
          <p:spPr>
            <a:xfrm>
              <a:off x="334615" y="215949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8CD3D14-A0D1-E26E-0D3E-EC890C7BB859}"/>
              </a:ext>
            </a:extLst>
          </p:cNvPr>
          <p:cNvSpPr txBox="1"/>
          <p:nvPr/>
        </p:nvSpPr>
        <p:spPr>
          <a:xfrm>
            <a:off x="1059708" y="1964952"/>
            <a:ext cx="2735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74" name="yt_shape_11474"/>
              <p:cNvSpPr txBox="1"/>
              <p:nvPr/>
            </p:nvSpPr>
            <p:spPr>
              <a:xfrm>
                <a:off x="540119" y="900000"/>
                <a:ext cx="11111999" cy="16001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安徽省中考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▱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的顶点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是坐标原点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轴的正半轴上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在第一象限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的图象经过点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的图象经过点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74" name="yt_shape_11474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600182"/>
              </a:xfrm>
              <a:prstGeom prst="rect">
                <a:avLst/>
              </a:prstGeom>
              <a:blipFill>
                <a:blip r:embed="rId2"/>
                <a:stretch>
                  <a:fillRect l="-1701" t="-3435" r="-878" b="-11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79" name="yt_shape_11479"/>
          <p:cNvSpPr txBox="1"/>
          <p:nvPr/>
        </p:nvSpPr>
        <p:spPr>
          <a:xfrm>
            <a:off x="540000" y="488888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476" name="yt_shape_11476" title="H_168.1285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17184" y="2703334"/>
            <a:ext cx="2157631" cy="2135232"/>
            <a:chOff x="0" y="0"/>
            <a:chExt cx="2157631" cy="2135232"/>
          </a:xfrm>
        </p:grpSpPr>
        <p:pic>
          <p:nvPicPr>
            <p:cNvPr id="2" name="yt_image_11476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57631" cy="17392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78" name="yt_shape_11478"/>
            <p:cNvSpPr txBox="1"/>
            <p:nvPr/>
          </p:nvSpPr>
          <p:spPr>
            <a:xfrm>
              <a:off x="469351" y="177523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AF8EB04-2981-A257-C325-E3E82CB1FDD9}"/>
              </a:ext>
            </a:extLst>
          </p:cNvPr>
          <p:cNvSpPr txBox="1"/>
          <p:nvPr/>
        </p:nvSpPr>
        <p:spPr>
          <a:xfrm>
            <a:off x="2497983" y="2013530"/>
            <a:ext cx="637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2089</Words>
  <Application>Microsoft Office PowerPoint</Application>
  <PresentationFormat>宽屏</PresentationFormat>
  <Paragraphs>138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49</cp:revision>
  <dcterms:created xsi:type="dcterms:W3CDTF">2023-05-05T05:33:04Z</dcterms:created>
  <dcterms:modified xsi:type="dcterms:W3CDTF">2023-05-12T04:50:46Z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