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9" r:id="rId6"/>
    <p:sldId id="370" r:id="rId7"/>
    <p:sldId id="371" r:id="rId8"/>
    <p:sldId id="373" r:id="rId9"/>
    <p:sldId id="374" r:id="rId10"/>
    <p:sldId id="375" r:id="rId11"/>
    <p:sldId id="381" r:id="rId12"/>
    <p:sldId id="376" r:id="rId13"/>
    <p:sldId id="383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0" name="yt_shape_1263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250d230-73e0-4676-baec-78c5ae6b485d.png&quot;}"/>
            </a:endParaRPr>
          </a:p>
        </p:txBody>
      </p:sp>
      <p:sp>
        <p:nvSpPr>
          <p:cNvPr id="12631" name="yt_shape_12631"/>
          <p:cNvSpPr txBox="1"/>
          <p:nvPr/>
        </p:nvSpPr>
        <p:spPr>
          <a:xfrm>
            <a:off x="540000" y="1670985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测量物高</a:t>
            </a:r>
          </a:p>
        </p:txBody>
      </p:sp>
      <p:sp>
        <p:nvSpPr>
          <p:cNvPr id="12632" name="yt_shape_12632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在同一时刻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米的小丽在阳光下的影长为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一棵大树的影长为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则这棵树的高度为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36" name="yt_table_1263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667995"/>
              </p:ext>
            </p:extLst>
          </p:nvPr>
        </p:nvGraphicFramePr>
        <p:xfrm>
          <a:off x="540000" y="4588805"/>
          <a:ext cx="96386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grpSp>
        <p:nvGrpSpPr>
          <p:cNvPr id="12633" name="yt_shape_12633_skip" title="H_107.20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3550" y="3127292"/>
            <a:ext cx="1802849" cy="1361520"/>
            <a:chOff x="0" y="0"/>
            <a:chExt cx="1802849" cy="1361520"/>
          </a:xfrm>
        </p:grpSpPr>
        <p:pic>
          <p:nvPicPr>
            <p:cNvPr id="2" name="yt_image_1263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2849" cy="965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5" name="yt_shape_12635"/>
            <p:cNvSpPr txBox="1"/>
            <p:nvPr/>
          </p:nvSpPr>
          <p:spPr>
            <a:xfrm>
              <a:off x="368143" y="10015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55203">
            <a:extLst>
              <a:ext uri="{FF2B5EF4-FFF2-40B4-BE49-F238E27FC236}">
                <a16:creationId xmlns:a16="http://schemas.microsoft.com/office/drawing/2014/main" id="{B318F30C-D152-4A47-4831-320F9C1D642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706155219">
            <a:extLst>
              <a:ext uri="{FF2B5EF4-FFF2-40B4-BE49-F238E27FC236}">
                <a16:creationId xmlns:a16="http://schemas.microsoft.com/office/drawing/2014/main" id="{3CC8FD24-DF50-15C5-36FF-D6FB904B897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173CB24-7F60-0560-ACA5-0424B8030D04}"/>
              </a:ext>
            </a:extLst>
          </p:cNvPr>
          <p:cNvSpPr txBox="1"/>
          <p:nvPr/>
        </p:nvSpPr>
        <p:spPr>
          <a:xfrm>
            <a:off x="4564908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5" name="yt_shape_1268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某测量人员的眼睛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与标杆顶端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电视塔顶端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已知此人的眼睛到地面的距离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求电视塔的高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86" name="yt_image_126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6100" y="3211449"/>
            <a:ext cx="1521711" cy="124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688">
            <a:extLst>
              <a:ext uri="{FF2B5EF4-FFF2-40B4-BE49-F238E27FC236}">
                <a16:creationId xmlns:a16="http://schemas.microsoft.com/office/drawing/2014/main" id="{98B5B88D-6614-85CD-52F2-5516A8570425}"/>
              </a:ext>
            </a:extLst>
          </p:cNvPr>
          <p:cNvSpPr txBox="1"/>
          <p:nvPr/>
        </p:nvSpPr>
        <p:spPr>
          <a:xfrm>
            <a:off x="560647" y="2361519"/>
            <a:ext cx="8053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3" name="yt_shape_12689">
            <a:extLst>
              <a:ext uri="{FF2B5EF4-FFF2-40B4-BE49-F238E27FC236}">
                <a16:creationId xmlns:a16="http://schemas.microsoft.com/office/drawing/2014/main" id="{4DFDA538-F6CB-BB1A-C403-FEB683E220D5}"/>
              </a:ext>
            </a:extLst>
          </p:cNvPr>
          <p:cNvSpPr txBox="1"/>
          <p:nvPr/>
        </p:nvSpPr>
        <p:spPr>
          <a:xfrm>
            <a:off x="560647" y="2840822"/>
            <a:ext cx="15901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690">
            <a:extLst>
              <a:ext uri="{FF2B5EF4-FFF2-40B4-BE49-F238E27FC236}">
                <a16:creationId xmlns:a16="http://schemas.microsoft.com/office/drawing/2014/main" id="{D946E60C-B1D9-B847-6D7D-61485D78EB41}"/>
              </a:ext>
            </a:extLst>
          </p:cNvPr>
          <p:cNvSpPr txBox="1"/>
          <p:nvPr/>
        </p:nvSpPr>
        <p:spPr>
          <a:xfrm>
            <a:off x="560647" y="3320125"/>
            <a:ext cx="59824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2691">
            <a:extLst>
              <a:ext uri="{FF2B5EF4-FFF2-40B4-BE49-F238E27FC236}">
                <a16:creationId xmlns:a16="http://schemas.microsoft.com/office/drawing/2014/main" id="{8F45A8E6-CF91-E396-92EC-1929E1C7E1D0}"/>
              </a:ext>
            </a:extLst>
          </p:cNvPr>
          <p:cNvSpPr txBox="1"/>
          <p:nvPr/>
        </p:nvSpPr>
        <p:spPr>
          <a:xfrm>
            <a:off x="560647" y="3799428"/>
            <a:ext cx="45477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均为矩形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2692">
            <a:extLst>
              <a:ext uri="{FF2B5EF4-FFF2-40B4-BE49-F238E27FC236}">
                <a16:creationId xmlns:a16="http://schemas.microsoft.com/office/drawing/2014/main" id="{573C079C-70BF-0B75-1CEC-00B0D89E9EC4}"/>
              </a:ext>
            </a:extLst>
          </p:cNvPr>
          <p:cNvSpPr txBox="1"/>
          <p:nvPr/>
        </p:nvSpPr>
        <p:spPr>
          <a:xfrm>
            <a:off x="560647" y="4278731"/>
            <a:ext cx="44451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7" name="yt_image_12693">
            <a:extLst>
              <a:ext uri="{FF2B5EF4-FFF2-40B4-BE49-F238E27FC236}">
                <a16:creationId xmlns:a16="http://schemas.microsoft.com/office/drawing/2014/main" id="{49A5B693-94AE-A192-F9C7-B89F80A282B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4941168"/>
            <a:ext cx="1518129" cy="123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5" name="yt_shape_12695"/>
          <p:cNvSpPr txBox="1"/>
          <p:nvPr/>
        </p:nvSpPr>
        <p:spPr>
          <a:xfrm>
            <a:off x="482068" y="2384343"/>
            <a:ext cx="65450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696" name="yt_shape_12696"/>
          <p:cNvSpPr txBox="1"/>
          <p:nvPr/>
        </p:nvSpPr>
        <p:spPr>
          <a:xfrm>
            <a:off x="482068" y="2863646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97" name="yt_shape_12697"/>
          <p:cNvSpPr txBox="1"/>
          <p:nvPr/>
        </p:nvSpPr>
        <p:spPr>
          <a:xfrm>
            <a:off x="482068" y="3342949"/>
            <a:ext cx="4222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98" name="yt_shape_12698"/>
              <p:cNvSpPr txBox="1"/>
              <p:nvPr/>
            </p:nvSpPr>
            <p:spPr>
              <a:xfrm>
                <a:off x="482068" y="3822252"/>
                <a:ext cx="4663584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698" name="yt_shape_126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068" y="3822252"/>
                <a:ext cx="4663584" cy="642740"/>
              </a:xfrm>
              <a:prstGeom prst="rect">
                <a:avLst/>
              </a:prstGeom>
              <a:blipFill>
                <a:blip r:embed="rId2"/>
                <a:stretch>
                  <a:fillRect l="-3922" r="-300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2700">
            <a:extLst>
              <a:ext uri="{FF2B5EF4-FFF2-40B4-BE49-F238E27FC236}">
                <a16:creationId xmlns:a16="http://schemas.microsoft.com/office/drawing/2014/main" id="{F4474CB8-3D91-D1C3-8059-C7AA8CB47EDC}"/>
              </a:ext>
            </a:extLst>
          </p:cNvPr>
          <p:cNvSpPr txBox="1"/>
          <p:nvPr/>
        </p:nvSpPr>
        <p:spPr>
          <a:xfrm>
            <a:off x="540000" y="4537406"/>
            <a:ext cx="4034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701">
            <a:extLst>
              <a:ext uri="{FF2B5EF4-FFF2-40B4-BE49-F238E27FC236}">
                <a16:creationId xmlns:a16="http://schemas.microsoft.com/office/drawing/2014/main" id="{DC8FB9AF-BC2D-AFC9-57C3-238FE43817CB}"/>
              </a:ext>
            </a:extLst>
          </p:cNvPr>
          <p:cNvSpPr txBox="1"/>
          <p:nvPr/>
        </p:nvSpPr>
        <p:spPr>
          <a:xfrm>
            <a:off x="540000" y="5016709"/>
            <a:ext cx="37269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电视塔的高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685">
            <a:extLst>
              <a:ext uri="{FF2B5EF4-FFF2-40B4-BE49-F238E27FC236}">
                <a16:creationId xmlns:a16="http://schemas.microsoft.com/office/drawing/2014/main" id="{6CFF98CA-02B2-79D0-2150-39E43254345C}"/>
              </a:ext>
            </a:extLst>
          </p:cNvPr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某测量人员的眼睛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与标杆顶端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电视塔顶端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已知此人的眼睛到地面的距离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求电视塔的高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2686">
            <a:extLst>
              <a:ext uri="{FF2B5EF4-FFF2-40B4-BE49-F238E27FC236}">
                <a16:creationId xmlns:a16="http://schemas.microsoft.com/office/drawing/2014/main" id="{BF7B9B60-8986-29B0-8892-FAAA2C9EDE3E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36100" y="3211449"/>
            <a:ext cx="1521711" cy="124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5" grpId="0" build="allAtOnce"/>
      <p:bldP spid="12696" grpId="0" build="allAtOnce"/>
      <p:bldP spid="12697" grpId="0" build="allAtOnce"/>
      <p:bldP spid="12698" grpId="0" build="allAtOnce"/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2" name="yt_shape_1270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4de801b-164d-491b-bfad-3771342bd594.png&quot;}"/>
            </a:endParaRPr>
          </a:p>
        </p:txBody>
      </p:sp>
      <p:sp>
        <p:nvSpPr>
          <p:cNvPr id="12703" name="yt_shape_12703"/>
          <p:cNvSpPr txBox="1"/>
          <p:nvPr/>
        </p:nvSpPr>
        <p:spPr>
          <a:xfrm>
            <a:off x="540119" y="166181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为了测量一栋楼的高度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小明同学先在操场上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处放一面镜子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向后退到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恰好在镜子中看到楼的顶部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再将镜子放到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然后后退到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恰好再次在镜子中看到楼的顶部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如果小明眼睛距地面高度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试确定楼的高度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704" name="yt_image_1270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1824" y="4314929"/>
            <a:ext cx="2375200" cy="157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55346">
            <a:extLst>
              <a:ext uri="{FF2B5EF4-FFF2-40B4-BE49-F238E27FC236}">
                <a16:creationId xmlns:a16="http://schemas.microsoft.com/office/drawing/2014/main" id="{5CFBD94D-0A10-1CD4-E5EC-E620DFE55CA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06" name="yt_shape_12706"/>
              <p:cNvSpPr txBox="1"/>
              <p:nvPr/>
            </p:nvSpPr>
            <p:spPr>
              <a:xfrm>
                <a:off x="540000" y="900000"/>
                <a:ext cx="8977714" cy="13274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2706" name="yt_shape_12706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77714" cy="1327415"/>
              </a:xfrm>
              <a:prstGeom prst="rect">
                <a:avLst/>
              </a:prstGeom>
              <a:blipFill>
                <a:blip r:embed="rId2"/>
                <a:stretch>
                  <a:fillRect l="-2106" r="-1155" b="-5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08" name="yt_shape_12708"/>
              <p:cNvSpPr txBox="1"/>
              <p:nvPr/>
            </p:nvSpPr>
            <p:spPr>
              <a:xfrm>
                <a:off x="540000" y="2278203"/>
                <a:ext cx="4445128" cy="11254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2708" name="yt_shape_12708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8203"/>
                <a:ext cx="4445128" cy="1125436"/>
              </a:xfrm>
              <a:prstGeom prst="rect">
                <a:avLst/>
              </a:prstGeom>
              <a:blipFill>
                <a:blip r:embed="rId3"/>
                <a:stretch>
                  <a:fillRect l="-4252" t="-4891" r="-3155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10" name="yt_shape_12710"/>
              <p:cNvSpPr txBox="1"/>
              <p:nvPr/>
            </p:nvSpPr>
            <p:spPr>
              <a:xfrm>
                <a:off x="540000" y="3454427"/>
                <a:ext cx="5174109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2710" name="yt_shape_12710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4427"/>
                <a:ext cx="5174109" cy="642292"/>
              </a:xfrm>
              <a:prstGeom prst="rect">
                <a:avLst/>
              </a:prstGeom>
              <a:blipFill>
                <a:blip r:embed="rId4"/>
                <a:stretch>
                  <a:fillRect l="-3656" r="-271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12" name="yt_shape_12712"/>
          <p:cNvSpPr txBox="1"/>
          <p:nvPr/>
        </p:nvSpPr>
        <p:spPr>
          <a:xfrm>
            <a:off x="540000" y="4147507"/>
            <a:ext cx="565860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713" name="yt_shape_12713"/>
          <p:cNvSpPr txBox="1"/>
          <p:nvPr/>
        </p:nvSpPr>
        <p:spPr>
          <a:xfrm>
            <a:off x="540000" y="5106942"/>
            <a:ext cx="32653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楼的高度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6" grpId="0" build="allAtOnce"/>
      <p:bldP spid="12708" grpId="0" build="allAtOnce"/>
      <p:bldP spid="12710" grpId="0" build="allAtOnce"/>
      <p:bldP spid="12712" grpId="0" build="allAtOnce"/>
      <p:bldP spid="1271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8" name="yt_shape_1263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为了测量山坡的护坡石坝高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的竹竿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斜靠在石坝旁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量出竿上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则坝高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42" name="yt_shape_12642"/>
          <p:cNvSpPr txBox="1"/>
          <p:nvPr/>
        </p:nvSpPr>
        <p:spPr>
          <a:xfrm>
            <a:off x="540000" y="45070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39" name="yt_shape_12639" title="H_154.70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8748" y="2491930"/>
            <a:ext cx="2174502" cy="1964808"/>
            <a:chOff x="0" y="0"/>
            <a:chExt cx="2174502" cy="1964808"/>
          </a:xfrm>
        </p:grpSpPr>
        <p:pic>
          <p:nvPicPr>
            <p:cNvPr id="2" name="yt_image_1263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4502" cy="1568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1" name="yt_shape_12641"/>
            <p:cNvSpPr txBox="1"/>
            <p:nvPr/>
          </p:nvSpPr>
          <p:spPr>
            <a:xfrm>
              <a:off x="553970" y="16048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430F36-0C8D-FE2F-54FE-17E258FC55C4}"/>
              </a:ext>
            </a:extLst>
          </p:cNvPr>
          <p:cNvSpPr txBox="1"/>
          <p:nvPr/>
        </p:nvSpPr>
        <p:spPr>
          <a:xfrm>
            <a:off x="10597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3" name="yt_shape_12643"/>
          <p:cNvSpPr txBox="1"/>
          <p:nvPr/>
        </p:nvSpPr>
        <p:spPr>
          <a:xfrm>
            <a:off x="540119" y="900000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如图是小莹设计用手电筒来测量某古城墙高度的示意图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处放一水平的平面镜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光线从点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出发经平面镜反射后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刚好射到古城墙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且测得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求该古城墙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44" name="yt_image_126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224" y="3429000"/>
            <a:ext cx="2663231" cy="130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646">
                <a:extLst>
                  <a:ext uri="{FF2B5EF4-FFF2-40B4-BE49-F238E27FC236}">
                    <a16:creationId xmlns:a16="http://schemas.microsoft.com/office/drawing/2014/main" id="{4294BF7E-CB27-A98C-0C8B-53AA4FBFD70C}"/>
                  </a:ext>
                </a:extLst>
              </p:cNvPr>
              <p:cNvSpPr txBox="1"/>
              <p:nvPr/>
            </p:nvSpPr>
            <p:spPr>
              <a:xfrm>
                <a:off x="540119" y="2852936"/>
                <a:ext cx="3332644" cy="27670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646">
                <a:extLst>
                  <a:ext uri="{FF2B5EF4-FFF2-40B4-BE49-F238E27FC236}">
                    <a16:creationId xmlns:a16="http://schemas.microsoft.com/office/drawing/2014/main" id="{4294BF7E-CB27-A98C-0C8B-53AA4FBFD7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52936"/>
                <a:ext cx="3332644" cy="2767040"/>
              </a:xfrm>
              <a:prstGeom prst="rect">
                <a:avLst/>
              </a:prstGeom>
              <a:blipFill>
                <a:blip r:embed="rId3"/>
                <a:stretch>
                  <a:fillRect l="-5678" t="-1762" r="-4579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2648">
            <a:extLst>
              <a:ext uri="{FF2B5EF4-FFF2-40B4-BE49-F238E27FC236}">
                <a16:creationId xmlns:a16="http://schemas.microsoft.com/office/drawing/2014/main" id="{DBDF1714-5FF4-B951-7054-B3639AB92CAF}"/>
              </a:ext>
            </a:extLst>
          </p:cNvPr>
          <p:cNvSpPr txBox="1"/>
          <p:nvPr/>
        </p:nvSpPr>
        <p:spPr>
          <a:xfrm>
            <a:off x="540119" y="5670764"/>
            <a:ext cx="34368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古城墙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的高为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9" name="yt_shape_12649"/>
          <p:cNvSpPr txBox="1"/>
          <p:nvPr/>
        </p:nvSpPr>
        <p:spPr>
          <a:xfrm>
            <a:off x="540000" y="90000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测量距离</a:t>
            </a:r>
          </a:p>
        </p:txBody>
      </p:sp>
      <p:sp>
        <p:nvSpPr>
          <p:cNvPr id="12650" name="yt_shape_12650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为估算某河的宽度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在河对岸边选定一个目标点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在近岸取点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则河的宽度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54" name="yt_table_1265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168228"/>
              </p:ext>
            </p:extLst>
          </p:nvPr>
        </p:nvGraphicFramePr>
        <p:xfrm>
          <a:off x="540000" y="2836438"/>
          <a:ext cx="8756016" cy="424371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</a:tbl>
          </a:graphicData>
        </a:graphic>
      </p:graphicFrame>
      <p:grpSp>
        <p:nvGrpSpPr>
          <p:cNvPr id="12651" name="yt_shape_12651_skip" title="H_144.35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61136" y="2836438"/>
            <a:ext cx="1188610" cy="1833264"/>
            <a:chOff x="0" y="0"/>
            <a:chExt cx="1188610" cy="1833264"/>
          </a:xfrm>
        </p:grpSpPr>
        <p:pic>
          <p:nvPicPr>
            <p:cNvPr id="2" name="yt_image_1265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88610" cy="143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3" name="yt_shape_12653"/>
            <p:cNvSpPr txBox="1"/>
            <p:nvPr/>
          </p:nvSpPr>
          <p:spPr>
            <a:xfrm>
              <a:off x="61024" y="14732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55257">
            <a:extLst>
              <a:ext uri="{FF2B5EF4-FFF2-40B4-BE49-F238E27FC236}">
                <a16:creationId xmlns:a16="http://schemas.microsoft.com/office/drawing/2014/main" id="{18EB76AB-9E8B-DC51-C9EC-9288C312725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4364BC-8DC6-1346-5D74-9843DDECF7C8}"/>
              </a:ext>
            </a:extLst>
          </p:cNvPr>
          <p:cNvSpPr txBox="1"/>
          <p:nvPr/>
        </p:nvSpPr>
        <p:spPr>
          <a:xfrm>
            <a:off x="10183071" y="230104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6" name="yt_shape_1265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比例规是一种画图工具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它由长度相等的两脚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交叉构成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利用它可以把线段按一定的比例伸长或缩短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如果把比例规的两脚合上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使螺丝钉固定在刻度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的地方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即同时使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然后张开两脚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60" name="yt_shape_12660"/>
          <p:cNvSpPr txBox="1"/>
          <p:nvPr/>
        </p:nvSpPr>
        <p:spPr>
          <a:xfrm>
            <a:off x="540000" y="48835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57" name="yt_shape_12657" title="H_146.545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64344" y="2972062"/>
            <a:ext cx="1063310" cy="1861128"/>
            <a:chOff x="0" y="0"/>
            <a:chExt cx="1063310" cy="1861128"/>
          </a:xfrm>
        </p:grpSpPr>
        <p:pic>
          <p:nvPicPr>
            <p:cNvPr id="2" name="yt_image_1265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63310" cy="1465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9" name="yt_shape_12659"/>
            <p:cNvSpPr txBox="1"/>
            <p:nvPr/>
          </p:nvSpPr>
          <p:spPr>
            <a:xfrm>
              <a:off x="-1626" y="15011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2A82CB-5EB2-185C-DCBD-B2A2029CED09}"/>
              </a:ext>
            </a:extLst>
          </p:cNvPr>
          <p:cNvSpPr txBox="1"/>
          <p:nvPr/>
        </p:nvSpPr>
        <p:spPr>
          <a:xfrm>
            <a:off x="1059708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1" name="yt_shape_1266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小华和小亮想用所学的数学知识测量家门前小河的宽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他们选择了河对岸边的一棵大树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将其底部作为点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在他们所在的岸边选择了点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与河岸垂直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点竖起标杆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的延长线上选择点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竖起标杆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62" name="yt_shape_12662"/>
          <p:cNvSpPr txBox="1"/>
          <p:nvPr/>
        </p:nvSpPr>
        <p:spPr>
          <a:xfrm>
            <a:off x="540119" y="28196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测量示意图如图所示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请根据相关测量信息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求河宽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63" name="yt_image_1266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0176" y="4395362"/>
            <a:ext cx="3744295" cy="11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665">
                <a:extLst>
                  <a:ext uri="{FF2B5EF4-FFF2-40B4-BE49-F238E27FC236}">
                    <a16:creationId xmlns:a16="http://schemas.microsoft.com/office/drawing/2014/main" id="{C1286C3C-E3DD-7B61-C126-952AE9C4CBD6}"/>
                  </a:ext>
                </a:extLst>
              </p:cNvPr>
              <p:cNvSpPr txBox="1"/>
              <p:nvPr/>
            </p:nvSpPr>
            <p:spPr>
              <a:xfrm>
                <a:off x="540119" y="3882399"/>
                <a:ext cx="4941481" cy="16056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665">
                <a:extLst>
                  <a:ext uri="{FF2B5EF4-FFF2-40B4-BE49-F238E27FC236}">
                    <a16:creationId xmlns:a16="http://schemas.microsoft.com/office/drawing/2014/main" id="{C1286C3C-E3DD-7B61-C126-952AE9C4C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82399"/>
                <a:ext cx="4941481" cy="1605696"/>
              </a:xfrm>
              <a:prstGeom prst="rect">
                <a:avLst/>
              </a:prstGeom>
              <a:blipFill>
                <a:blip r:embed="rId3"/>
                <a:stretch>
                  <a:fillRect l="-3827" t="-3422" r="-2716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2667">
            <a:extLst>
              <a:ext uri="{FF2B5EF4-FFF2-40B4-BE49-F238E27FC236}">
                <a16:creationId xmlns:a16="http://schemas.microsoft.com/office/drawing/2014/main" id="{A98E3EEE-3700-55BB-AA91-45A3C2791A4B}"/>
              </a:ext>
            </a:extLst>
          </p:cNvPr>
          <p:cNvSpPr txBox="1"/>
          <p:nvPr/>
        </p:nvSpPr>
        <p:spPr>
          <a:xfrm>
            <a:off x="540119" y="5538883"/>
            <a:ext cx="26144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河宽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8" name="yt_shape_1266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1d3e6fa-e0ab-4386-8c4d-fc9b6a3ca098.png&quot;}"/>
            </a:endParaRPr>
          </a:p>
        </p:txBody>
      </p:sp>
      <p:sp>
        <p:nvSpPr>
          <p:cNvPr id="12669" name="yt_shape_12669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某同学想利用影长测量学校旗杆的高度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他在某一时刻立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米长的标杆测得其影长为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同时旗杆的投影一部分在地面上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另一部分在某一建筑的墙上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分别测得其长度为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则学校旗杆的高度为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73" name="yt_table_1267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96608"/>
              </p:ext>
            </p:extLst>
          </p:nvPr>
        </p:nvGraphicFramePr>
        <p:xfrm>
          <a:off x="540000" y="3092277"/>
          <a:ext cx="9017763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2775077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grpSp>
        <p:nvGrpSpPr>
          <p:cNvPr id="12670" name="yt_shape_12670_skip" title="H_156.44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5843" y="3092277"/>
            <a:ext cx="2094102" cy="1986840"/>
            <a:chOff x="0" y="0"/>
            <a:chExt cx="2109294" cy="1986840"/>
          </a:xfrm>
        </p:grpSpPr>
        <p:pic>
          <p:nvPicPr>
            <p:cNvPr id="2" name="yt_image_1267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9294" cy="1590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2" name="yt_shape_12672"/>
            <p:cNvSpPr txBox="1"/>
            <p:nvPr/>
          </p:nvSpPr>
          <p:spPr>
            <a:xfrm>
              <a:off x="521366" y="16268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155296">
            <a:extLst>
              <a:ext uri="{FF2B5EF4-FFF2-40B4-BE49-F238E27FC236}">
                <a16:creationId xmlns:a16="http://schemas.microsoft.com/office/drawing/2014/main" id="{2FE9DEAB-C286-2A07-B312-E2371D77F67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1A9F441-FFB7-80F9-FEB7-94D5A017266F}"/>
              </a:ext>
            </a:extLst>
          </p:cNvPr>
          <p:cNvSpPr txBox="1"/>
          <p:nvPr/>
        </p:nvSpPr>
        <p:spPr>
          <a:xfrm>
            <a:off x="8679707" y="255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5" name="yt_shape_1267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时测得某树的影长为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时又测得该树的影长为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若两次日照光线互相垂直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则树的高度为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79" name="yt_shape_12679"/>
          <p:cNvSpPr txBox="1"/>
          <p:nvPr/>
        </p:nvSpPr>
        <p:spPr>
          <a:xfrm>
            <a:off x="540000" y="40820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76" name="yt_shape_12676" title="H_159.04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4559" y="2011799"/>
            <a:ext cx="1962880" cy="2019888"/>
            <a:chOff x="0" y="0"/>
            <a:chExt cx="1962880" cy="2019888"/>
          </a:xfrm>
        </p:grpSpPr>
        <p:pic>
          <p:nvPicPr>
            <p:cNvPr id="2" name="yt_image_1267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2880" cy="1623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8" name="yt_shape_12678"/>
            <p:cNvSpPr txBox="1"/>
            <p:nvPr/>
          </p:nvSpPr>
          <p:spPr>
            <a:xfrm>
              <a:off x="448159" y="16598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0B8837F-392D-18BB-F2DF-1EABC71CCFD6}"/>
              </a:ext>
            </a:extLst>
          </p:cNvPr>
          <p:cNvSpPr txBox="1"/>
          <p:nvPr/>
        </p:nvSpPr>
        <p:spPr>
          <a:xfrm>
            <a:off x="5022108" y="13286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0" name="yt_shape_12680"/>
          <p:cNvSpPr txBox="1"/>
          <p:nvPr/>
        </p:nvSpPr>
        <p:spPr>
          <a:xfrm>
            <a:off x="540119" y="900000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丁轩同学在晚上由路灯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走向路灯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当他走到点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发现身后他影子的顶部刚好接触到路灯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当他向前再步行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发现身前他影子的顶部刚好接触到路灯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已知丁轩同学的身高是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两路灯的高度都是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则两路灯之间的距离是多少米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2681" name="yt_image_1268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3241507"/>
            <a:ext cx="2175600" cy="169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683">
                <a:extLst>
                  <a:ext uri="{FF2B5EF4-FFF2-40B4-BE49-F238E27FC236}">
                    <a16:creationId xmlns:a16="http://schemas.microsoft.com/office/drawing/2014/main" id="{D7A22003-DAF5-7A05-E7E7-98B17364A2CB}"/>
                  </a:ext>
                </a:extLst>
              </p:cNvPr>
              <p:cNvSpPr txBox="1"/>
              <p:nvPr/>
            </p:nvSpPr>
            <p:spPr>
              <a:xfrm>
                <a:off x="540119" y="2420888"/>
                <a:ext cx="5296322" cy="41662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AMP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即两路灯之间的距离是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683">
                <a:extLst>
                  <a:ext uri="{FF2B5EF4-FFF2-40B4-BE49-F238E27FC236}">
                    <a16:creationId xmlns:a16="http://schemas.microsoft.com/office/drawing/2014/main" id="{D7A22003-DAF5-7A05-E7E7-98B17364A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20888"/>
                <a:ext cx="5296322" cy="4166205"/>
              </a:xfrm>
              <a:prstGeom prst="rect">
                <a:avLst/>
              </a:prstGeom>
              <a:blipFill>
                <a:blip r:embed="rId3"/>
                <a:stretch>
                  <a:fillRect l="-3571" t="-2632" r="-2304" b="-3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1478</Words>
  <Application>Microsoft Office PowerPoint</Application>
  <PresentationFormat>宽屏</PresentationFormat>
  <Paragraphs>81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48</cp:revision>
  <dcterms:created xsi:type="dcterms:W3CDTF">2023-05-05T05:33:04Z</dcterms:created>
  <dcterms:modified xsi:type="dcterms:W3CDTF">2023-05-12T05:14:33Z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