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8" r:id="rId4"/>
    <p:sldId id="375" r:id="rId5"/>
    <p:sldId id="376" r:id="rId6"/>
    <p:sldId id="377" r:id="rId7"/>
    <p:sldId id="370" r:id="rId8"/>
    <p:sldId id="374" r:id="rId9"/>
    <p:sldId id="372" r:id="rId10"/>
    <p:sldId id="378" r:id="rId11"/>
    <p:sldId id="379" r:id="rId12"/>
    <p:sldId id="382" r:id="rId13"/>
    <p:sldId id="380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2" name="yt_shape_1086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82b2d8f-70ad-458d-a80b-11d171bf9c9b.png&quot;}"/>
            </a:endParaRPr>
          </a:p>
        </p:txBody>
      </p:sp>
      <p:sp>
        <p:nvSpPr>
          <p:cNvPr id="10863" name="yt_shape_10863"/>
          <p:cNvSpPr txBox="1"/>
          <p:nvPr/>
        </p:nvSpPr>
        <p:spPr>
          <a:xfrm>
            <a:off x="540000" y="1670985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用二次函数解决最大利润问题</a:t>
            </a:r>
          </a:p>
        </p:txBody>
      </p:sp>
      <p:sp>
        <p:nvSpPr>
          <p:cNvPr id="10864" name="yt_shape_10864"/>
          <p:cNvSpPr txBox="1"/>
          <p:nvPr/>
        </p:nvSpPr>
        <p:spPr>
          <a:xfrm>
            <a:off x="540119" y="2167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合肥市三十八中月考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便民商店经营一种商品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在销售过程中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发现一周利润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由于某种原因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价格的范围为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那么一周可获得的最大利润是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1558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865" name="yt_shape_10865"/>
          <p:cNvSpPr txBox="1"/>
          <p:nvPr/>
        </p:nvSpPr>
        <p:spPr>
          <a:xfrm>
            <a:off x="540119" y="360742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淮安市中考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某超市经销一种商品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经市场调研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当该商品每件的销售价为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每个月可销售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若每件的销售价每增加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则每个月的销售量将减少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设该商品每件的销售价为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每个月的销售量为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34529">
            <a:extLst>
              <a:ext uri="{FF2B5EF4-FFF2-40B4-BE49-F238E27FC236}">
                <a16:creationId xmlns:a16="http://schemas.microsoft.com/office/drawing/2014/main" id="{A1326849-4A7A-5D2E-8CDC-7AD79F60EB4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934546">
            <a:extLst>
              <a:ext uri="{FF2B5EF4-FFF2-40B4-BE49-F238E27FC236}">
                <a16:creationId xmlns:a16="http://schemas.microsoft.com/office/drawing/2014/main" id="{4F93286D-1489-2D16-BBDB-24BA5F3DFCF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094DEB-FD76-6B5D-11B2-B813A285F774}"/>
              </a:ext>
            </a:extLst>
          </p:cNvPr>
          <p:cNvSpPr txBox="1"/>
          <p:nvPr/>
        </p:nvSpPr>
        <p:spPr>
          <a:xfrm>
            <a:off x="8814646" y="307202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1558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yt_shape_10898"/>
          <p:cNvSpPr txBox="1"/>
          <p:nvPr/>
        </p:nvSpPr>
        <p:spPr>
          <a:xfrm>
            <a:off x="540000" y="90000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根据这些数据在给出的坐标系中画出相应的点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0899"/>
          <p:cNvSpPr txBox="1"/>
          <p:nvPr/>
        </p:nvSpPr>
        <p:spPr>
          <a:xfrm>
            <a:off x="540000" y="1531667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描点如图所示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900" name="yt_image_10900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62666" y="1531667"/>
            <a:ext cx="2689333" cy="200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02" name="yt_image_10902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9736" y="2348880"/>
            <a:ext cx="2222919" cy="165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4" name="yt_shape_10904"/>
          <p:cNvSpPr txBox="1"/>
          <p:nvPr/>
        </p:nvSpPr>
        <p:spPr>
          <a:xfrm>
            <a:off x="540000" y="900000"/>
            <a:ext cx="9284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选择适当的函数表示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求出相应的函数表达式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905"/>
              <p:cNvSpPr txBox="1"/>
              <p:nvPr/>
            </p:nvSpPr>
            <p:spPr>
              <a:xfrm>
                <a:off x="540000" y="1531667"/>
                <a:ext cx="6479338" cy="3409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由散点图可知该函数为二次函数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设二次函数的表达式为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at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抛物线经过点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又由点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其余各点均在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3" name="yt_shape_10905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479338" cy="3409138"/>
              </a:xfrm>
              <a:prstGeom prst="rect">
                <a:avLst/>
              </a:prstGeom>
              <a:blipFill>
                <a:blip r:embed="rId2"/>
                <a:stretch>
                  <a:fillRect l="-2919" t="-3220" r="-1977" b="-4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07" name="yt_image_10907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62666" y="1531667"/>
            <a:ext cx="2689333" cy="200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909">
            <a:extLst>
              <a:ext uri="{FF2B5EF4-FFF2-40B4-BE49-F238E27FC236}">
                <a16:creationId xmlns:a16="http://schemas.microsoft.com/office/drawing/2014/main" id="{FBE38D3A-6435-EE11-7D3D-408A74BFA34F}"/>
              </a:ext>
            </a:extLst>
          </p:cNvPr>
          <p:cNvSpPr txBox="1"/>
          <p:nvPr/>
        </p:nvSpPr>
        <p:spPr>
          <a:xfrm>
            <a:off x="695281" y="933473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刹车后汽车行驶了多长距离才停止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910">
                <a:extLst>
                  <a:ext uri="{FF2B5EF4-FFF2-40B4-BE49-F238E27FC236}">
                    <a16:creationId xmlns:a16="http://schemas.microsoft.com/office/drawing/2014/main" id="{F53E5BF7-6FD9-2092-CAC4-2C729B363955}"/>
                  </a:ext>
                </a:extLst>
              </p:cNvPr>
              <p:cNvSpPr txBox="1"/>
              <p:nvPr/>
            </p:nvSpPr>
            <p:spPr>
              <a:xfrm>
                <a:off x="695400" y="1412776"/>
                <a:ext cx="11111999" cy="11114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的值分别为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请比较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并解释比较结果的实际意义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910">
                <a:extLst>
                  <a:ext uri="{FF2B5EF4-FFF2-40B4-BE49-F238E27FC236}">
                    <a16:creationId xmlns:a16="http://schemas.microsoft.com/office/drawing/2014/main" id="{F53E5BF7-6FD9-2092-CAC4-2C729B363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412776"/>
                <a:ext cx="11111999" cy="1111458"/>
              </a:xfrm>
              <a:prstGeom prst="rect">
                <a:avLst/>
              </a:prstGeom>
              <a:blipFill>
                <a:blip r:embed="rId2"/>
                <a:stretch>
                  <a:fillRect l="-1646" r="-494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0914">
            <a:extLst>
              <a:ext uri="{FF2B5EF4-FFF2-40B4-BE49-F238E27FC236}">
                <a16:creationId xmlns:a16="http://schemas.microsoft.com/office/drawing/2014/main" id="{B35EA1CD-C5C1-6D22-6508-60C3D3ACB3BB}"/>
              </a:ex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333" y="2852936"/>
            <a:ext cx="2689333" cy="200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184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912"/>
              <p:cNvSpPr txBox="1"/>
              <p:nvPr/>
            </p:nvSpPr>
            <p:spPr>
              <a:xfrm>
                <a:off x="540119" y="900001"/>
                <a:ext cx="11048562" cy="5653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汽车刹车后到停止时的距离即汽车滑行的最大距离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</m:t>
                        </m:r>
                        <m:r>
                          <m:rPr>
                            <m:nor/>
                          </m:rP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滑行距离最大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sSup>
                          <m:sSup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e>
                          <m:sup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4×</m:t>
                        </m:r>
                        <m:r>
                          <m:rPr>
                            <m:nor/>
                          </m:rP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即刹车后汽车行驶了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米才停止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②∵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+15</m:t>
                        </m:r>
                        <m:sSub>
                          <m:sSub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14000"/>
                  </a:lnSpc>
                </a:pPr>
                <a:r>
                  <a:rPr lang="en-US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spc="15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spc="15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i="1" spc="15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spc="15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i="1" spc="15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spc="15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i="1" spc="15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spc="15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i="1" spc="15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spc="15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14000"/>
                  </a:lnSpc>
                </a:pPr>
                <a:r>
                  <a:rPr lang="zh-CN" altLang="zh-CN" sz="2400" spc="15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其实际意义是刹车后到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spc="15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时间内的平均速度小于刹车后到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spc="15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时间内的平均速度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yt_shape_109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1"/>
                <a:ext cx="11048562" cy="5653984"/>
              </a:xfrm>
              <a:prstGeom prst="rect">
                <a:avLst/>
              </a:prstGeom>
              <a:blipFill>
                <a:blip r:embed="rId2"/>
                <a:stretch>
                  <a:fillRect l="-1711" t="-1834" r="-773" b="-2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14" name="yt_image_10914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9348" y="2060848"/>
            <a:ext cx="2689333" cy="200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6" name="yt_shape_10866"/>
          <p:cNvSpPr txBox="1"/>
          <p:nvPr/>
        </p:nvSpPr>
        <p:spPr>
          <a:xfrm>
            <a:off x="540000" y="900000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67" name="yt_shape_10867"/>
          <p:cNvSpPr txBox="1"/>
          <p:nvPr/>
        </p:nvSpPr>
        <p:spPr>
          <a:xfrm>
            <a:off x="540000" y="1379303"/>
            <a:ext cx="642804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68" name="yt_shape_10868"/>
          <p:cNvSpPr txBox="1"/>
          <p:nvPr/>
        </p:nvSpPr>
        <p:spPr>
          <a:xfrm>
            <a:off x="540119" y="233873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当该商品每件的销售价为多少元时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每个月的销售利润最大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869" name="yt_shape_10869"/>
          <p:cNvSpPr txBox="1"/>
          <p:nvPr/>
        </p:nvSpPr>
        <p:spPr>
          <a:xfrm>
            <a:off x="540000" y="3281693"/>
            <a:ext cx="931665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设每个月的销售利润为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每件销售价为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获得最大利润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7" grpId="0" build="allAtOnce"/>
      <p:bldP spid="1086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0" name="yt_shape_10870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用二次函数模拟数据</a:t>
            </a:r>
          </a:p>
        </p:txBody>
      </p:sp>
      <p:sp>
        <p:nvSpPr>
          <p:cNvPr id="10871" name="yt_shape_10871"/>
          <p:cNvSpPr txBox="1"/>
          <p:nvPr/>
        </p:nvSpPr>
        <p:spPr>
          <a:xfrm>
            <a:off x="540119" y="139687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科幻小说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实验室的故事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有这样一个情节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科学家把一种珍奇的植物分别放在不同温度的环境中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经过一天后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测试出这种植物高度的增长情况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</a:p>
        </p:txBody>
      </p:sp>
      <p:graphicFrame>
        <p:nvGraphicFramePr>
          <p:cNvPr id="10872" name="yt_table_10872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04569"/>
              </p:ext>
            </p:extLst>
          </p:nvPr>
        </p:nvGraphicFramePr>
        <p:xfrm>
          <a:off x="540000" y="2492191"/>
          <a:ext cx="11111996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39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3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33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848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13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温度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植物每天高度增长量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74" name="yt_shape_10874"/>
          <p:cNvSpPr txBox="1"/>
          <p:nvPr/>
        </p:nvSpPr>
        <p:spPr>
          <a:xfrm>
            <a:off x="540119" y="380095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由这些数据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科学家推测出植物每天高度增长量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是温度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且这种函数是一次函数和二次函数中的一种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34579">
            <a:extLst>
              <a:ext uri="{FF2B5EF4-FFF2-40B4-BE49-F238E27FC236}">
                <a16:creationId xmlns:a16="http://schemas.microsoft.com/office/drawing/2014/main" id="{2D67F1E6-9364-76A5-8646-63BD7DD9F0E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5" name="yt_shape_1087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请你选择一种适当的函数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求出它的函数表达式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并简要说明不选择另外一种函数的理由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76" name="yt_shape_10876"/>
              <p:cNvSpPr txBox="1"/>
              <p:nvPr/>
            </p:nvSpPr>
            <p:spPr>
              <a:xfrm>
                <a:off x="540000" y="1842955"/>
                <a:ext cx="8463855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选择二次函数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不选另外一种函数的理由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不在同一直线上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的一次函数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76" name="yt_shape_10876" descr="{&quot;rangeId&quot;:10,&quot;color&quot;:&quot;R&quot;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2955"/>
                <a:ext cx="8463855" cy="4842159"/>
              </a:xfrm>
              <a:prstGeom prst="rect">
                <a:avLst/>
              </a:prstGeom>
              <a:blipFill>
                <a:blip r:embed="rId2"/>
                <a:stretch>
                  <a:fillRect l="-2233" t="-1006" r="-1225" b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8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8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8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8" name="yt_shape_10878"/>
          <p:cNvSpPr txBox="1"/>
          <p:nvPr/>
        </p:nvSpPr>
        <p:spPr>
          <a:xfrm>
            <a:off x="540000" y="900000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温度为多少时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这种植物每天高度的增长量最大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879" name="yt_shape_10879"/>
          <p:cNvSpPr txBox="1"/>
          <p:nvPr/>
        </p:nvSpPr>
        <p:spPr>
          <a:xfrm>
            <a:off x="540000" y="1379303"/>
            <a:ext cx="813684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即当温度为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这种植物每天高度增长量最大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0" name="yt_shape_1088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如果实验室温度保持不变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天内要使该植物高度增长量的总和超过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那么实验室的温度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应该在哪个范围内选择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请直接写出结果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81" name="yt_shape_10881"/>
          <p:cNvSpPr txBox="1"/>
          <p:nvPr/>
        </p:nvSpPr>
        <p:spPr>
          <a:xfrm>
            <a:off x="540119" y="1859435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天内要使该植物高度增长量的总和超过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250mm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平均每天该植物高度增长量超过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25mm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天内要使该植物高度增长量的总和超过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250mm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实验室的温度应保持在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8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2" name="yt_shape_10882"/>
          <p:cNvSpPr txBox="1"/>
          <p:nvPr/>
        </p:nvSpPr>
        <p:spPr>
          <a:xfrm>
            <a:off x="540000" y="836712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f01162f-34c1-491a-8466-089d7e0d087b.png&quot;}"/>
            </a:endParaRPr>
          </a:p>
        </p:txBody>
      </p:sp>
      <p:sp>
        <p:nvSpPr>
          <p:cNvPr id="10883" name="yt_shape_10883"/>
          <p:cNvSpPr txBox="1"/>
          <p:nvPr/>
        </p:nvSpPr>
        <p:spPr>
          <a:xfrm>
            <a:off x="540119" y="153863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北部湾经济区中考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打油茶是广西少数民族特有的一种民俗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某特产公司近期销售一种盒装油茶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每盒的成本价为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经市场调研发现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该种油茶的月销售量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84" name="yt_shape_10884"/>
          <p:cNvSpPr txBox="1"/>
          <p:nvPr/>
        </p:nvSpPr>
        <p:spPr>
          <a:xfrm>
            <a:off x="540000" y="2978201"/>
            <a:ext cx="7641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885"/>
              <p:cNvSpPr txBox="1"/>
              <p:nvPr/>
            </p:nvSpPr>
            <p:spPr>
              <a:xfrm>
                <a:off x="540119" y="3609868"/>
                <a:ext cx="8683447" cy="3124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设函数表达式为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的小数位数只有一位且小数部分为偶数的数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8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09868"/>
                <a:ext cx="8683447" cy="3124958"/>
              </a:xfrm>
              <a:prstGeom prst="rect">
                <a:avLst/>
              </a:prstGeom>
              <a:blipFill>
                <a:blip r:embed="rId2"/>
                <a:stretch>
                  <a:fillRect l="-2177" t="-3509" b="-4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87" name="yt_image_10887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59447" y="3609868"/>
            <a:ext cx="2392552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5934616">
            <a:extLst>
              <a:ext uri="{FF2B5EF4-FFF2-40B4-BE49-F238E27FC236}">
                <a16:creationId xmlns:a16="http://schemas.microsoft.com/office/drawing/2014/main" id="{063A0AB7-8B64-EEC6-96E6-8F59773DC12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6643"/>
            <a:ext cx="3911664" cy="6352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9" name="yt_shape_10889"/>
          <p:cNvSpPr txBox="1"/>
          <p:nvPr/>
        </p:nvSpPr>
        <p:spPr>
          <a:xfrm>
            <a:off x="540000" y="900000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当销售单价定为多少元时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该种油茶的月销售利润最大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求出最大利润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890"/>
          <p:cNvSpPr txBox="1"/>
          <p:nvPr/>
        </p:nvSpPr>
        <p:spPr>
          <a:xfrm>
            <a:off x="540119" y="1531667"/>
            <a:ext cx="8683447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设销售利润为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抛物线开口向下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当销售单价定为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该种油茶的月销售利润最大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891" name="yt_image_1089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59447" y="1531667"/>
            <a:ext cx="2392552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3" name="yt_shape_1089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06b5808-cf49-479e-8d4e-cc7f098b4f95.png&quot;}"/>
            </a:endParaRPr>
          </a:p>
        </p:txBody>
      </p:sp>
      <p:sp>
        <p:nvSpPr>
          <p:cNvPr id="10894" name="yt_shape_10894"/>
          <p:cNvSpPr txBox="1"/>
          <p:nvPr/>
        </p:nvSpPr>
        <p:spPr>
          <a:xfrm>
            <a:off x="540119" y="166181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某汽车在刹车后行驶的距离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之间的关系的部分数据如下表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0895" name="yt_table_10895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682549"/>
              </p:ext>
            </p:extLst>
          </p:nvPr>
        </p:nvGraphicFramePr>
        <p:xfrm>
          <a:off x="540000" y="2757135"/>
          <a:ext cx="11111997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29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5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5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65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65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65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204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43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行驶距离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97" name="yt_shape_10897"/>
          <p:cNvSpPr txBox="1"/>
          <p:nvPr/>
        </p:nvSpPr>
        <p:spPr>
          <a:xfrm>
            <a:off x="540000" y="3933056"/>
            <a:ext cx="538609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假设这种变化规律一直延续到汽车停止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34643">
            <a:extLst>
              <a:ext uri="{FF2B5EF4-FFF2-40B4-BE49-F238E27FC236}">
                <a16:creationId xmlns:a16="http://schemas.microsoft.com/office/drawing/2014/main" id="{BA646044-F854-36A9-015E-C435A3A7D0C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4" name="yt_image_10907">
            <a:extLst>
              <a:ext uri="{FF2B5EF4-FFF2-40B4-BE49-F238E27FC236}">
                <a16:creationId xmlns:a16="http://schemas.microsoft.com/office/drawing/2014/main" id="{6F670AAC-5D28-DC11-86C0-15E450CD39A4}"/>
              </a:ex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7070" y="4448290"/>
            <a:ext cx="2689333" cy="200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1465</Words>
  <Application>Microsoft Office PowerPoint</Application>
  <PresentationFormat>宽屏</PresentationFormat>
  <Paragraphs>111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2023-05-12T04:38:16Z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