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87" r:id="rId3"/>
    <p:sldId id="366" r:id="rId4"/>
    <p:sldId id="368" r:id="rId5"/>
    <p:sldId id="369" r:id="rId6"/>
    <p:sldId id="374" r:id="rId7"/>
    <p:sldId id="377" r:id="rId8"/>
    <p:sldId id="378" r:id="rId9"/>
    <p:sldId id="382" r:id="rId10"/>
    <p:sldId id="379" r:id="rId11"/>
    <p:sldId id="380" r:id="rId12"/>
    <p:sldId id="384" r:id="rId13"/>
    <p:sldId id="381" r:id="rId14"/>
    <p:sldId id="385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bin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3" name="yt_shape_14553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554" name="yt_shape_14554"/>
          <p:cNvSpPr txBox="1"/>
          <p:nvPr/>
        </p:nvSpPr>
        <p:spPr>
          <a:xfrm>
            <a:off x="540000" y="1379303"/>
            <a:ext cx="95042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55" name="yt_table_14555" title="H_56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4208678"/>
                  </p:ext>
                </p:extLst>
              </p:nvPr>
            </p:nvGraphicFramePr>
            <p:xfrm>
              <a:off x="540000" y="2010970"/>
              <a:ext cx="7948169" cy="716217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732"/>
                        </a:ext>
                      </a:extLst>
                    </a:gridCol>
                    <a:gridCol w="2392807">
                      <a:extLst>
                        <a:ext uri="{9D8B030D-6E8A-4147-A177-3AD203B41FA5}">
                          <a16:colId xmlns:a16="http://schemas.microsoft.com/office/drawing/2014/main" val="10733"/>
                        </a:ext>
                      </a:extLst>
                    </a:gridCol>
                    <a:gridCol w="2351469">
                      <a:extLst>
                        <a:ext uri="{9D8B030D-6E8A-4147-A177-3AD203B41FA5}">
                          <a16:colId xmlns:a16="http://schemas.microsoft.com/office/drawing/2014/main" val="10734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7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4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555" name="yt_table_14555" descr="{&quot;rangeId&quot;:2,&quot;type&quot;:&quot;Option&quot;}" title="H_56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4208678"/>
                  </p:ext>
                </p:extLst>
              </p:nvPr>
            </p:nvGraphicFramePr>
            <p:xfrm>
              <a:off x="540000" y="2010970"/>
              <a:ext cx="7948169" cy="716217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732"/>
                        </a:ext>
                      </a:extLst>
                    </a:gridCol>
                    <a:gridCol w="2392807">
                      <a:extLst>
                        <a:ext uri="{9D8B030D-6E8A-4147-A177-3AD203B41FA5}">
                          <a16:colId xmlns:a16="http://schemas.microsoft.com/office/drawing/2014/main" val="10733"/>
                        </a:ext>
                      </a:extLst>
                    </a:gridCol>
                    <a:gridCol w="2351469">
                      <a:extLst>
                        <a:ext uri="{9D8B030D-6E8A-4147-A177-3AD203B41FA5}">
                          <a16:colId xmlns:a16="http://schemas.microsoft.com/office/drawing/2014/main" val="10734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735"/>
                        </a:ext>
                      </a:extLst>
                    </a:gridCol>
                  </a:tblGrid>
                  <a:tr h="7162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79360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87532" r="-144529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0933" r="-47150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556" name="yt_shape_14556"/>
          <p:cNvSpPr txBox="1"/>
          <p:nvPr/>
        </p:nvSpPr>
        <p:spPr>
          <a:xfrm>
            <a:off x="540000" y="2777817"/>
            <a:ext cx="83243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558" name="yt_table_14558_skip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70019418"/>
                  </p:ext>
                </p:extLst>
              </p:nvPr>
            </p:nvGraphicFramePr>
            <p:xfrm>
              <a:off x="440749" y="5121160"/>
              <a:ext cx="8146670" cy="71507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736"/>
                        </a:ext>
                      </a:extLst>
                    </a:gridCol>
                    <a:gridCol w="2392807">
                      <a:extLst>
                        <a:ext uri="{9D8B030D-6E8A-4147-A177-3AD203B41FA5}">
                          <a16:colId xmlns:a16="http://schemas.microsoft.com/office/drawing/2014/main" val="10737"/>
                        </a:ext>
                      </a:extLst>
                    </a:gridCol>
                    <a:gridCol w="2351469">
                      <a:extLst>
                        <a:ext uri="{9D8B030D-6E8A-4147-A177-3AD203B41FA5}">
                          <a16:colId xmlns:a16="http://schemas.microsoft.com/office/drawing/2014/main" val="10738"/>
                        </a:ext>
                      </a:extLst>
                    </a:gridCol>
                    <a:gridCol w="1308164">
                      <a:extLst>
                        <a:ext uri="{9D8B030D-6E8A-4147-A177-3AD203B41FA5}">
                          <a16:colId xmlns:a16="http://schemas.microsoft.com/office/drawing/2014/main" val="1073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558" name="yt_table_14558_skip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70019418"/>
                  </p:ext>
                </p:extLst>
              </p:nvPr>
            </p:nvGraphicFramePr>
            <p:xfrm>
              <a:off x="440749" y="5121160"/>
              <a:ext cx="8146670" cy="71507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736"/>
                        </a:ext>
                      </a:extLst>
                    </a:gridCol>
                    <a:gridCol w="2392807">
                      <a:extLst>
                        <a:ext uri="{9D8B030D-6E8A-4147-A177-3AD203B41FA5}">
                          <a16:colId xmlns:a16="http://schemas.microsoft.com/office/drawing/2014/main" val="10737"/>
                        </a:ext>
                      </a:extLst>
                    </a:gridCol>
                    <a:gridCol w="2351469">
                      <a:extLst>
                        <a:ext uri="{9D8B030D-6E8A-4147-A177-3AD203B41FA5}">
                          <a16:colId xmlns:a16="http://schemas.microsoft.com/office/drawing/2014/main" val="10738"/>
                        </a:ext>
                      </a:extLst>
                    </a:gridCol>
                    <a:gridCol w="1308164">
                      <a:extLst>
                        <a:ext uri="{9D8B030D-6E8A-4147-A177-3AD203B41FA5}">
                          <a16:colId xmlns:a16="http://schemas.microsoft.com/office/drawing/2014/main" val="10739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8866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7755" r="-153316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0674" r="-55699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21860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557" name="yt_image_14557_skip" title="H_123.987404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78682" y="3501008"/>
            <a:ext cx="3263709" cy="148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0AB77F-24D4-C438-7878-5E0CE8A27A22}"/>
              </a:ext>
            </a:extLst>
          </p:cNvPr>
          <p:cNvSpPr txBox="1"/>
          <p:nvPr/>
        </p:nvSpPr>
        <p:spPr>
          <a:xfrm>
            <a:off x="9032014" y="13324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D90DA6-8CC2-2B59-F64B-BACD4050FAEF}"/>
              </a:ext>
            </a:extLst>
          </p:cNvPr>
          <p:cNvSpPr txBox="1"/>
          <p:nvPr/>
        </p:nvSpPr>
        <p:spPr>
          <a:xfrm>
            <a:off x="7863614" y="273101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601" name="yt_shape_14601"/>
              <p:cNvSpPr txBox="1"/>
              <p:nvPr/>
            </p:nvSpPr>
            <p:spPr>
              <a:xfrm>
                <a:off x="540119" y="836712"/>
                <a:ext cx="11111999" cy="10275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601" name="yt_shape_146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1027589"/>
              </a:xfrm>
              <a:prstGeom prst="rect">
                <a:avLst/>
              </a:prstGeom>
              <a:blipFill>
                <a:blip r:embed="rId2"/>
                <a:stretch>
                  <a:fillRect l="-1701" r="-1701" b="-177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03" name="yt_image_1460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3293704"/>
            <a:ext cx="2153665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605">
                <a:extLst>
                  <a:ext uri="{FF2B5EF4-FFF2-40B4-BE49-F238E27FC236}">
                    <a16:creationId xmlns:a16="http://schemas.microsoft.com/office/drawing/2014/main" id="{9ABB6ADE-790C-2C50-48CE-811D537B8152}"/>
                  </a:ext>
                </a:extLst>
              </p:cNvPr>
              <p:cNvSpPr txBox="1"/>
              <p:nvPr/>
            </p:nvSpPr>
            <p:spPr>
              <a:xfrm>
                <a:off x="540119" y="1979784"/>
                <a:ext cx="6924973" cy="45816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605">
                <a:extLst>
                  <a:ext uri="{FF2B5EF4-FFF2-40B4-BE49-F238E27FC236}">
                    <a16:creationId xmlns:a16="http://schemas.microsoft.com/office/drawing/2014/main" id="{9ABB6ADE-790C-2C50-48CE-811D537B81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9784"/>
                <a:ext cx="6924973" cy="4581639"/>
              </a:xfrm>
              <a:prstGeom prst="rect">
                <a:avLst/>
              </a:prstGeom>
              <a:blipFill>
                <a:blip r:embed="rId4"/>
                <a:stretch>
                  <a:fillRect l="-2729" t="-1864" r="-1761" b="-13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07" name="yt_shape_14607"/>
              <p:cNvSpPr txBox="1"/>
              <p:nvPr/>
            </p:nvSpPr>
            <p:spPr>
              <a:xfrm>
                <a:off x="540119" y="900000"/>
                <a:ext cx="11111999" cy="13451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在直角三角形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的邻边与对边的比叫做角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的余切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记作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cot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cot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𝛼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的邻边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𝛼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的对边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根据上述角的余切定义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解下列问题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07" name="yt_shape_14607" descr="{&quot;rangeId&quot;:23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345176"/>
              </a:xfrm>
              <a:prstGeom prst="rect">
                <a:avLst/>
              </a:prstGeom>
              <a:blipFill>
                <a:blip r:embed="rId2"/>
                <a:stretch>
                  <a:fillRect l="-1701" t="-4091" r="-1647" b="-1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09" name="yt_shape_14609"/>
          <p:cNvSpPr txBox="1"/>
          <p:nvPr/>
        </p:nvSpPr>
        <p:spPr>
          <a:xfrm>
            <a:off x="540000" y="2295964"/>
            <a:ext cx="48378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cot30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610"/>
              <p:cNvSpPr txBox="1"/>
              <p:nvPr/>
            </p:nvSpPr>
            <p:spPr>
              <a:xfrm>
                <a:off x="540000" y="2927631"/>
                <a:ext cx="2064796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4610" descr="{&quot;rangeId&quot;:1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27631"/>
                <a:ext cx="2064796" cy="465577"/>
              </a:xfrm>
              <a:prstGeom prst="rect">
                <a:avLst/>
              </a:prstGeom>
              <a:blipFill>
                <a:blip r:embed="rId3"/>
                <a:stretch>
                  <a:fillRect l="-9172" t="-3896" r="-798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12" name="yt_image_1461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11508" y="2927631"/>
            <a:ext cx="2140491" cy="119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14" name="yt_shape_14614"/>
              <p:cNvSpPr txBox="1"/>
              <p:nvPr/>
            </p:nvSpPr>
            <p:spPr>
              <a:xfrm>
                <a:off x="540000" y="900000"/>
                <a:ext cx="8983228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试求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cot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14" name="yt_shape_14614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983228" cy="639855"/>
              </a:xfrm>
              <a:prstGeom prst="rect">
                <a:avLst/>
              </a:prstGeom>
              <a:blipFill>
                <a:blip r:embed="rId2"/>
                <a:stretch>
                  <a:fillRect l="-2105" r="-129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616"/>
              <p:cNvSpPr txBox="1"/>
              <p:nvPr/>
            </p:nvSpPr>
            <p:spPr>
              <a:xfrm>
                <a:off x="540000" y="1743007"/>
                <a:ext cx="3607013" cy="18169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cot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616" descr="{&quot;rangeId&quot;:1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43007"/>
                <a:ext cx="3607013" cy="1816908"/>
              </a:xfrm>
              <a:prstGeom prst="rect">
                <a:avLst/>
              </a:prstGeom>
              <a:blipFill>
                <a:blip r:embed="rId3"/>
                <a:stretch>
                  <a:fillRect l="-5245" r="-4230" b="-4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18" name="yt_image_1461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11508" y="1743007"/>
            <a:ext cx="2140491" cy="119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0" name="yt_shape_1462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在平面直角坐标系中如图放置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的横坐标为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621" name="yt_shape_14621"/>
          <p:cNvSpPr txBox="1"/>
          <p:nvPr/>
        </p:nvSpPr>
        <p:spPr>
          <a:xfrm>
            <a:off x="540000" y="1859435"/>
            <a:ext cx="38985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2" name="yt_shape_14622"/>
          <p:cNvSpPr txBox="1"/>
          <p:nvPr/>
        </p:nvSpPr>
        <p:spPr>
          <a:xfrm>
            <a:off x="540000" y="2491102"/>
            <a:ext cx="5111977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的横坐标为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pic>
        <p:nvPicPr>
          <p:cNvPr id="3" name="yt_image_14628">
            <a:extLst>
              <a:ext uri="{FF2B5EF4-FFF2-40B4-BE49-F238E27FC236}">
                <a16:creationId xmlns:a16="http://schemas.microsoft.com/office/drawing/2014/main" id="{F94BD7EE-3D5A-197C-5773-F7DF3949C015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2726041"/>
            <a:ext cx="2176765" cy="187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5" name="yt_shape_14625"/>
          <p:cNvSpPr txBox="1"/>
          <p:nvPr/>
        </p:nvSpPr>
        <p:spPr>
          <a:xfrm>
            <a:off x="540000" y="900000"/>
            <a:ext cx="10959732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两点作直线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记该直线与直线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的夹角为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626"/>
              <p:cNvSpPr txBox="1"/>
              <p:nvPr/>
            </p:nvSpPr>
            <p:spPr>
              <a:xfrm>
                <a:off x="540000" y="1340768"/>
                <a:ext cx="5787995" cy="52604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𝑂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𝐻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𝑂𝐻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13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13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6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0768"/>
                <a:ext cx="5787995" cy="5260414"/>
              </a:xfrm>
              <a:prstGeom prst="rect">
                <a:avLst/>
              </a:prstGeom>
              <a:blipFill>
                <a:blip r:embed="rId2"/>
                <a:stretch>
                  <a:fillRect l="-3267" t="-1622" r="-2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28" name="yt_image_1462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46674" y="1728979"/>
            <a:ext cx="2176765" cy="187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4630">
            <a:extLst>
              <a:ext uri="{FF2B5EF4-FFF2-40B4-BE49-F238E27FC236}">
                <a16:creationId xmlns:a16="http://schemas.microsoft.com/office/drawing/2014/main" id="{9E9EB33A-4499-9C17-93E9-3E6B9D0533A4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434" y="4147488"/>
            <a:ext cx="2097243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559">
                <a:extLst>
                  <a:ext uri="{FF2B5EF4-FFF2-40B4-BE49-F238E27FC236}">
                    <a16:creationId xmlns:a16="http://schemas.microsoft.com/office/drawing/2014/main" id="{823F4791-17A9-9051-0BAC-AA942CC22CDF}"/>
                  </a:ext>
                </a:extLst>
              </p:cNvPr>
              <p:cNvSpPr txBox="1"/>
              <p:nvPr/>
            </p:nvSpPr>
            <p:spPr>
              <a:xfrm>
                <a:off x="623392" y="858763"/>
                <a:ext cx="939680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合肥庐阳区校级月考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2" name="yt_shape_14559">
                <a:extLst>
                  <a:ext uri="{FF2B5EF4-FFF2-40B4-BE49-F238E27FC236}">
                    <a16:creationId xmlns:a16="http://schemas.microsoft.com/office/drawing/2014/main" id="{823F4791-17A9-9051-0BAC-AA942CC22C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858763"/>
                <a:ext cx="9396803" cy="638893"/>
              </a:xfrm>
              <a:prstGeom prst="rect">
                <a:avLst/>
              </a:prstGeom>
              <a:blipFill>
                <a:blip r:embed="rId2"/>
                <a:stretch>
                  <a:fillRect l="-1946" r="-97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yt_table_14561" title="H_66.83008">
            <a:extLst>
              <a:ext uri="{FF2B5EF4-FFF2-40B4-BE49-F238E27FC236}">
                <a16:creationId xmlns:a16="http://schemas.microsoft.com/office/drawing/2014/main" id="{2A4B2FB7-E7CC-27DD-418D-8F5E000122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695504"/>
              </p:ext>
            </p:extLst>
          </p:nvPr>
        </p:nvGraphicFramePr>
        <p:xfrm>
          <a:off x="623392" y="1700808"/>
          <a:ext cx="7839837" cy="848742"/>
        </p:xfrm>
        <a:graphic>
          <a:graphicData uri="http://schemas.openxmlformats.org/drawingml/2006/table">
            <a:tbl>
              <a:tblPr/>
              <a:tblGrid>
                <a:gridCol w="4487037">
                  <a:extLst>
                    <a:ext uri="{9D8B030D-6E8A-4147-A177-3AD203B41FA5}">
                      <a16:colId xmlns:a16="http://schemas.microsoft.com/office/drawing/2014/main" val="10740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07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7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ABEEA59C-491B-122A-61D0-15979055CD8E}"/>
              </a:ext>
            </a:extLst>
          </p:cNvPr>
          <p:cNvSpPr txBox="1"/>
          <p:nvPr/>
        </p:nvSpPr>
        <p:spPr>
          <a:xfrm>
            <a:off x="9009043" y="811957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27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63" name="yt_shape_14563"/>
              <p:cNvSpPr txBox="1"/>
              <p:nvPr/>
            </p:nvSpPr>
            <p:spPr>
              <a:xfrm>
                <a:off x="540119" y="900000"/>
                <a:ext cx="11111999" cy="1109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合肥瑶海区期末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563" name="yt_shape_14563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9984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65" name="yt_table_14565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9497506"/>
                  </p:ext>
                </p:extLst>
              </p:nvPr>
            </p:nvGraphicFramePr>
            <p:xfrm>
              <a:off x="540000" y="2213136"/>
              <a:ext cx="7924166" cy="642303"/>
            </p:xfrm>
            <a:graphic>
              <a:graphicData uri="http://schemas.openxmlformats.org/drawingml/2006/table">
                <a:tbl>
                  <a:tblPr/>
                  <a:tblGrid>
                    <a:gridCol w="2222818">
                      <a:extLst>
                        <a:ext uri="{9D8B030D-6E8A-4147-A177-3AD203B41FA5}">
                          <a16:colId xmlns:a16="http://schemas.microsoft.com/office/drawing/2014/main" val="10742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743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744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74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8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565" name="yt_table_14565" descr="{&quot;rangeId&quot;:5,&quot;type&quot;:&quot;Option&quot;}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9497506"/>
                  </p:ext>
                </p:extLst>
              </p:nvPr>
            </p:nvGraphicFramePr>
            <p:xfrm>
              <a:off x="540000" y="2213136"/>
              <a:ext cx="7924166" cy="642303"/>
            </p:xfrm>
            <a:graphic>
              <a:graphicData uri="http://schemas.openxmlformats.org/drawingml/2006/table">
                <a:tbl>
                  <a:tblPr/>
                  <a:tblGrid>
                    <a:gridCol w="2222818">
                      <a:extLst>
                        <a:ext uri="{9D8B030D-6E8A-4147-A177-3AD203B41FA5}">
                          <a16:colId xmlns:a16="http://schemas.microsoft.com/office/drawing/2014/main" val="10742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743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744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745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643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29" r="-15856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829" r="-5856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13679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566" name="yt_shape_14566"/>
              <p:cNvSpPr txBox="1"/>
              <p:nvPr/>
            </p:nvSpPr>
            <p:spPr>
              <a:xfrm>
                <a:off x="540119" y="2906085"/>
                <a:ext cx="11111999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边上的高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566" name="yt_shape_14566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06085"/>
                <a:ext cx="11111999" cy="1108958"/>
              </a:xfrm>
              <a:prstGeom prst="rect">
                <a:avLst/>
              </a:prstGeom>
              <a:blipFill>
                <a:blip r:embed="rId4"/>
                <a:stretch>
                  <a:fillRect l="-1701" r="-1098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69" name="yt_table_14569_skip" title="H_112.32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3544589"/>
                  </p:ext>
                </p:extLst>
              </p:nvPr>
            </p:nvGraphicFramePr>
            <p:xfrm>
              <a:off x="540000" y="4065831"/>
              <a:ext cx="6363463" cy="1426465"/>
            </p:xfrm>
            <a:graphic>
              <a:graphicData uri="http://schemas.openxmlformats.org/drawingml/2006/table">
                <a:tbl>
                  <a:tblPr/>
                  <a:tblGrid>
                    <a:gridCol w="4428173">
                      <a:extLst>
                        <a:ext uri="{9D8B030D-6E8A-4147-A177-3AD203B41FA5}">
                          <a16:colId xmlns:a16="http://schemas.microsoft.com/office/drawing/2014/main" val="10746"/>
                        </a:ext>
                      </a:extLst>
                    </a:gridCol>
                    <a:gridCol w="1935290">
                      <a:extLst>
                        <a:ext uri="{9D8B030D-6E8A-4147-A177-3AD203B41FA5}">
                          <a16:colId xmlns:a16="http://schemas.microsoft.com/office/drawing/2014/main" val="107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1+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10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1+2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0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569" name="yt_table_14569_skip" descr="{&quot;rangeId&quot;:6,&quot;type&quot;:&quot;Option&quot;,&quot;drawing&quot;:[&quot;yt_image_14568&quot;]}" title="H_112.32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3544589"/>
                  </p:ext>
                </p:extLst>
              </p:nvPr>
            </p:nvGraphicFramePr>
            <p:xfrm>
              <a:off x="540000" y="4065831"/>
              <a:ext cx="6363463" cy="1426465"/>
            </p:xfrm>
            <a:graphic>
              <a:graphicData uri="http://schemas.openxmlformats.org/drawingml/2006/table">
                <a:tbl>
                  <a:tblPr/>
                  <a:tblGrid>
                    <a:gridCol w="4428173">
                      <a:extLst>
                        <a:ext uri="{9D8B030D-6E8A-4147-A177-3AD203B41FA5}">
                          <a16:colId xmlns:a16="http://schemas.microsoft.com/office/drawing/2014/main" val="10746"/>
                        </a:ext>
                      </a:extLst>
                    </a:gridCol>
                    <a:gridCol w="1935290">
                      <a:extLst>
                        <a:ext uri="{9D8B030D-6E8A-4147-A177-3AD203B41FA5}">
                          <a16:colId xmlns:a16="http://schemas.microsoft.com/office/drawing/2014/main" val="10747"/>
                        </a:ext>
                      </a:extLst>
                    </a:gridCol>
                  </a:tblGrid>
                  <a:tr h="71253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43741" b="-11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28616" b="-11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9"/>
                      </a:ext>
                    </a:extLst>
                  </a:tr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99153" r="-4374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28616" t="-99153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568" name="yt_image_14568_skip" title="H_63.9326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35909" y="4065831"/>
            <a:ext cx="1813975" cy="81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8B1C66-93FC-118D-9D6B-EA3088E16192}"/>
              </a:ext>
            </a:extLst>
          </p:cNvPr>
          <p:cNvSpPr txBox="1"/>
          <p:nvPr/>
        </p:nvSpPr>
        <p:spPr>
          <a:xfrm>
            <a:off x="1059708" y="152807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5FAC02-C2FE-91E5-3260-C042A4642BA8}"/>
              </a:ext>
            </a:extLst>
          </p:cNvPr>
          <p:cNvSpPr txBox="1"/>
          <p:nvPr/>
        </p:nvSpPr>
        <p:spPr>
          <a:xfrm>
            <a:off x="1059708" y="35331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0" name="yt_shape_1457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72" name="yt_table_14572_skip" title="H_56.4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54706850"/>
                  </p:ext>
                </p:extLst>
              </p:nvPr>
            </p:nvGraphicFramePr>
            <p:xfrm>
              <a:off x="540000" y="1859435"/>
              <a:ext cx="8233919" cy="716725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748"/>
                        </a:ext>
                      </a:extLst>
                    </a:gridCol>
                    <a:gridCol w="2351469">
                      <a:extLst>
                        <a:ext uri="{9D8B030D-6E8A-4147-A177-3AD203B41FA5}">
                          <a16:colId xmlns:a16="http://schemas.microsoft.com/office/drawing/2014/main" val="10749"/>
                        </a:ext>
                      </a:extLst>
                    </a:gridCol>
                    <a:gridCol w="2351469">
                      <a:extLst>
                        <a:ext uri="{9D8B030D-6E8A-4147-A177-3AD203B41FA5}">
                          <a16:colId xmlns:a16="http://schemas.microsoft.com/office/drawing/2014/main" val="10750"/>
                        </a:ext>
                      </a:extLst>
                    </a:gridCol>
                    <a:gridCol w="1436751">
                      <a:extLst>
                        <a:ext uri="{9D8B030D-6E8A-4147-A177-3AD203B41FA5}">
                          <a16:colId xmlns:a16="http://schemas.microsoft.com/office/drawing/2014/main" val="107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572" name="yt_table_14572_skip" descr="{&quot;rangeId&quot;:7,&quot;type&quot;:&quot;Option&quot;,&quot;drawing&quot;:[&quot;yt_image_14571&quot;]}" title="H_56.4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54706850"/>
                  </p:ext>
                </p:extLst>
              </p:nvPr>
            </p:nvGraphicFramePr>
            <p:xfrm>
              <a:off x="540000" y="1859435"/>
              <a:ext cx="8233919" cy="716725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748"/>
                        </a:ext>
                      </a:extLst>
                    </a:gridCol>
                    <a:gridCol w="2351469">
                      <a:extLst>
                        <a:ext uri="{9D8B030D-6E8A-4147-A177-3AD203B41FA5}">
                          <a16:colId xmlns:a16="http://schemas.microsoft.com/office/drawing/2014/main" val="10749"/>
                        </a:ext>
                      </a:extLst>
                    </a:gridCol>
                    <a:gridCol w="2351469">
                      <a:extLst>
                        <a:ext uri="{9D8B030D-6E8A-4147-A177-3AD203B41FA5}">
                          <a16:colId xmlns:a16="http://schemas.microsoft.com/office/drawing/2014/main" val="10750"/>
                        </a:ext>
                      </a:extLst>
                    </a:gridCol>
                    <a:gridCol w="1436751">
                      <a:extLst>
                        <a:ext uri="{9D8B030D-6E8A-4147-A177-3AD203B41FA5}">
                          <a16:colId xmlns:a16="http://schemas.microsoft.com/office/drawing/2014/main" val="10751"/>
                        </a:ext>
                      </a:extLst>
                    </a:gridCol>
                  </a:tblGrid>
                  <a:tr h="7167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9302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89119" r="-161140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9119" r="-61140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72881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571" name="yt_image_14571_skip" title="H_69.13701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4730" y="1859435"/>
            <a:ext cx="1835157" cy="87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0BCA32-CDE8-3905-79E6-695CA8ABFAE3}"/>
              </a:ext>
            </a:extLst>
          </p:cNvPr>
          <p:cNvSpPr txBox="1"/>
          <p:nvPr/>
        </p:nvSpPr>
        <p:spPr>
          <a:xfrm>
            <a:off x="777800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74" name="yt_shape_14574"/>
              <p:cNvSpPr txBox="1"/>
              <p:nvPr/>
            </p:nvSpPr>
            <p:spPr>
              <a:xfrm>
                <a:off x="540119" y="900000"/>
                <a:ext cx="11111999" cy="48431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填空题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每小题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已知斜坡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的坡度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则斜坡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的坡角是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现给出下列结论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其中正确的结论是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②③④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只需填上正确结论的序号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直角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·tan55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74" name="yt_shape_14574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843185"/>
              </a:xfrm>
              <a:prstGeom prst="rect">
                <a:avLst/>
              </a:prstGeom>
              <a:blipFill>
                <a:blip r:embed="rId2"/>
                <a:stretch>
                  <a:fillRect l="-1701" t="-1134" r="-329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CBA1BA8-6DFF-8A99-7FD1-C5D2AEA741C5}"/>
              </a:ext>
            </a:extLst>
          </p:cNvPr>
          <p:cNvSpPr txBox="1"/>
          <p:nvPr/>
        </p:nvSpPr>
        <p:spPr>
          <a:xfrm>
            <a:off x="7495497" y="1328682"/>
            <a:ext cx="789685" cy="85243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EF6420-05F3-A410-7815-99972E1B9DD6}"/>
              </a:ext>
            </a:extLst>
          </p:cNvPr>
          <p:cNvSpPr txBox="1"/>
          <p:nvPr/>
        </p:nvSpPr>
        <p:spPr>
          <a:xfrm>
            <a:off x="7213048" y="2843919"/>
            <a:ext cx="1399286" cy="85243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②③④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86474A-DB2B-69E6-2C90-AC52A7B563FD}"/>
              </a:ext>
            </a:extLst>
          </p:cNvPr>
          <p:cNvSpPr txBox="1"/>
          <p:nvPr/>
        </p:nvSpPr>
        <p:spPr>
          <a:xfrm>
            <a:off x="10614362" y="4078232"/>
            <a:ext cx="10944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5B6BC6-B3F7-1854-C1BE-F03185080060}"/>
              </a:ext>
            </a:extLst>
          </p:cNvPr>
          <p:cNvSpPr txBox="1"/>
          <p:nvPr/>
        </p:nvSpPr>
        <p:spPr>
          <a:xfrm>
            <a:off x="7438282" y="522516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81" name="yt_shape_14581"/>
              <p:cNvSpPr txBox="1"/>
              <p:nvPr/>
            </p:nvSpPr>
            <p:spPr>
              <a:xfrm>
                <a:off x="540119" y="900000"/>
                <a:ext cx="11111999" cy="10706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网格中的每一个正方形的边长都是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的每一个顶点都在网格的交点处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81" name="yt_shape_14581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0678"/>
              </a:xfrm>
              <a:prstGeom prst="rect">
                <a:avLst/>
              </a:prstGeom>
              <a:blipFill>
                <a:blip r:embed="rId2"/>
                <a:stretch>
                  <a:fillRect l="-1701" t="-6857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86" name="yt_shape_14586"/>
          <p:cNvSpPr txBox="1"/>
          <p:nvPr/>
        </p:nvSpPr>
        <p:spPr>
          <a:xfrm>
            <a:off x="540000" y="36230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83" name="yt_shape_14583" title="H_118.0233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1142" y="2073659"/>
            <a:ext cx="1569715" cy="1498896"/>
            <a:chOff x="0" y="0"/>
            <a:chExt cx="1569715" cy="1498896"/>
          </a:xfrm>
        </p:grpSpPr>
        <p:pic>
          <p:nvPicPr>
            <p:cNvPr id="2" name="yt_image_14583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69715" cy="1102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85" name="yt_shape_14585"/>
            <p:cNvSpPr txBox="1"/>
            <p:nvPr/>
          </p:nvSpPr>
          <p:spPr>
            <a:xfrm>
              <a:off x="175393" y="113889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3C63BFA-D392-630A-0C98-7B2E37CC56FD}"/>
                  </a:ext>
                </a:extLst>
              </p:cNvPr>
              <p:cNvSpPr txBox="1"/>
              <p:nvPr/>
            </p:nvSpPr>
            <p:spPr>
              <a:xfrm>
                <a:off x="2820246" y="1247732"/>
                <a:ext cx="613474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hasSerialNum': 1, 'mathAnswerShape': 1}">
                <a:extLst>
                  <a:ext uri="{FF2B5EF4-FFF2-40B4-BE49-F238E27FC236}">
                    <a16:creationId xmlns:a16="http://schemas.microsoft.com/office/drawing/2014/main" id="{93C63BFA-D392-630A-0C98-7B2E37CC56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0246" y="1247732"/>
                <a:ext cx="613474" cy="67844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87" name="yt_shape_14587"/>
              <p:cNvSpPr txBox="1"/>
              <p:nvPr/>
            </p:nvSpPr>
            <p:spPr>
              <a:xfrm>
                <a:off x="540119" y="900000"/>
                <a:ext cx="11111999" cy="21354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构建几何图形解决代数问题是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数形结合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思想的重要体现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延长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类比这种方法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22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87" name="yt_shape_14587" descr="{&quot;rangeId&quot;:10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135456"/>
              </a:xfrm>
              <a:prstGeom prst="rect">
                <a:avLst/>
              </a:prstGeom>
              <a:blipFill>
                <a:blip r:embed="rId2"/>
                <a:stretch>
                  <a:fillRect l="-1701" t="-3429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92" name="yt_shape_14592"/>
          <p:cNvSpPr txBox="1"/>
          <p:nvPr/>
        </p:nvSpPr>
        <p:spPr>
          <a:xfrm>
            <a:off x="540000" y="47659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89" name="yt_shape_14589" title="H_116.2885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50379" y="3238608"/>
            <a:ext cx="2691241" cy="1476864"/>
            <a:chOff x="0" y="0"/>
            <a:chExt cx="2691241" cy="1476864"/>
          </a:xfrm>
        </p:grpSpPr>
        <p:pic>
          <p:nvPicPr>
            <p:cNvPr id="2" name="yt_image_1458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691241" cy="1080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91" name="yt_shape_14591"/>
            <p:cNvSpPr txBox="1"/>
            <p:nvPr/>
          </p:nvSpPr>
          <p:spPr>
            <a:xfrm>
              <a:off x="736156" y="111686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5CC41FB-3130-C991-E479-4F08FB38F7BE}"/>
                  </a:ext>
                </a:extLst>
              </p:cNvPr>
              <p:cNvSpPr txBox="1"/>
              <p:nvPr/>
            </p:nvSpPr>
            <p:spPr>
              <a:xfrm>
                <a:off x="1669308" y="2476239"/>
                <a:ext cx="13105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5CC41FB-3130-C991-E479-4F08FB38F7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308" y="2476239"/>
                <a:ext cx="1310514" cy="520713"/>
              </a:xfrm>
              <a:prstGeom prst="rect">
                <a:avLst/>
              </a:prstGeom>
              <a:blipFill>
                <a:blip r:embed="rId4"/>
                <a:stretch>
                  <a:fillRect b="-25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3" name="yt_shape_14593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594" name="yt_shape_14594"/>
          <p:cNvSpPr txBox="1"/>
          <p:nvPr/>
        </p:nvSpPr>
        <p:spPr>
          <a:xfrm>
            <a:off x="540000" y="1379303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4595" name="yt_shape_14595"/>
          <p:cNvSpPr txBox="1"/>
          <p:nvPr/>
        </p:nvSpPr>
        <p:spPr>
          <a:xfrm>
            <a:off x="540000" y="1858606"/>
            <a:ext cx="49917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3tan30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2sin60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96" name="yt_shape_14596"/>
              <p:cNvSpPr txBox="1"/>
              <p:nvPr/>
            </p:nvSpPr>
            <p:spPr>
              <a:xfrm>
                <a:off x="540000" y="2337909"/>
                <a:ext cx="3909917" cy="22521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4596" name="yt_shape_14596" descr="{&quot;rangeId&quot;:1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7909"/>
                <a:ext cx="3909917" cy="2252155"/>
              </a:xfrm>
              <a:prstGeom prst="rect">
                <a:avLst/>
              </a:prstGeom>
              <a:blipFill>
                <a:blip r:embed="rId2"/>
                <a:stretch>
                  <a:fillRect l="-4836" b="-2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5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9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8" name="yt_shape_14598"/>
          <p:cNvSpPr txBox="1"/>
          <p:nvPr/>
        </p:nvSpPr>
        <p:spPr>
          <a:xfrm>
            <a:off x="540000" y="900000"/>
            <a:ext cx="57098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99" name="yt_shape_14599"/>
              <p:cNvSpPr txBox="1"/>
              <p:nvPr/>
            </p:nvSpPr>
            <p:spPr>
              <a:xfrm>
                <a:off x="540000" y="1379303"/>
                <a:ext cx="4236994" cy="21677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599" name="yt_shape_14599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4236994" cy="2167709"/>
              </a:xfrm>
              <a:prstGeom prst="rect">
                <a:avLst/>
              </a:prstGeom>
              <a:blipFill>
                <a:blip r:embed="rId2"/>
                <a:stretch>
                  <a:fillRect l="-4460" b="-28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5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9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1188</Words>
  <Application>Microsoft Office PowerPoint</Application>
  <PresentationFormat>宽屏</PresentationFormat>
  <Paragraphs>95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45</cp:revision>
  <dcterms:created xsi:type="dcterms:W3CDTF">2023-05-05T05:33:04Z</dcterms:created>
  <dcterms:modified xsi:type="dcterms:W3CDTF">2023-05-12T05:48:56Z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