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9" r:id="rId5"/>
    <p:sldId id="370" r:id="rId6"/>
    <p:sldId id="394" r:id="rId7"/>
    <p:sldId id="375" r:id="rId8"/>
    <p:sldId id="378" r:id="rId9"/>
    <p:sldId id="380" r:id="rId10"/>
    <p:sldId id="383" r:id="rId11"/>
    <p:sldId id="384" r:id="rId12"/>
    <p:sldId id="385" r:id="rId13"/>
    <p:sldId id="386" r:id="rId14"/>
    <p:sldId id="387" r:id="rId15"/>
    <p:sldId id="392" r:id="rId16"/>
    <p:sldId id="389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7" Type="http://schemas.openxmlformats.org/officeDocument/2006/relationships/image" Target="../media/image1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bin"/><Relationship Id="rId4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caff3ea-66a1-4655-8897-85de837bb7a4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72" name="yt_shape_12872"/>
              <p:cNvSpPr txBox="1"/>
              <p:nvPr/>
            </p:nvSpPr>
            <p:spPr>
              <a:xfrm>
                <a:off x="540000" y="1661816"/>
                <a:ext cx="4231928" cy="10672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边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的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num>
                      <m:den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72" name="yt_shape_1287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1816"/>
                <a:ext cx="4231928" cy="1067215"/>
              </a:xfrm>
              <a:prstGeom prst="rect">
                <a:avLst/>
              </a:prstGeom>
              <a:blipFill>
                <a:blip r:embed="rId2"/>
                <a:stretch>
                  <a:fillRect l="-4467" r="-3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7" name="yt_shape_12877"/>
          <p:cNvSpPr txBox="1"/>
          <p:nvPr/>
        </p:nvSpPr>
        <p:spPr>
          <a:xfrm>
            <a:off x="540000" y="45858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74" name="yt_shape_12874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7366" y="2932183"/>
            <a:ext cx="2477266" cy="1603224"/>
            <a:chOff x="0" y="0"/>
            <a:chExt cx="2477266" cy="1603224"/>
          </a:xfrm>
        </p:grpSpPr>
        <p:pic>
          <p:nvPicPr>
            <p:cNvPr id="2" name="yt_image_1287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77266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6" name="yt_shape_12876"/>
            <p:cNvSpPr txBox="1"/>
            <p:nvPr/>
          </p:nvSpPr>
          <p:spPr>
            <a:xfrm>
              <a:off x="705352" y="12432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83789">
            <a:extLst>
              <a:ext uri="{FF2B5EF4-FFF2-40B4-BE49-F238E27FC236}">
                <a16:creationId xmlns:a16="http://schemas.microsoft.com/office/drawing/2014/main" id="{D0F4406D-B29C-8D28-6F9B-E9E445E0DBD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EB13AA-7296-1A15-2D0B-1A7B411B9D37}"/>
                  </a:ext>
                </a:extLst>
              </p:cNvPr>
              <p:cNvSpPr txBox="1"/>
              <p:nvPr/>
            </p:nvSpPr>
            <p:spPr>
              <a:xfrm>
                <a:off x="2520089" y="1909523"/>
                <a:ext cx="484886" cy="3752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宋体" panose="02040503050406030204" pitchFamily="12" charset="0"/>
                        </a:rPr>
                        <m:t>对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, 'hasSerialNum': 1, 'mathAnswerShape': 1}">
                <a:extLst>
                  <a:ext uri="{FF2B5EF4-FFF2-40B4-BE49-F238E27FC236}">
                    <a16:creationId xmlns:a16="http://schemas.microsoft.com/office/drawing/2014/main" id="{43EB13AA-7296-1A15-2D0B-1A7B411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089" y="1909523"/>
                <a:ext cx="484886" cy="375298"/>
              </a:xfrm>
              <a:prstGeom prst="rect">
                <a:avLst/>
              </a:prstGeom>
              <a:blipFill>
                <a:blip r:embed="rId5"/>
                <a:stretch>
                  <a:fillRect l="-10000" t="-3226" r="-10000" b="-2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2B58BE-D823-53A7-F49E-B97BA2906C69}"/>
                  </a:ext>
                </a:extLst>
              </p:cNvPr>
              <p:cNvSpPr txBox="1"/>
              <p:nvPr/>
            </p:nvSpPr>
            <p:spPr>
              <a:xfrm>
                <a:off x="2520089" y="2316876"/>
                <a:ext cx="484886" cy="3824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宋体" panose="02040503050406030204" pitchFamily="12" charset="0"/>
                        </a:rPr>
                        <m:t>邻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, 'hasSerialNum': 1, 'mathAnswerShape': 1}">
                <a:extLst>
                  <a:ext uri="{FF2B5EF4-FFF2-40B4-BE49-F238E27FC236}">
                    <a16:creationId xmlns:a16="http://schemas.microsoft.com/office/drawing/2014/main" id="{282B58BE-D823-53A7-F49E-B97BA2906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089" y="2316876"/>
                <a:ext cx="484886" cy="382410"/>
              </a:xfrm>
              <a:prstGeom prst="rect">
                <a:avLst/>
              </a:prstGeom>
              <a:blipFill>
                <a:blip r:embed="rId6"/>
                <a:stretch>
                  <a:fillRect l="-10000" t="-4762" r="-11250" b="-25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AC10A1-B537-62F5-D607-6CBFB3B0D572}"/>
                  </a:ext>
                </a:extLst>
              </p:cNvPr>
              <p:cNvSpPr txBox="1"/>
              <p:nvPr/>
            </p:nvSpPr>
            <p:spPr>
              <a:xfrm>
                <a:off x="4044089" y="1924128"/>
                <a:ext cx="319786" cy="360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, 'hasSerialNum': 1, 'mathAnswerShape': 1}">
                <a:extLst>
                  <a:ext uri="{FF2B5EF4-FFF2-40B4-BE49-F238E27FC236}">
                    <a16:creationId xmlns:a16="http://schemas.microsoft.com/office/drawing/2014/main" id="{80AC10A1-B537-62F5-D607-6CBFB3B0D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089" y="1924128"/>
                <a:ext cx="319786" cy="36069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CA30CC3-3A73-AE85-A155-94F4FF347081}"/>
                  </a:ext>
                </a:extLst>
              </p:cNvPr>
              <p:cNvSpPr txBox="1"/>
              <p:nvPr/>
            </p:nvSpPr>
            <p:spPr>
              <a:xfrm>
                <a:off x="4047264" y="2316876"/>
                <a:ext cx="313436" cy="360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𝑏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, 'hasSerialNum': 1, 'mathAnswerShape': 1}">
                <a:extLst>
                  <a:ext uri="{FF2B5EF4-FFF2-40B4-BE49-F238E27FC236}">
                    <a16:creationId xmlns:a16="http://schemas.microsoft.com/office/drawing/2014/main" id="{9CA30CC3-3A73-AE85-A155-94F4FF347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7264" y="2316876"/>
                <a:ext cx="313436" cy="36069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24" name="yt_shape_12924"/>
              <p:cNvSpPr txBox="1"/>
              <p:nvPr/>
            </p:nvSpPr>
            <p:spPr>
              <a:xfrm>
                <a:off x="540119" y="900000"/>
                <a:ext cx="11111999" cy="1273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24" name="yt_shape_12924" descr="{&quot;rangeId&quot;:1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73810"/>
              </a:xfrm>
              <a:prstGeom prst="rect">
                <a:avLst/>
              </a:prstGeom>
              <a:blipFill>
                <a:blip r:embed="rId2"/>
                <a:stretch>
                  <a:fillRect l="-1701" b="-9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29" name="yt_shape_12929"/>
          <p:cNvSpPr txBox="1"/>
          <p:nvPr/>
        </p:nvSpPr>
        <p:spPr>
          <a:xfrm>
            <a:off x="540000" y="40347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26" name="yt_shape_12926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2209" y="2431016"/>
            <a:ext cx="1587580" cy="1553328"/>
            <a:chOff x="0" y="0"/>
            <a:chExt cx="1587580" cy="1553328"/>
          </a:xfrm>
        </p:grpSpPr>
        <p:pic>
          <p:nvPicPr>
            <p:cNvPr id="2" name="yt_image_1292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7580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8" name="yt_shape_12928"/>
            <p:cNvSpPr txBox="1"/>
            <p:nvPr/>
          </p:nvSpPr>
          <p:spPr>
            <a:xfrm>
              <a:off x="184326" y="1193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F69F56-39C2-5276-6689-B8370DCF1E47}"/>
                  </a:ext>
                </a:extLst>
              </p:cNvPr>
              <p:cNvSpPr txBox="1"/>
              <p:nvPr/>
            </p:nvSpPr>
            <p:spPr>
              <a:xfrm>
                <a:off x="1059708" y="1447249"/>
                <a:ext cx="742061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91F69F56-39C2-5276-6689-B8370DC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447249"/>
                <a:ext cx="742061" cy="6800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0" name="yt_shape_12930"/>
              <p:cNvSpPr txBox="1"/>
              <p:nvPr/>
            </p:nvSpPr>
            <p:spPr>
              <a:xfrm>
                <a:off x="540119" y="900000"/>
                <a:ext cx="11111999" cy="1068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0" name="yt_shape_1293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8498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35" name="yt_shape_12935"/>
          <p:cNvSpPr txBox="1"/>
          <p:nvPr/>
        </p:nvSpPr>
        <p:spPr>
          <a:xfrm>
            <a:off x="540000" y="37949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2" name="yt_shape_12932" title="H_119.7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6671" y="2223523"/>
            <a:ext cx="1998657" cy="1520928"/>
            <a:chOff x="0" y="0"/>
            <a:chExt cx="1998657" cy="1520928"/>
          </a:xfrm>
        </p:grpSpPr>
        <p:pic>
          <p:nvPicPr>
            <p:cNvPr id="2" name="yt_image_1293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8657" cy="1124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4" name="yt_shape_12934"/>
            <p:cNvSpPr txBox="1"/>
            <p:nvPr/>
          </p:nvSpPr>
          <p:spPr>
            <a:xfrm>
              <a:off x="389864" y="11609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15E4BA-7F9E-7E42-2CBC-97D8A9AB611C}"/>
                  </a:ext>
                </a:extLst>
              </p:cNvPr>
              <p:cNvSpPr txBox="1"/>
              <p:nvPr/>
            </p:nvSpPr>
            <p:spPr>
              <a:xfrm>
                <a:off x="2701183" y="1247732"/>
                <a:ext cx="6134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mathAnswerShape': 1}">
                <a:extLst>
                  <a:ext uri="{FF2B5EF4-FFF2-40B4-BE49-F238E27FC236}">
                    <a16:creationId xmlns:a16="http://schemas.microsoft.com/office/drawing/2014/main" id="{9315E4BA-7F9E-7E42-2CBC-97D8A9AB61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1183" y="1247732"/>
                <a:ext cx="613474" cy="6762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方方和圆圆分别将两根木棒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斜立在墙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你能判断谁的木棒更陡吗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37" name="yt_image_129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780928"/>
            <a:ext cx="1805986" cy="19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39">
                <a:extLst>
                  <a:ext uri="{FF2B5EF4-FFF2-40B4-BE49-F238E27FC236}">
                    <a16:creationId xmlns:a16="http://schemas.microsoft.com/office/drawing/2014/main" id="{B3C1B672-26EC-E2FD-FA9C-427F55CE9A7D}"/>
                  </a:ext>
                </a:extLst>
              </p:cNvPr>
              <p:cNvSpPr txBox="1"/>
              <p:nvPr/>
            </p:nvSpPr>
            <p:spPr>
              <a:xfrm>
                <a:off x="520889" y="1862142"/>
                <a:ext cx="4166718" cy="4519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圆圆的木棒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更陡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939">
                <a:extLst>
                  <a:ext uri="{FF2B5EF4-FFF2-40B4-BE49-F238E27FC236}">
                    <a16:creationId xmlns:a16="http://schemas.microsoft.com/office/drawing/2014/main" id="{B3C1B672-26EC-E2FD-FA9C-427F55CE9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89" y="1862142"/>
                <a:ext cx="4166718" cy="4519186"/>
              </a:xfrm>
              <a:prstGeom prst="rect">
                <a:avLst/>
              </a:prstGeom>
              <a:blipFill>
                <a:blip r:embed="rId3"/>
                <a:stretch>
                  <a:fillRect l="-4386" t="-1078" r="-3216" b="-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1" name="yt_shape_1294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合肥五十中月考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反射后照射到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若入射角为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42" name="yt_image_129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356992"/>
            <a:ext cx="1794756" cy="11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44">
                <a:extLst>
                  <a:ext uri="{FF2B5EF4-FFF2-40B4-BE49-F238E27FC236}">
                    <a16:creationId xmlns:a16="http://schemas.microsoft.com/office/drawing/2014/main" id="{8C70AD4A-F386-E453-6D61-E7A5CE86B398}"/>
                  </a:ext>
                </a:extLst>
              </p:cNvPr>
              <p:cNvSpPr txBox="1"/>
              <p:nvPr/>
            </p:nvSpPr>
            <p:spPr>
              <a:xfrm>
                <a:off x="531938" y="2420888"/>
                <a:ext cx="4841838" cy="3447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由光的反射定律可推知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944">
                <a:extLst>
                  <a:ext uri="{FF2B5EF4-FFF2-40B4-BE49-F238E27FC236}">
                    <a16:creationId xmlns:a16="http://schemas.microsoft.com/office/drawing/2014/main" id="{8C70AD4A-F386-E453-6D61-E7A5CE86B3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38" y="2420888"/>
                <a:ext cx="4841838" cy="3447803"/>
              </a:xfrm>
              <a:prstGeom prst="rect">
                <a:avLst/>
              </a:prstGeom>
              <a:blipFill>
                <a:blip r:embed="rId3"/>
                <a:stretch>
                  <a:fillRect l="-3774" t="-1413" r="-2893" b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a24044f-da1e-422f-bb10-f13d247102e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47" name="yt_shape_12947"/>
              <p:cNvSpPr txBox="1"/>
              <p:nvPr/>
            </p:nvSpPr>
            <p:spPr>
              <a:xfrm>
                <a:off x="540119" y="1661816"/>
                <a:ext cx="11111999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47" name="yt_shape_12947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20371"/>
              </a:xfrm>
              <a:prstGeom prst="rect">
                <a:avLst/>
              </a:prstGeom>
              <a:blipFill>
                <a:blip r:embed="rId2"/>
                <a:stretch>
                  <a:fillRect l="-1701" t="-4918" r="-148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49" name="yt_shape_12949"/>
          <p:cNvSpPr txBox="1"/>
          <p:nvPr/>
        </p:nvSpPr>
        <p:spPr>
          <a:xfrm>
            <a:off x="540000" y="2832975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950"/>
              <p:cNvSpPr txBox="1"/>
              <p:nvPr/>
            </p:nvSpPr>
            <p:spPr>
              <a:xfrm>
                <a:off x="540000" y="3464642"/>
                <a:ext cx="4762522" cy="2284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2950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4642"/>
                <a:ext cx="4762522" cy="2284280"/>
              </a:xfrm>
              <a:prstGeom prst="rect">
                <a:avLst/>
              </a:prstGeom>
              <a:blipFill>
                <a:blip r:embed="rId3"/>
                <a:stretch>
                  <a:fillRect l="-3969" t="-2133" r="-3073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2" name="yt_image_129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66644" y="3464642"/>
            <a:ext cx="1785355" cy="162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83970">
            <a:extLst>
              <a:ext uri="{FF2B5EF4-FFF2-40B4-BE49-F238E27FC236}">
                <a16:creationId xmlns:a16="http://schemas.microsoft.com/office/drawing/2014/main" id="{8524DC75-A84E-4129-8460-4A81E975A86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4" name="yt_shape_12954"/>
          <p:cNvSpPr txBox="1"/>
          <p:nvPr/>
        </p:nvSpPr>
        <p:spPr>
          <a:xfrm>
            <a:off x="540000" y="900000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955"/>
              <p:cNvSpPr txBox="1"/>
              <p:nvPr/>
            </p:nvSpPr>
            <p:spPr>
              <a:xfrm>
                <a:off x="540119" y="1531667"/>
                <a:ext cx="9290644" cy="44651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955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290644" cy="4465133"/>
              </a:xfrm>
              <a:prstGeom prst="rect">
                <a:avLst/>
              </a:prstGeom>
              <a:blipFill>
                <a:blip r:embed="rId2"/>
                <a:stretch>
                  <a:fillRect l="-2034" t="-1091" b="-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7" name="yt_image_1295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6644" y="1531667"/>
            <a:ext cx="1785355" cy="162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959">
            <a:extLst>
              <a:ext uri="{FF2B5EF4-FFF2-40B4-BE49-F238E27FC236}">
                <a16:creationId xmlns:a16="http://schemas.microsoft.com/office/drawing/2014/main" id="{2C473803-DB94-6433-9441-11EA69B8A5B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1405" y="3764233"/>
            <a:ext cx="1752510" cy="159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1" name="yt_shape_1296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77f23fcd-7f49-4b00-8810-507f0d5ffdf9.png&quot;}"/>
            </a:endParaRPr>
          </a:p>
        </p:txBody>
      </p:sp>
      <p:sp>
        <p:nvSpPr>
          <p:cNvPr id="12962" name="yt_shape_12962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求一个角的正切值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必须把这个角放在一个直角三角形中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没有直角三角形要构造直角三角形来进行等角代换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183996">
            <a:extLst>
              <a:ext uri="{FF2B5EF4-FFF2-40B4-BE49-F238E27FC236}">
                <a16:creationId xmlns:a16="http://schemas.microsoft.com/office/drawing/2014/main" id="{E0B9BCB8-784C-2294-96CF-2983F026649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8" name="yt_shape_12878"/>
          <p:cNvSpPr txBox="1"/>
          <p:nvPr/>
        </p:nvSpPr>
        <p:spPr>
          <a:xfrm>
            <a:off x="540000" y="900000"/>
            <a:ext cx="7478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坡面就越陡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882" name="yt_shape_12882"/>
          <p:cNvSpPr txBox="1"/>
          <p:nvPr/>
        </p:nvSpPr>
        <p:spPr>
          <a:xfrm>
            <a:off x="540000" y="28996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79" name="yt_shape_12879" title="H_103.73669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4849" y="1531667"/>
            <a:ext cx="1082300" cy="1317456"/>
            <a:chOff x="0" y="0"/>
            <a:chExt cx="1082300" cy="1317456"/>
          </a:xfrm>
        </p:grpSpPr>
        <p:pic>
          <p:nvPicPr>
            <p:cNvPr id="2" name="yt_image_1287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82300" cy="921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1" name="yt_shape_12881"/>
            <p:cNvSpPr txBox="1"/>
            <p:nvPr/>
          </p:nvSpPr>
          <p:spPr>
            <a:xfrm>
              <a:off x="7869" y="9574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123973-A361-09FF-C48B-618ADD0DBD5A}"/>
              </a:ext>
            </a:extLst>
          </p:cNvPr>
          <p:cNvSpPr txBox="1"/>
          <p:nvPr/>
        </p:nvSpPr>
        <p:spPr>
          <a:xfrm>
            <a:off x="5188677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3" name="yt_shape_1288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4f4922d-660f-4a52-8e69-e4b3e30dd846.png&quot;}"/>
            </a:endParaRPr>
          </a:p>
        </p:txBody>
      </p:sp>
      <p:sp>
        <p:nvSpPr>
          <p:cNvPr id="12884" name="yt_shape_12884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正切的定义</a:t>
            </a:r>
          </a:p>
        </p:txBody>
      </p:sp>
      <p:sp>
        <p:nvSpPr>
          <p:cNvPr id="12885" name="yt_shape_12885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89" name="yt_table_1288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3617198"/>
                  </p:ext>
                </p:extLst>
              </p:nvPr>
            </p:nvGraphicFramePr>
            <p:xfrm>
              <a:off x="540000" y="3127292"/>
              <a:ext cx="7357429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889" name="yt_table_12889_skip" descr="{&quot;rangeId&quot;:5,&quot;type&quot;:&quot;Option&quot;,&quot;drawing&quot;:[&quot;yt_shape_12886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3617198"/>
                  </p:ext>
                </p:extLst>
              </p:nvPr>
            </p:nvGraphicFramePr>
            <p:xfrm>
              <a:off x="540000" y="3127292"/>
              <a:ext cx="7357429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16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33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86" name="yt_shape_12886_skip" title="H_116.69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2876098"/>
            <a:ext cx="1187011" cy="1482048"/>
            <a:chOff x="0" y="0"/>
            <a:chExt cx="1187011" cy="1482048"/>
          </a:xfrm>
        </p:grpSpPr>
        <p:pic>
          <p:nvPicPr>
            <p:cNvPr id="3" name="yt_image_1288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87011" cy="1086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8" name="yt_shape_12888"/>
            <p:cNvSpPr txBox="1"/>
            <p:nvPr/>
          </p:nvSpPr>
          <p:spPr>
            <a:xfrm>
              <a:off x="60224" y="11220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890" name="yt_shape_12890"/>
          <p:cNvSpPr txBox="1"/>
          <p:nvPr/>
        </p:nvSpPr>
        <p:spPr>
          <a:xfrm>
            <a:off x="540000" y="4659801"/>
            <a:ext cx="8367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在方格纸中的位置如图所示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4" name="yt_table_12894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361021"/>
                  </p:ext>
                </p:extLst>
              </p:nvPr>
            </p:nvGraphicFramePr>
            <p:xfrm>
              <a:off x="540000" y="5139104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894" name="yt_table_12894_skip" descr="{&quot;rangeId&quot;:6,&quot;type&quot;:&quot;Option&quot;,&quot;drawing&quot;:[&quot;yt_shape_12891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361021"/>
                  </p:ext>
                </p:extLst>
              </p:nvPr>
            </p:nvGraphicFramePr>
            <p:xfrm>
              <a:off x="540000" y="5139104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91" name="yt_shape_12891_skip" title="H_112.8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0118" y="4916843"/>
            <a:ext cx="1270827" cy="1432800"/>
            <a:chOff x="0" y="0"/>
            <a:chExt cx="1270827" cy="1432800"/>
          </a:xfrm>
        </p:grpSpPr>
        <p:pic>
          <p:nvPicPr>
            <p:cNvPr id="2" name="yt_image_1289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70827" cy="103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3" name="yt_shape_12893"/>
            <p:cNvSpPr txBox="1"/>
            <p:nvPr/>
          </p:nvSpPr>
          <p:spPr>
            <a:xfrm>
              <a:off x="102132" y="10728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706183819">
            <a:extLst>
              <a:ext uri="{FF2B5EF4-FFF2-40B4-BE49-F238E27FC236}">
                <a16:creationId xmlns:a16="http://schemas.microsoft.com/office/drawing/2014/main" id="{C4DC7665-2674-20A2-8B1C-B705DF3E9331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7" name="yt_shape_1683706183836">
            <a:extLst>
              <a:ext uri="{FF2B5EF4-FFF2-40B4-BE49-F238E27FC236}">
                <a16:creationId xmlns:a16="http://schemas.microsoft.com/office/drawing/2014/main" id="{B32A1EFE-DD0F-46D8-96DD-2CD85B71D11B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3C38DDF-F281-2D2E-0BFD-3F0BBAB35117}"/>
              </a:ext>
            </a:extLst>
          </p:cNvPr>
          <p:cNvSpPr txBox="1"/>
          <p:nvPr/>
        </p:nvSpPr>
        <p:spPr>
          <a:xfrm>
            <a:off x="1059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0997BE-53AC-E1C5-FA1E-7B9769BEC47D}"/>
              </a:ext>
            </a:extLst>
          </p:cNvPr>
          <p:cNvSpPr txBox="1"/>
          <p:nvPr/>
        </p:nvSpPr>
        <p:spPr>
          <a:xfrm>
            <a:off x="7906476" y="4612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5" name="yt_shape_128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庐阳区期末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9" name="yt_table_12899_skip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511583"/>
                  </p:ext>
                </p:extLst>
              </p:nvPr>
            </p:nvGraphicFramePr>
            <p:xfrm>
              <a:off x="540000" y="1859435"/>
              <a:ext cx="8035417" cy="715391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2480056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899" name="yt_table_12899_skip" descr="{&quot;rangeId&quot;:7,&quot;type&quot;:&quot;Option&quot;,&quot;drawing&quot;:[&quot;yt_shape_12896&quot;]}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511583"/>
                  </p:ext>
                </p:extLst>
              </p:nvPr>
            </p:nvGraphicFramePr>
            <p:xfrm>
              <a:off x="540000" y="1859435"/>
              <a:ext cx="8035417" cy="715391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2480056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</a:tblGrid>
                  <a:tr h="7153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907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577" r="-12850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057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96" name="yt_shape_12896_skip" title="H_126.6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0781" y="1859435"/>
            <a:ext cx="1409013" cy="1608408"/>
            <a:chOff x="0" y="0"/>
            <a:chExt cx="1409013" cy="1608408"/>
          </a:xfrm>
        </p:grpSpPr>
        <p:pic>
          <p:nvPicPr>
            <p:cNvPr id="2" name="yt_image_1289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9013" cy="121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8" name="yt_shape_12898"/>
            <p:cNvSpPr txBox="1"/>
            <p:nvPr/>
          </p:nvSpPr>
          <p:spPr>
            <a:xfrm>
              <a:off x="171225" y="1248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638AEB-9BDA-197E-9247-1769E660E0AA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00" name="yt_shape_12900"/>
              <p:cNvSpPr txBox="1"/>
              <p:nvPr/>
            </p:nvSpPr>
            <p:spPr>
              <a:xfrm>
                <a:off x="540119" y="900000"/>
                <a:ext cx="11111999" cy="21246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定远县校级月考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900" name="yt_shape_12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124621"/>
              </a:xfrm>
              <a:prstGeom prst="rect">
                <a:avLst/>
              </a:prstGeom>
              <a:blipFill>
                <a:blip r:embed="rId2"/>
                <a:stretch>
                  <a:fillRect l="-1701" t="-3448" r="-1482" b="-8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AFA677-63A5-34EC-07D3-95F6C264F047}"/>
                  </a:ext>
                </a:extLst>
              </p:cNvPr>
              <p:cNvSpPr txBox="1"/>
              <p:nvPr/>
            </p:nvSpPr>
            <p:spPr>
              <a:xfrm>
                <a:off x="2226521" y="1247732"/>
                <a:ext cx="10057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96AFA677-63A5-34EC-07D3-95F6C264F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521" y="1247732"/>
                <a:ext cx="1005713" cy="615392"/>
              </a:xfrm>
              <a:prstGeom prst="rect">
                <a:avLst/>
              </a:prstGeom>
              <a:blipFill>
                <a:blip r:embed="rId3"/>
                <a:stretch>
                  <a:fillRect l="-9091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561EC2E-91AD-D81B-79C8-2383E34CFAE6}"/>
              </a:ext>
            </a:extLst>
          </p:cNvPr>
          <p:cNvSpPr txBox="1"/>
          <p:nvPr/>
        </p:nvSpPr>
        <p:spPr>
          <a:xfrm>
            <a:off x="1059708" y="25328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0" name="yt_shape_129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2905">
            <a:extLst>
              <a:ext uri="{FF2B5EF4-FFF2-40B4-BE49-F238E27FC236}">
                <a16:creationId xmlns:a16="http://schemas.microsoft.com/office/drawing/2014/main" id="{E0167313-8167-EF4F-9739-0DF88C578A5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574669"/>
            <a:ext cx="2238438" cy="113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907">
                <a:extLst>
                  <a:ext uri="{FF2B5EF4-FFF2-40B4-BE49-F238E27FC236}">
                    <a16:creationId xmlns:a16="http://schemas.microsoft.com/office/drawing/2014/main" id="{E064E2C4-8223-BA32-EF5E-37131862C0E0}"/>
                  </a:ext>
                </a:extLst>
              </p:cNvPr>
              <p:cNvSpPr txBox="1"/>
              <p:nvPr/>
            </p:nvSpPr>
            <p:spPr>
              <a:xfrm>
                <a:off x="540000" y="1988840"/>
                <a:ext cx="6428042" cy="32482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为直角三角形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907">
                <a:extLst>
                  <a:ext uri="{FF2B5EF4-FFF2-40B4-BE49-F238E27FC236}">
                    <a16:creationId xmlns:a16="http://schemas.microsoft.com/office/drawing/2014/main" id="{E064E2C4-8223-BA32-EF5E-37131862C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6428042" cy="3248262"/>
              </a:xfrm>
              <a:prstGeom prst="rect">
                <a:avLst/>
              </a:prstGeom>
              <a:blipFill>
                <a:blip r:embed="rId3"/>
                <a:stretch>
                  <a:fillRect l="-2941" t="-1501" r="-2182" b="-1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00303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9" name="yt_shape_12909"/>
          <p:cNvSpPr txBox="1"/>
          <p:nvPr/>
        </p:nvSpPr>
        <p:spPr>
          <a:xfrm>
            <a:off x="540000" y="900000"/>
            <a:ext cx="6104235" cy="4409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与坡角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倾斜角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910" name="yt_shape_12910"/>
          <p:cNvSpPr txBox="1"/>
          <p:nvPr/>
        </p:nvSpPr>
        <p:spPr>
          <a:xfrm>
            <a:off x="540000" y="1391743"/>
            <a:ext cx="9010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测得某坡面铅直高度为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则坡度为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11" name="yt_table_12911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023792"/>
                  </p:ext>
                </p:extLst>
              </p:nvPr>
            </p:nvGraphicFramePr>
            <p:xfrm>
              <a:off x="540000" y="2023410"/>
              <a:ext cx="9613520" cy="464630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11" name="yt_table_12911" descr="{&quot;rangeId&quot;:10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023792"/>
                  </p:ext>
                </p:extLst>
              </p:nvPr>
            </p:nvGraphicFramePr>
            <p:xfrm>
              <a:off x="540000" y="2023410"/>
              <a:ext cx="9613520" cy="464630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2773807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128" r="-244541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659" t="-5128" r="-146154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12" name="yt_shape_12912"/>
          <p:cNvSpPr txBox="1"/>
          <p:nvPr/>
        </p:nvSpPr>
        <p:spPr>
          <a:xfrm>
            <a:off x="540119" y="25387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乙两坡的坡角分别为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若乙坡比甲坡更陡些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13" name="yt_table_1291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99625"/>
              </p:ext>
            </p:extLst>
          </p:nvPr>
        </p:nvGraphicFramePr>
        <p:xfrm>
          <a:off x="540000" y="3650524"/>
          <a:ext cx="7865365" cy="848742"/>
        </p:xfrm>
        <a:graphic>
          <a:graphicData uri="http://schemas.openxmlformats.org/drawingml/2006/table">
            <a:tbl>
              <a:tblPr/>
              <a:tblGrid>
                <a:gridCol w="5565077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30028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pic>
        <p:nvPicPr>
          <p:cNvPr id="3" name="yt_shape_1683706183881">
            <a:extLst>
              <a:ext uri="{FF2B5EF4-FFF2-40B4-BE49-F238E27FC236}">
                <a16:creationId xmlns:a16="http://schemas.microsoft.com/office/drawing/2014/main" id="{54BF43AC-A108-CA42-3300-3F9D6EBEFF4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675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2EFA4F-92ED-55E5-0E80-3D2AE6447074}"/>
              </a:ext>
            </a:extLst>
          </p:cNvPr>
          <p:cNvSpPr txBox="1"/>
          <p:nvPr/>
        </p:nvSpPr>
        <p:spPr>
          <a:xfrm>
            <a:off x="8543064" y="13449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D0C5F8-5834-6CB1-BC68-D52F2DE05DE4}"/>
              </a:ext>
            </a:extLst>
          </p:cNvPr>
          <p:cNvSpPr txBox="1"/>
          <p:nvPr/>
        </p:nvSpPr>
        <p:spPr>
          <a:xfrm>
            <a:off x="1059708" y="29674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5" name="yt_shape_12915"/>
          <p:cNvSpPr txBox="1"/>
          <p:nvPr/>
        </p:nvSpPr>
        <p:spPr>
          <a:xfrm>
            <a:off x="540000" y="90000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忽略求正切值的前提是在直角三角形中而致错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16">
                <a:extLst>
                  <a:ext uri="{FF2B5EF4-FFF2-40B4-BE49-F238E27FC236}">
                    <a16:creationId xmlns:a16="http://schemas.microsoft.com/office/drawing/2014/main" id="{DB97658B-435B-6BBD-9BD7-1A9C31413884}"/>
                  </a:ext>
                </a:extLst>
              </p:cNvPr>
              <p:cNvSpPr txBox="1"/>
              <p:nvPr/>
            </p:nvSpPr>
            <p:spPr>
              <a:xfrm>
                <a:off x="539229" y="1544490"/>
                <a:ext cx="8819722" cy="5883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在等腰三角形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2916">
                <a:extLst>
                  <a:ext uri="{FF2B5EF4-FFF2-40B4-BE49-F238E27FC236}">
                    <a16:creationId xmlns:a16="http://schemas.microsoft.com/office/drawing/2014/main" id="{DB97658B-435B-6BBD-9BD7-1A9C31413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229" y="1544490"/>
                <a:ext cx="8819722" cy="588366"/>
              </a:xfrm>
              <a:prstGeom prst="rect">
                <a:avLst/>
              </a:prstGeom>
              <a:blipFill>
                <a:blip r:embed="rId2"/>
                <a:stretch>
                  <a:fillRect l="-2073" r="-27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07D8FC-32AD-AA45-978E-F9CC025BDC3E}"/>
                  </a:ext>
                </a:extLst>
              </p:cNvPr>
              <p:cNvSpPr txBox="1"/>
              <p:nvPr/>
            </p:nvSpPr>
            <p:spPr>
              <a:xfrm>
                <a:off x="8521655" y="1369596"/>
                <a:ext cx="3086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07D8FC-32AD-AA45-978E-F9CC025BDC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1655" y="1369596"/>
                <a:ext cx="308674" cy="6762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b474c8b-b51e-4777-be8e-2df10292ea2d.png&quot;}"/>
            </a:endParaRPr>
          </a:p>
        </p:txBody>
      </p:sp>
      <p:sp>
        <p:nvSpPr>
          <p:cNvPr id="12919" name="yt_shape_12919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各边的长都扩大为原来的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0" name="yt_table_12920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8070165"/>
                  </p:ext>
                </p:extLst>
              </p:nvPr>
            </p:nvGraphicFramePr>
            <p:xfrm>
              <a:off x="540000" y="2764510"/>
              <a:ext cx="7401243" cy="1057085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322580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缩小为原来的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不发生变化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20" name="yt_table_12920" descr="{&quot;rangeId&quot;:15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8070165"/>
                  </p:ext>
                </p:extLst>
              </p:nvPr>
            </p:nvGraphicFramePr>
            <p:xfrm>
              <a:off x="540000" y="2764510"/>
              <a:ext cx="7401243" cy="1057085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322580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7737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不发生变化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21" name="yt_shape_12921"/>
          <p:cNvSpPr txBox="1"/>
          <p:nvPr/>
        </p:nvSpPr>
        <p:spPr>
          <a:xfrm>
            <a:off x="540119" y="38721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是小正方形的顶点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3" name="yt_table_12923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3430977"/>
                  </p:ext>
                </p:extLst>
              </p:nvPr>
            </p:nvGraphicFramePr>
            <p:xfrm>
              <a:off x="540000" y="4831585"/>
              <a:ext cx="7743381" cy="7150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23" name="yt_table_12923_skip" descr="{&quot;rangeId&quot;:16,&quot;type&quot;:&quot;Option&quot;,&quot;drawing&quot;:[&quot;yt_image_12922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3430977"/>
                  </p:ext>
                </p:extLst>
              </p:nvPr>
            </p:nvGraphicFramePr>
            <p:xfrm>
              <a:off x="540000" y="4831585"/>
              <a:ext cx="7743381" cy="7150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947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205" r="-6301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2609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922" name="yt_image_12922_skip" title="H_80.770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12038" y="4831585"/>
            <a:ext cx="1737829" cy="102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83928">
            <a:extLst>
              <a:ext uri="{FF2B5EF4-FFF2-40B4-BE49-F238E27FC236}">
                <a16:creationId xmlns:a16="http://schemas.microsoft.com/office/drawing/2014/main" id="{9CB3F1E9-976E-E885-66F0-5B391634BF5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FAB2ED-6ADA-E064-9D48-569390C5FB7F}"/>
              </a:ext>
            </a:extLst>
          </p:cNvPr>
          <p:cNvSpPr txBox="1"/>
          <p:nvPr/>
        </p:nvSpPr>
        <p:spPr>
          <a:xfrm>
            <a:off x="16693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1FEE2F-9F12-1870-7003-B17AD82D9891}"/>
              </a:ext>
            </a:extLst>
          </p:cNvPr>
          <p:cNvSpPr txBox="1"/>
          <p:nvPr/>
        </p:nvSpPr>
        <p:spPr>
          <a:xfrm>
            <a:off x="3987058" y="43008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1255</Words>
  <Application>Microsoft Office PowerPoint</Application>
  <PresentationFormat>宽屏</PresentationFormat>
  <Paragraphs>112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2023-05-12T05:19:00Z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