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8" r:id="rId5"/>
    <p:sldId id="369" r:id="rId6"/>
    <p:sldId id="370" r:id="rId7"/>
    <p:sldId id="371" r:id="rId8"/>
    <p:sldId id="372" r:id="rId9"/>
    <p:sldId id="374" r:id="rId10"/>
    <p:sldId id="376" r:id="rId11"/>
    <p:sldId id="377" r:id="rId12"/>
    <p:sldId id="380" r:id="rId13"/>
    <p:sldId id="378" r:id="rId14"/>
    <p:sldId id="381" r:id="rId15"/>
    <p:sldId id="382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7" name="yt_shape_1188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2128883-b04e-4874-8efa-5dca5ee1cc6b.png&quot;}"/>
            </a:endParaRPr>
          </a:p>
        </p:txBody>
      </p:sp>
      <p:sp>
        <p:nvSpPr>
          <p:cNvPr id="11888" name="yt_shape_11888"/>
          <p:cNvSpPr txBox="1"/>
          <p:nvPr/>
        </p:nvSpPr>
        <p:spPr>
          <a:xfrm>
            <a:off x="540000" y="1661816"/>
            <a:ext cx="86946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判定三角形相似的定理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分别相等的两个三角形相似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074213">
            <a:extLst>
              <a:ext uri="{FF2B5EF4-FFF2-40B4-BE49-F238E27FC236}">
                <a16:creationId xmlns:a16="http://schemas.microsoft.com/office/drawing/2014/main" id="{A29D72B5-D519-F120-03EF-0A81BFB5F41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9B7254-E1D0-012F-DF65-779785688EB6}"/>
              </a:ext>
            </a:extLst>
          </p:cNvPr>
          <p:cNvSpPr txBox="1"/>
          <p:nvPr/>
        </p:nvSpPr>
        <p:spPr>
          <a:xfrm>
            <a:off x="4259989" y="16150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8" name="yt_shape_1193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一束光线从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反射后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42" name="yt_shape_11942"/>
          <p:cNvSpPr txBox="1"/>
          <p:nvPr/>
        </p:nvSpPr>
        <p:spPr>
          <a:xfrm>
            <a:off x="540000" y="38520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39" name="yt_shape_11939" title="H_140.93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0677" y="2011799"/>
            <a:ext cx="2030644" cy="1789848"/>
            <a:chOff x="0" y="0"/>
            <a:chExt cx="2030644" cy="1789848"/>
          </a:xfrm>
        </p:grpSpPr>
        <p:pic>
          <p:nvPicPr>
            <p:cNvPr id="2" name="yt_image_1193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0644" cy="1393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41" name="yt_shape_11941"/>
            <p:cNvSpPr txBox="1"/>
            <p:nvPr/>
          </p:nvSpPr>
          <p:spPr>
            <a:xfrm>
              <a:off x="405858" y="14298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8239540-032B-E162-516B-C0FAACCD5AD0}"/>
              </a:ext>
            </a:extLst>
          </p:cNvPr>
          <p:cNvSpPr txBox="1"/>
          <p:nvPr/>
        </p:nvSpPr>
        <p:spPr>
          <a:xfrm>
            <a:off x="4310908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3" name="yt_shape_1194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44" name="yt_shape_11944"/>
          <p:cNvSpPr txBox="1"/>
          <p:nvPr/>
        </p:nvSpPr>
        <p:spPr>
          <a:xfrm>
            <a:off x="540000" y="1859435"/>
            <a:ext cx="4034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945"/>
          <p:cNvSpPr txBox="1"/>
          <p:nvPr/>
        </p:nvSpPr>
        <p:spPr>
          <a:xfrm>
            <a:off x="540000" y="2491102"/>
            <a:ext cx="5881418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946" name="yt_image_1194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1082" y="2491102"/>
            <a:ext cx="1770917" cy="104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8" name="yt_shape_11948"/>
              <p:cNvSpPr txBox="1"/>
              <p:nvPr/>
            </p:nvSpPr>
            <p:spPr>
              <a:xfrm>
                <a:off x="540000" y="900000"/>
                <a:ext cx="674248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8" name="yt_shape_11948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42487" cy="465577"/>
              </a:xfrm>
              <a:prstGeom prst="rect">
                <a:avLst/>
              </a:prstGeom>
              <a:blipFill>
                <a:blip r:embed="rId2"/>
                <a:stretch>
                  <a:fillRect l="-2803" t="-5263" r="-189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950"/>
              <p:cNvSpPr txBox="1"/>
              <p:nvPr/>
            </p:nvSpPr>
            <p:spPr>
              <a:xfrm>
                <a:off x="540000" y="1568729"/>
                <a:ext cx="5573642" cy="38401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−(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950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68729"/>
                <a:ext cx="5573642" cy="3840154"/>
              </a:xfrm>
              <a:prstGeom prst="rect">
                <a:avLst/>
              </a:prstGeom>
              <a:blipFill>
                <a:blip r:embed="rId3"/>
                <a:stretch>
                  <a:fillRect l="-3392" t="-1270" r="-2407" b="-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52" name="yt_image_1195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81082" y="1568729"/>
            <a:ext cx="1770917" cy="104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4" name="yt_shape_1195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113eac5-06fa-4821-9435-2af13f1306bb.png&quot;}"/>
            </a:endParaRPr>
          </a:p>
        </p:txBody>
      </p:sp>
      <p:sp>
        <p:nvSpPr>
          <p:cNvPr id="11955" name="yt_shape_11955"/>
          <p:cNvSpPr txBox="1"/>
          <p:nvPr/>
        </p:nvSpPr>
        <p:spPr>
          <a:xfrm>
            <a:off x="540119" y="1661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安徽省中考节选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6074350">
            <a:extLst>
              <a:ext uri="{FF2B5EF4-FFF2-40B4-BE49-F238E27FC236}">
                <a16:creationId xmlns:a16="http://schemas.microsoft.com/office/drawing/2014/main" id="{6C215351-00A0-F13D-A060-E4F5995A3DC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2" name="yt_image_11959">
            <a:extLst>
              <a:ext uri="{FF2B5EF4-FFF2-40B4-BE49-F238E27FC236}">
                <a16:creationId xmlns:a16="http://schemas.microsoft.com/office/drawing/2014/main" id="{6D96C62D-EE5F-5A44-0444-07484CE0EF6C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3712" y="3284984"/>
            <a:ext cx="3977899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957"/>
              <p:cNvSpPr txBox="1"/>
              <p:nvPr/>
            </p:nvSpPr>
            <p:spPr>
              <a:xfrm>
                <a:off x="543447" y="1196752"/>
                <a:ext cx="6835204" cy="55174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>
                  <a:lnSpc>
                    <a:spcPct val="114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SAS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yt_shape_119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447" y="1196752"/>
                <a:ext cx="6835204" cy="5517472"/>
              </a:xfrm>
              <a:prstGeom prst="rect">
                <a:avLst/>
              </a:prstGeom>
              <a:blipFill>
                <a:blip r:embed="rId2"/>
                <a:stretch>
                  <a:fillRect l="-2676" t="-1768" r="-2052" b="-2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59" name="yt_image_1195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7547" y="1260040"/>
            <a:ext cx="3977899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956">
            <a:extLst>
              <a:ext uri="{FF2B5EF4-FFF2-40B4-BE49-F238E27FC236}">
                <a16:creationId xmlns:a16="http://schemas.microsoft.com/office/drawing/2014/main" id="{43DCD2F3-2004-76A4-5B7C-C976B5505D37}"/>
              </a:ext>
            </a:extLst>
          </p:cNvPr>
          <p:cNvSpPr txBox="1"/>
          <p:nvPr/>
        </p:nvSpPr>
        <p:spPr>
          <a:xfrm>
            <a:off x="551384" y="764704"/>
            <a:ext cx="3981859" cy="3842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1" name="yt_shape_11961"/>
          <p:cNvSpPr txBox="1"/>
          <p:nvPr/>
        </p:nvSpPr>
        <p:spPr>
          <a:xfrm>
            <a:off x="540000" y="818204"/>
            <a:ext cx="8358057" cy="3842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962"/>
              <p:cNvSpPr txBox="1"/>
              <p:nvPr/>
            </p:nvSpPr>
            <p:spPr>
              <a:xfrm>
                <a:off x="540000" y="1265849"/>
                <a:ext cx="6426439" cy="5510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lvl="0" hangingPunct="0">
                  <a:lnSpc>
                    <a:spcPct val="114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14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yt_shape_119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5849"/>
                <a:ext cx="6426439" cy="5510355"/>
              </a:xfrm>
              <a:prstGeom prst="rect">
                <a:avLst/>
              </a:prstGeom>
              <a:blipFill>
                <a:blip r:embed="rId2"/>
                <a:stretch>
                  <a:fillRect l="-2941" t="-1881" r="-2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64" name="yt_image_1196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100" y="1449871"/>
            <a:ext cx="3977899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9" name="yt_shape_1188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b2026d2-93af-40dc-b42a-e42be37d5f0d.png&quot;}"/>
            </a:endParaRPr>
          </a:p>
        </p:txBody>
      </p:sp>
      <p:sp>
        <p:nvSpPr>
          <p:cNvPr id="11890" name="yt_shape_11890"/>
          <p:cNvSpPr txBox="1"/>
          <p:nvPr/>
        </p:nvSpPr>
        <p:spPr>
          <a:xfrm>
            <a:off x="540000" y="1670985"/>
            <a:ext cx="610423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两角分别相等的两个三角形相似</a:t>
            </a:r>
          </a:p>
        </p:txBody>
      </p:sp>
      <p:sp>
        <p:nvSpPr>
          <p:cNvPr id="11891" name="yt_shape_11891"/>
          <p:cNvSpPr txBox="1"/>
          <p:nvPr/>
        </p:nvSpPr>
        <p:spPr>
          <a:xfrm>
            <a:off x="540000" y="2167857"/>
            <a:ext cx="62244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93" name="yt_table_1189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251903"/>
              </p:ext>
            </p:extLst>
          </p:nvPr>
        </p:nvGraphicFramePr>
        <p:xfrm>
          <a:off x="540000" y="3821077"/>
          <a:ext cx="7723506" cy="848742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3929063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pic>
        <p:nvPicPr>
          <p:cNvPr id="11892" name="yt_image_11892_skip" title="H_92.454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424" y="2647160"/>
            <a:ext cx="4045593" cy="117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74237">
            <a:extLst>
              <a:ext uri="{FF2B5EF4-FFF2-40B4-BE49-F238E27FC236}">
                <a16:creationId xmlns:a16="http://schemas.microsoft.com/office/drawing/2014/main" id="{BD66D83E-076B-072A-FB7F-8619D50B9C6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074254">
            <a:extLst>
              <a:ext uri="{FF2B5EF4-FFF2-40B4-BE49-F238E27FC236}">
                <a16:creationId xmlns:a16="http://schemas.microsoft.com/office/drawing/2014/main" id="{F6A56F9C-8F41-B002-62FD-A4ACF6A421A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41AFC4-C63C-7C87-E01E-FCB410FCD923}"/>
              </a:ext>
            </a:extLst>
          </p:cNvPr>
          <p:cNvSpPr txBox="1"/>
          <p:nvPr/>
        </p:nvSpPr>
        <p:spPr>
          <a:xfrm>
            <a:off x="57839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5" name="yt_shape_11895"/>
          <p:cNvSpPr txBox="1"/>
          <p:nvPr/>
        </p:nvSpPr>
        <p:spPr>
          <a:xfrm>
            <a:off x="540000" y="900000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下列各组条件中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可能不相似的是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96" name="yt_table_1189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805170"/>
              </p:ext>
            </p:extLst>
          </p:nvPr>
        </p:nvGraphicFramePr>
        <p:xfrm>
          <a:off x="540000" y="1531667"/>
          <a:ext cx="5969000" cy="1697484"/>
        </p:xfrm>
        <a:graphic>
          <a:graphicData uri="http://schemas.openxmlformats.org/drawingml/2006/table">
            <a:tbl>
              <a:tblPr/>
              <a:tblGrid>
                <a:gridCol w="596900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</a:tbl>
          </a:graphicData>
        </a:graphic>
      </p:graphicFrame>
      <p:sp>
        <p:nvSpPr>
          <p:cNvPr id="11898" name="yt_shape_11898"/>
          <p:cNvSpPr txBox="1"/>
          <p:nvPr/>
        </p:nvSpPr>
        <p:spPr>
          <a:xfrm>
            <a:off x="540119" y="32795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则一定有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02" name="yt_table_11902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27147"/>
              </p:ext>
            </p:extLst>
          </p:nvPr>
        </p:nvGraphicFramePr>
        <p:xfrm>
          <a:off x="540000" y="4238999"/>
          <a:ext cx="2936875" cy="1697484"/>
        </p:xfrm>
        <a:graphic>
          <a:graphicData uri="http://schemas.openxmlformats.org/drawingml/2006/table">
            <a:tbl>
              <a:tblPr/>
              <a:tblGrid>
                <a:gridCol w="2936875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ECF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AEF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grpSp>
        <p:nvGrpSpPr>
          <p:cNvPr id="11899" name="yt_shape_11899_skip" title="H_120.62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0238" y="4238999"/>
            <a:ext cx="1849653" cy="1531944"/>
            <a:chOff x="0" y="0"/>
            <a:chExt cx="1849653" cy="1531944"/>
          </a:xfrm>
        </p:grpSpPr>
        <p:pic>
          <p:nvPicPr>
            <p:cNvPr id="2" name="yt_image_1189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9653" cy="1135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01" name="yt_shape_11901"/>
            <p:cNvSpPr txBox="1"/>
            <p:nvPr/>
          </p:nvSpPr>
          <p:spPr>
            <a:xfrm>
              <a:off x="391545" y="11719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2B62250-8CA8-3870-BA66-B049432B8E94}"/>
              </a:ext>
            </a:extLst>
          </p:cNvPr>
          <p:cNvSpPr txBox="1"/>
          <p:nvPr/>
        </p:nvSpPr>
        <p:spPr>
          <a:xfrm>
            <a:off x="5936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C32EFA-8042-BAC9-1836-9D459777C3CA}"/>
              </a:ext>
            </a:extLst>
          </p:cNvPr>
          <p:cNvSpPr txBox="1"/>
          <p:nvPr/>
        </p:nvSpPr>
        <p:spPr>
          <a:xfrm>
            <a:off x="1059708" y="370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4" name="yt_shape_1190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还需添加一个条件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你添加的条件是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只需写出一个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908" name="yt_shape_11908"/>
          <p:cNvSpPr txBox="1"/>
          <p:nvPr/>
        </p:nvSpPr>
        <p:spPr>
          <a:xfrm>
            <a:off x="540000" y="35060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05" name="yt_shape_11905" title="H_113.68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3252" y="2011799"/>
            <a:ext cx="1725494" cy="1443816"/>
            <a:chOff x="0" y="0"/>
            <a:chExt cx="1725494" cy="1443816"/>
          </a:xfrm>
        </p:grpSpPr>
        <p:pic>
          <p:nvPicPr>
            <p:cNvPr id="2" name="yt_image_1190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5494" cy="1047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07" name="yt_shape_11907"/>
            <p:cNvSpPr txBox="1"/>
            <p:nvPr/>
          </p:nvSpPr>
          <p:spPr>
            <a:xfrm>
              <a:off x="329466" y="10838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2614B6-E38D-26CA-BBC1-C61D8C8496D4}"/>
              </a:ext>
            </a:extLst>
          </p:cNvPr>
          <p:cNvSpPr txBox="1"/>
          <p:nvPr/>
        </p:nvSpPr>
        <p:spPr>
          <a:xfrm>
            <a:off x="1059708" y="1328682"/>
            <a:ext cx="3396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" name="yt_shape_11909"/>
          <p:cNvSpPr txBox="1"/>
          <p:nvPr/>
        </p:nvSpPr>
        <p:spPr>
          <a:xfrm>
            <a:off x="540000" y="900000"/>
            <a:ext cx="97254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910" name="yt_image_1191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479" y="1531667"/>
            <a:ext cx="1751040" cy="138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2" name="yt_shape_11912"/>
          <p:cNvSpPr txBox="1"/>
          <p:nvPr/>
        </p:nvSpPr>
        <p:spPr>
          <a:xfrm>
            <a:off x="540000" y="2964982"/>
            <a:ext cx="271709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9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9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3" name="yt_shape_11913"/>
          <p:cNvSpPr txBox="1"/>
          <p:nvPr/>
        </p:nvSpPr>
        <p:spPr>
          <a:xfrm>
            <a:off x="540000" y="900000"/>
            <a:ext cx="72311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914" name="yt_image_119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6442" y="1531667"/>
            <a:ext cx="1579114" cy="128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6" name="yt_shape_11916"/>
          <p:cNvSpPr txBox="1"/>
          <p:nvPr/>
        </p:nvSpPr>
        <p:spPr>
          <a:xfrm>
            <a:off x="540000" y="2871690"/>
            <a:ext cx="687047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1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7" name="yt_shape_11917"/>
          <p:cNvSpPr txBox="1"/>
          <p:nvPr/>
        </p:nvSpPr>
        <p:spPr>
          <a:xfrm>
            <a:off x="540000" y="900000"/>
            <a:ext cx="106840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18" name="yt_shape_11918"/>
          <p:cNvSpPr txBox="1"/>
          <p:nvPr/>
        </p:nvSpPr>
        <p:spPr>
          <a:xfrm>
            <a:off x="540000" y="1379303"/>
            <a:ext cx="4017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919"/>
          <p:cNvSpPr txBox="1"/>
          <p:nvPr/>
        </p:nvSpPr>
        <p:spPr>
          <a:xfrm>
            <a:off x="540000" y="2010970"/>
            <a:ext cx="646170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为公共角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920" name="yt_image_1192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90850" y="2010970"/>
            <a:ext cx="2061149" cy="117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22" name="yt_shape_11922"/>
          <p:cNvSpPr txBox="1"/>
          <p:nvPr/>
        </p:nvSpPr>
        <p:spPr>
          <a:xfrm>
            <a:off x="540000" y="3240858"/>
            <a:ext cx="25471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923"/>
              <p:cNvSpPr txBox="1"/>
              <p:nvPr/>
            </p:nvSpPr>
            <p:spPr>
              <a:xfrm>
                <a:off x="540000" y="3872525"/>
                <a:ext cx="4052391" cy="25918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8×2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923" descr="{&quot;rangeId&quot;: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72525"/>
                <a:ext cx="4052391" cy="2591863"/>
              </a:xfrm>
              <a:prstGeom prst="rect">
                <a:avLst/>
              </a:prstGeom>
              <a:blipFill>
                <a:blip r:embed="rId3"/>
                <a:stretch>
                  <a:fillRect l="-4669" t="-1882" r="-3765" b="-6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7" name="yt_shape_11927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找错相似三角形的对应关系致错</a:t>
            </a:r>
          </a:p>
        </p:txBody>
      </p:sp>
      <p:sp>
        <p:nvSpPr>
          <p:cNvPr id="2" name="yt_shape_11928">
            <a:extLst>
              <a:ext uri="{FF2B5EF4-FFF2-40B4-BE49-F238E27FC236}">
                <a16:creationId xmlns:a16="http://schemas.microsoft.com/office/drawing/2014/main" id="{B1C846B8-2045-25F1-9A8F-3626976895FA}"/>
              </a:ext>
            </a:extLst>
          </p:cNvPr>
          <p:cNvSpPr txBox="1"/>
          <p:nvPr/>
        </p:nvSpPr>
        <p:spPr>
          <a:xfrm>
            <a:off x="540119" y="14582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image_11929">
            <a:extLst>
              <a:ext uri="{FF2B5EF4-FFF2-40B4-BE49-F238E27FC236}">
                <a16:creationId xmlns:a16="http://schemas.microsoft.com/office/drawing/2014/main" id="{9BFB6618-59DA-22CE-A01A-8DA59628E7F8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096" y="2570072"/>
            <a:ext cx="1239807" cy="114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720B3A0-CE24-2D68-510D-F203354A7FD1}"/>
              </a:ext>
            </a:extLst>
          </p:cNvPr>
          <p:cNvSpPr txBox="1"/>
          <p:nvPr/>
        </p:nvSpPr>
        <p:spPr>
          <a:xfrm>
            <a:off x="5576146" y="1886955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1" name="yt_shape_1193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5f87c3a-c058-4c57-aa65-921741f152c0.png&quot;}"/>
            </a:endParaRPr>
          </a:p>
        </p:txBody>
      </p:sp>
      <p:sp>
        <p:nvSpPr>
          <p:cNvPr id="11932" name="yt_shape_11932"/>
          <p:cNvSpPr txBox="1"/>
          <p:nvPr/>
        </p:nvSpPr>
        <p:spPr>
          <a:xfrm>
            <a:off x="540000" y="1652711"/>
            <a:ext cx="108571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淮南市模拟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图中相似三角形共有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36" name="yt_table_1193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703266"/>
              </p:ext>
            </p:extLst>
          </p:nvPr>
        </p:nvGraphicFramePr>
        <p:xfrm>
          <a:off x="540000" y="2132014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grpSp>
        <p:nvGrpSpPr>
          <p:cNvPr id="11933" name="yt_shape_11933_skip" title="H_132.7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4009" y="2132014"/>
            <a:ext cx="1805873" cy="1685520"/>
            <a:chOff x="0" y="0"/>
            <a:chExt cx="1805873" cy="1685520"/>
          </a:xfrm>
        </p:grpSpPr>
        <p:pic>
          <p:nvPicPr>
            <p:cNvPr id="2" name="yt_image_1193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5873" cy="1289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5" name="yt_shape_11935"/>
            <p:cNvSpPr txBox="1"/>
            <p:nvPr/>
          </p:nvSpPr>
          <p:spPr>
            <a:xfrm>
              <a:off x="369655" y="13255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074313">
            <a:extLst>
              <a:ext uri="{FF2B5EF4-FFF2-40B4-BE49-F238E27FC236}">
                <a16:creationId xmlns:a16="http://schemas.microsoft.com/office/drawing/2014/main" id="{C4194C71-10FA-1907-3F59-DE5AB322361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605BF13-26B7-1FB3-C81D-09D02245CF5D}"/>
              </a:ext>
            </a:extLst>
          </p:cNvPr>
          <p:cNvSpPr txBox="1"/>
          <p:nvPr/>
        </p:nvSpPr>
        <p:spPr>
          <a:xfrm>
            <a:off x="10371864" y="16059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1260</Words>
  <Application>Microsoft Office PowerPoint</Application>
  <PresentationFormat>宽屏</PresentationFormat>
  <Paragraphs>105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46</cp:revision>
  <dcterms:created xsi:type="dcterms:W3CDTF">2023-05-05T05:33:04Z</dcterms:created>
  <dcterms:modified xsi:type="dcterms:W3CDTF">2023-05-12T05:00:48Z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