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6" r:id="rId4"/>
    <p:sldId id="369" r:id="rId5"/>
    <p:sldId id="372" r:id="rId6"/>
    <p:sldId id="373" r:id="rId7"/>
    <p:sldId id="374" r:id="rId8"/>
    <p:sldId id="375" r:id="rId9"/>
    <p:sldId id="377" r:id="rId10"/>
    <p:sldId id="378" r:id="rId11"/>
    <p:sldId id="379" r:id="rId12"/>
    <p:sldId id="380" r:id="rId13"/>
    <p:sldId id="381" r:id="rId14"/>
    <p:sldId id="382" r:id="rId15"/>
    <p:sldId id="387" r:id="rId16"/>
    <p:sldId id="391" r:id="rId17"/>
    <p:sldId id="389" r:id="rId18"/>
    <p:sldId id="390" r:id="rId19"/>
    <p:sldId id="392" r:id="rId20"/>
    <p:sldId id="393" r:id="rId21"/>
    <p:sldId id="395" r:id="rId22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11" Type="http://schemas.openxmlformats.org/officeDocument/2006/relationships/image" Target="../media/image36.bin"/><Relationship Id="rId5" Type="http://schemas.openxmlformats.org/officeDocument/2006/relationships/image" Target="../media/image35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36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bin"/><Relationship Id="rId2" Type="http://schemas.openxmlformats.org/officeDocument/2006/relationships/image" Target="../media/image4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bin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bin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6.bin"/><Relationship Id="rId4" Type="http://schemas.openxmlformats.org/officeDocument/2006/relationships/image" Target="../media/image10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10" name="yt_shape_13810"/>
          <p:cNvSpPr txBox="1"/>
          <p:nvPr/>
        </p:nvSpPr>
        <p:spPr>
          <a:xfrm>
            <a:off x="540000" y="900000"/>
            <a:ext cx="2577629" cy="6837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750" b="0" i="0" u="none" spc="201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750" b="0" i="0" u="none" spc="201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d6570705-60d7-48b9-acbf-40e48808bf43.png&quot;}"/>
            </a:endParaRPr>
          </a:p>
        </p:txBody>
      </p:sp>
      <p:sp>
        <p:nvSpPr>
          <p:cNvPr id="13811" name="yt_shape_13811"/>
          <p:cNvSpPr txBox="1"/>
          <p:nvPr/>
        </p:nvSpPr>
        <p:spPr>
          <a:xfrm>
            <a:off x="540000" y="1634501"/>
            <a:ext cx="3770263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锐角的三角函数</a:t>
            </a:r>
          </a:p>
        </p:txBody>
      </p:sp>
      <p:sp>
        <p:nvSpPr>
          <p:cNvPr id="13812" name="yt_shape_13812"/>
          <p:cNvSpPr txBox="1"/>
          <p:nvPr/>
        </p:nvSpPr>
        <p:spPr>
          <a:xfrm>
            <a:off x="540119" y="213137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某款国产手机上有科学计算器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依次按键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4sin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显示的结果在哪两个相邻整数之间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813" name="yt_table_13813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0937970"/>
              </p:ext>
            </p:extLst>
          </p:nvPr>
        </p:nvGraphicFramePr>
        <p:xfrm>
          <a:off x="540000" y="3243172"/>
          <a:ext cx="9029066" cy="424371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618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619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620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6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1"/>
                  </a:ext>
                </a:extLst>
              </a:tr>
            </a:tbl>
          </a:graphicData>
        </a:graphic>
      </p:graphicFrame>
      <p:sp>
        <p:nvSpPr>
          <p:cNvPr id="2" name="yt_shape_矩形_2">
            <a:extLst>
              <a:ext uri="{FF2B5EF4-FFF2-40B4-BE49-F238E27FC236}">
                <a16:creationId xmlns:a16="http://schemas.microsoft.com/office/drawing/2014/main" id="{FAE43C0F-3E9C-77B1-CCA8-05A879CAB242}"/>
              </a:ext>
            </a:extLst>
          </p:cNvPr>
          <p:cNvSpPr/>
          <p:nvPr/>
        </p:nvSpPr>
        <p:spPr>
          <a:xfrm>
            <a:off x="6794979" y="2194873"/>
            <a:ext cx="383286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yt_shape_矩形_3">
            <a:extLst>
              <a:ext uri="{FF2B5EF4-FFF2-40B4-BE49-F238E27FC236}">
                <a16:creationId xmlns:a16="http://schemas.microsoft.com/office/drawing/2014/main" id="{74AD00A1-E076-C4F7-1BDE-2F50EFF99A6B}"/>
              </a:ext>
            </a:extLst>
          </p:cNvPr>
          <p:cNvSpPr/>
          <p:nvPr/>
        </p:nvSpPr>
        <p:spPr>
          <a:xfrm>
            <a:off x="7257948" y="2194124"/>
            <a:ext cx="196385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yt_shape_1683706296878">
            <a:extLst>
              <a:ext uri="{FF2B5EF4-FFF2-40B4-BE49-F238E27FC236}">
                <a16:creationId xmlns:a16="http://schemas.microsoft.com/office/drawing/2014/main" id="{DDC9453A-1B55-3B1D-E58B-F7731D484CD1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4311"/>
            <a:ext cx="2425764" cy="608478"/>
          </a:xfrm>
          <a:prstGeom prst="rect">
            <a:avLst/>
          </a:prstGeom>
        </p:spPr>
      </p:pic>
      <p:pic>
        <p:nvPicPr>
          <p:cNvPr id="7" name="yt_shape_1683706296895">
            <a:extLst>
              <a:ext uri="{FF2B5EF4-FFF2-40B4-BE49-F238E27FC236}">
                <a16:creationId xmlns:a16="http://schemas.microsoft.com/office/drawing/2014/main" id="{0FDC30A2-1651-FB8A-4E14-F384B9204F26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674290"/>
            <a:ext cx="1168464" cy="36219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9D71E30-6804-EE08-29A7-D0AD140E00DA}"/>
              </a:ext>
            </a:extLst>
          </p:cNvPr>
          <p:cNvSpPr txBox="1"/>
          <p:nvPr/>
        </p:nvSpPr>
        <p:spPr>
          <a:xfrm>
            <a:off x="2888508" y="256005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矩形_3">
            <a:extLst>
              <a:ext uri="{FF2B5EF4-FFF2-40B4-BE49-F238E27FC236}">
                <a16:creationId xmlns:a16="http://schemas.microsoft.com/office/drawing/2014/main" id="{6D2A322F-779A-BD03-818A-32F75BBF4DC0}"/>
              </a:ext>
            </a:extLst>
          </p:cNvPr>
          <p:cNvSpPr/>
          <p:nvPr/>
        </p:nvSpPr>
        <p:spPr>
          <a:xfrm>
            <a:off x="7752184" y="2194124"/>
            <a:ext cx="196385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yt_shape_矩形_3">
            <a:extLst>
              <a:ext uri="{FF2B5EF4-FFF2-40B4-BE49-F238E27FC236}">
                <a16:creationId xmlns:a16="http://schemas.microsoft.com/office/drawing/2014/main" id="{A2FFADCB-BAD9-8B09-B761-3B8012ED13ED}"/>
              </a:ext>
            </a:extLst>
          </p:cNvPr>
          <p:cNvSpPr/>
          <p:nvPr/>
        </p:nvSpPr>
        <p:spPr>
          <a:xfrm>
            <a:off x="8023908" y="2194124"/>
            <a:ext cx="350221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5" name="yt_shape_13865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十堰市中考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坡角为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的斜坡上有一棵垂直于水平地面的大树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当太阳光线与水平线成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角沿斜坡照下时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在斜坡上的树影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则大树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867" name="yt_table_13867_skip" title="H_147.45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42870958"/>
                  </p:ext>
                </p:extLst>
              </p:nvPr>
            </p:nvGraphicFramePr>
            <p:xfrm>
              <a:off x="540000" y="2339566"/>
              <a:ext cx="3251200" cy="1872680"/>
            </p:xfrm>
            <a:graphic>
              <a:graphicData uri="http://schemas.openxmlformats.org/drawingml/2006/table">
                <a:tbl>
                  <a:tblPr/>
                  <a:tblGrid>
                    <a:gridCol w="3251200">
                      <a:extLst>
                        <a:ext uri="{9D8B030D-6E8A-4147-A177-3AD203B41FA5}">
                          <a16:colId xmlns:a16="http://schemas.microsoft.com/office/drawing/2014/main" val="1063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cos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sin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sin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cos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cos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tan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𝑚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sin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𝛼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𝑚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cos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𝛼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3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867" name="yt_table_13867_skip" descr="{&quot;rangeId&quot;:14,&quot;type&quot;:&quot;Option&quot;,&quot;drawing&quot;:[&quot;yt_image_13866&quot;]}" title="H_147.45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42870958"/>
                  </p:ext>
                </p:extLst>
              </p:nvPr>
            </p:nvGraphicFramePr>
            <p:xfrm>
              <a:off x="540000" y="2339566"/>
              <a:ext cx="3251200" cy="1872680"/>
            </p:xfrm>
            <a:graphic>
              <a:graphicData uri="http://schemas.openxmlformats.org/drawingml/2006/table">
                <a:tbl>
                  <a:tblPr/>
                  <a:tblGrid>
                    <a:gridCol w="3251200">
                      <a:extLst>
                        <a:ext uri="{9D8B030D-6E8A-4147-A177-3AD203B41FA5}">
                          <a16:colId xmlns:a16="http://schemas.microsoft.com/office/drawing/2014/main" val="10636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cos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sin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0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sin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cos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1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cos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tan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2"/>
                      </a:ext>
                    </a:extLst>
                  </a:tr>
                  <a:tr h="5995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19192" b="-1717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1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3866" name="yt_image_13866_skip" title="H_149.9074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88288" y="2477088"/>
            <a:ext cx="2541166" cy="1903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7B3A9F6-2D8D-9D8E-A0EC-FE06622A7866}"/>
              </a:ext>
            </a:extLst>
          </p:cNvPr>
          <p:cNvSpPr txBox="1"/>
          <p:nvPr/>
        </p:nvSpPr>
        <p:spPr>
          <a:xfrm>
            <a:off x="1364508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68" name="yt_shape_13868"/>
              <p:cNvSpPr txBox="1"/>
              <p:nvPr/>
            </p:nvSpPr>
            <p:spPr>
              <a:xfrm>
                <a:off x="540119" y="900000"/>
                <a:ext cx="11111999" cy="142692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武汉市中考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方向架桥修路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为加快施工进度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上湖的另一边的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处同时施工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取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1600m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两点的距离是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800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68" name="yt_shape_13868" descr="{&quot;rangeId&quot;:15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426929"/>
              </a:xfrm>
              <a:prstGeom prst="rect">
                <a:avLst/>
              </a:prstGeom>
              <a:blipFill>
                <a:blip r:embed="rId2"/>
                <a:stretch>
                  <a:fillRect l="-1701" t="-5128" r="-384" b="-94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870" name="yt_image_13870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7331" y="2530081"/>
            <a:ext cx="3197336" cy="1141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E7279B9-B265-788B-6993-83903E9848A8}"/>
                  </a:ext>
                </a:extLst>
              </p:cNvPr>
              <p:cNvSpPr txBox="1"/>
              <p:nvPr/>
            </p:nvSpPr>
            <p:spPr>
              <a:xfrm>
                <a:off x="2583708" y="1810749"/>
                <a:ext cx="1310514" cy="5207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800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E7279B9-B265-788B-6993-83903E9848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3708" y="1810749"/>
                <a:ext cx="1310514" cy="520713"/>
              </a:xfrm>
              <a:prstGeom prst="rect">
                <a:avLst/>
              </a:prstGeom>
              <a:blipFill>
                <a:blip r:embed="rId4"/>
                <a:stretch>
                  <a:fillRect l="-7442" b="-270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2" name="yt_shape_13872"/>
          <p:cNvSpPr txBox="1"/>
          <p:nvPr/>
        </p:nvSpPr>
        <p:spPr>
          <a:xfrm>
            <a:off x="540119" y="900000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宁夏自治区中考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神舟十三号载人飞船返回舱在东风着陆场成功着陆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某一时刻在观测点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测得返回舱底部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的仰角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降落伞底面圆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点处的仰角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已知半径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拉绳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返回舱高度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这时返回舱底部离地面的高度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约为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1614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参考数据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sin46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cos46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tan46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pic>
        <p:nvPicPr>
          <p:cNvPr id="13873" name="yt_image_1387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62578" y="3452193"/>
            <a:ext cx="3466843" cy="2249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41146A1-CEE5-490E-FEDD-F8BD981FAE39}"/>
              </a:ext>
            </a:extLst>
          </p:cNvPr>
          <p:cNvSpPr txBox="1"/>
          <p:nvPr/>
        </p:nvSpPr>
        <p:spPr>
          <a:xfrm>
            <a:off x="8390782" y="227965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1614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75" name="yt_shape_13875"/>
              <p:cNvSpPr txBox="1"/>
              <p:nvPr/>
            </p:nvSpPr>
            <p:spPr>
              <a:xfrm>
                <a:off x="540119" y="900000"/>
                <a:ext cx="11111999" cy="19059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绵阳市中考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测量船以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海里每小时的速度沿正东方向航行并对某海岛进行测量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测量船在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处测得海岛上观测点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位于北偏东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方向上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观测点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位于北偏东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方向上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航行半个小时到达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这时测得海岛上观测点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位于北偏西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方向上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平行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海里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结果保留根号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75" name="yt_shape_13875" descr="{&quot;rangeId&quot;:1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905971"/>
              </a:xfrm>
              <a:prstGeom prst="rect">
                <a:avLst/>
              </a:prstGeom>
              <a:blipFill>
                <a:blip r:embed="rId2"/>
                <a:stretch>
                  <a:fillRect l="-1701" t="-3846" r="-439" b="-70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877" name="yt_image_1387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4802" y="3009123"/>
            <a:ext cx="2342395" cy="1755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8D57CAB-38E8-3129-0B89-391E003B9CFB}"/>
                  </a:ext>
                </a:extLst>
              </p:cNvPr>
              <p:cNvSpPr txBox="1"/>
              <p:nvPr/>
            </p:nvSpPr>
            <p:spPr>
              <a:xfrm>
                <a:off x="5936508" y="2261294"/>
                <a:ext cx="2072514" cy="5196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8D57CAB-38E8-3129-0B89-391E003B9C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6508" y="2261294"/>
                <a:ext cx="2072514" cy="519634"/>
              </a:xfrm>
              <a:prstGeom prst="rect">
                <a:avLst/>
              </a:prstGeom>
              <a:blipFill>
                <a:blip r:embed="rId4"/>
                <a:stretch>
                  <a:fillRect l="-4706" b="-270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9" name="yt_shape_13879"/>
          <p:cNvSpPr txBox="1"/>
          <p:nvPr/>
        </p:nvSpPr>
        <p:spPr>
          <a:xfrm>
            <a:off x="540000" y="900000"/>
            <a:ext cx="2551981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199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199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3cefc286-6d5a-4edf-9bb7-140c8cd99b26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880" name="yt_shape_13880"/>
              <p:cNvSpPr txBox="1"/>
              <p:nvPr/>
            </p:nvSpPr>
            <p:spPr>
              <a:xfrm>
                <a:off x="540119" y="1652711"/>
                <a:ext cx="11111999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均为锐角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一定是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880" name="yt_shape_13880" descr="{&quot;rangeId&quot;:1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52711"/>
                <a:ext cx="11111999" cy="953915"/>
              </a:xfrm>
              <a:prstGeom prst="rect">
                <a:avLst/>
              </a:prstGeom>
              <a:blipFill>
                <a:blip r:embed="rId2"/>
                <a:stretch>
                  <a:fillRect l="-1701" t="-1911" r="-933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882" name="yt_table_13882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7895951"/>
              </p:ext>
            </p:extLst>
          </p:nvPr>
        </p:nvGraphicFramePr>
        <p:xfrm>
          <a:off x="540000" y="2809778"/>
          <a:ext cx="4310063" cy="1697484"/>
        </p:xfrm>
        <a:graphic>
          <a:graphicData uri="http://schemas.openxmlformats.org/drawingml/2006/table">
            <a:tbl>
              <a:tblPr/>
              <a:tblGrid>
                <a:gridCol w="4310063">
                  <a:extLst>
                    <a:ext uri="{9D8B030D-6E8A-4147-A177-3AD203B41FA5}">
                      <a16:colId xmlns:a16="http://schemas.microsoft.com/office/drawing/2014/main" val="106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等腰三角形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等边三角形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有一个角是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7"/>
                  </a:ext>
                </a:extLst>
              </a:tr>
            </a:tbl>
          </a:graphicData>
        </a:graphic>
      </p:graphicFrame>
      <p:pic>
        <p:nvPicPr>
          <p:cNvPr id="3" name="yt_shape_1683706297075">
            <a:extLst>
              <a:ext uri="{FF2B5EF4-FFF2-40B4-BE49-F238E27FC236}">
                <a16:creationId xmlns:a16="http://schemas.microsoft.com/office/drawing/2014/main" id="{259E52BE-28E7-DA91-C817-E191323EB8F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52"/>
            <a:ext cx="2400364" cy="63523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9A00A30-E36D-D901-08A6-D5FD82A7AE97}"/>
              </a:ext>
            </a:extLst>
          </p:cNvPr>
          <p:cNvSpPr txBox="1"/>
          <p:nvPr/>
        </p:nvSpPr>
        <p:spPr>
          <a:xfrm>
            <a:off x="1669308" y="212622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3884">
                <a:extLst>
                  <a:ext uri="{FF2B5EF4-FFF2-40B4-BE49-F238E27FC236}">
                    <a16:creationId xmlns:a16="http://schemas.microsoft.com/office/drawing/2014/main" id="{1137149E-1ABE-E6BD-0D87-A9AC9931EA9E}"/>
                  </a:ext>
                </a:extLst>
              </p:cNvPr>
              <p:cNvSpPr txBox="1"/>
              <p:nvPr/>
            </p:nvSpPr>
            <p:spPr>
              <a:xfrm>
                <a:off x="505043" y="4624919"/>
                <a:ext cx="10757881" cy="11446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已知等腰三角形两条边的长分别是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底角为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75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4" name="yt_shape_13884">
                <a:extLst>
                  <a:ext uri="{FF2B5EF4-FFF2-40B4-BE49-F238E27FC236}">
                    <a16:creationId xmlns:a16="http://schemas.microsoft.com/office/drawing/2014/main" id="{1137149E-1ABE-E6BD-0D87-A9AC9931EA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043" y="4624919"/>
                <a:ext cx="10757881" cy="1144609"/>
              </a:xfrm>
              <a:prstGeom prst="rect">
                <a:avLst/>
              </a:prstGeom>
              <a:blipFill>
                <a:blip r:embed="rId4"/>
                <a:stretch>
                  <a:fillRect l="-1756" b="-155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7F2FBC1-7D1E-2551-2EBB-49D38EF3007A}"/>
                  </a:ext>
                </a:extLst>
              </p:cNvPr>
              <p:cNvSpPr txBox="1"/>
              <p:nvPr/>
            </p:nvSpPr>
            <p:spPr>
              <a:xfrm>
                <a:off x="9219307" y="4417615"/>
                <a:ext cx="74206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7F2FBC1-7D1E-2551-2EBB-49D38EF300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19307" y="4417615"/>
                <a:ext cx="742061" cy="76607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CBE4EA4B-C470-51B2-29F2-E163AB2126ED}"/>
              </a:ext>
            </a:extLst>
          </p:cNvPr>
          <p:cNvSpPr txBox="1"/>
          <p:nvPr/>
        </p:nvSpPr>
        <p:spPr>
          <a:xfrm>
            <a:off x="9011471" y="5250578"/>
            <a:ext cx="20088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8" name="yt_shape_13888"/>
          <p:cNvSpPr txBox="1"/>
          <p:nvPr/>
        </p:nvSpPr>
        <p:spPr>
          <a:xfrm>
            <a:off x="540000" y="900000"/>
            <a:ext cx="2539157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19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19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ed2c5686-b553-46f6-987a-9cf49d8e60f9.png&quot;}"/>
            </a:endParaRPr>
          </a:p>
        </p:txBody>
      </p:sp>
      <p:sp>
        <p:nvSpPr>
          <p:cNvPr id="13889" name="yt_shape_13889"/>
          <p:cNvSpPr txBox="1"/>
          <p:nvPr/>
        </p:nvSpPr>
        <p:spPr>
          <a:xfrm>
            <a:off x="540119" y="160192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淮北市校级月考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折叠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落在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折痕为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890" name="yt_shape_13890"/>
              <p:cNvSpPr txBox="1"/>
              <p:nvPr/>
            </p:nvSpPr>
            <p:spPr>
              <a:xfrm>
                <a:off x="540000" y="2561358"/>
                <a:ext cx="4587794" cy="6074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890" name="yt_shape_13890" descr="{&quot;rangeId&quot;:3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61358"/>
                <a:ext cx="4587794" cy="607410"/>
              </a:xfrm>
              <a:prstGeom prst="rect">
                <a:avLst/>
              </a:prstGeom>
              <a:blipFill>
                <a:blip r:embed="rId2"/>
                <a:stretch>
                  <a:fillRect l="-4122" b="-23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892" name="yt_shape_13892"/>
              <p:cNvSpPr txBox="1"/>
              <p:nvPr/>
            </p:nvSpPr>
            <p:spPr>
              <a:xfrm>
                <a:off x="540000" y="3275982"/>
                <a:ext cx="4717638" cy="6074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892" name="yt_shape_13892" descr="{&quot;rangeId&quot;:3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75982"/>
                <a:ext cx="4717638" cy="607410"/>
              </a:xfrm>
              <a:prstGeom prst="rect">
                <a:avLst/>
              </a:prstGeom>
              <a:blipFill>
                <a:blip r:embed="rId3"/>
                <a:stretch>
                  <a:fillRect l="-4010" b="-23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894" name="yt_shape_13894"/>
              <p:cNvSpPr txBox="1"/>
              <p:nvPr/>
            </p:nvSpPr>
            <p:spPr>
              <a:xfrm>
                <a:off x="540000" y="3990606"/>
                <a:ext cx="4717638" cy="6074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894" name="yt_shape_13894" descr="{&quot;rangeId&quot;:3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90606"/>
                <a:ext cx="4717638" cy="607410"/>
              </a:xfrm>
              <a:prstGeom prst="rect">
                <a:avLst/>
              </a:prstGeom>
              <a:blipFill>
                <a:blip r:embed="rId4"/>
                <a:stretch>
                  <a:fillRect l="-4010" b="-232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706297103">
            <a:extLst>
              <a:ext uri="{FF2B5EF4-FFF2-40B4-BE49-F238E27FC236}">
                <a16:creationId xmlns:a16="http://schemas.microsoft.com/office/drawing/2014/main" id="{18B6E74A-9571-09A5-9813-6275B4258A29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483"/>
            <a:ext cx="2387664" cy="63616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2771862-BCE2-D0DE-3AF8-B2416A7919A3}"/>
                  </a:ext>
                </a:extLst>
              </p:cNvPr>
              <p:cNvSpPr txBox="1"/>
              <p:nvPr/>
            </p:nvSpPr>
            <p:spPr>
              <a:xfrm>
                <a:off x="4102827" y="2514552"/>
                <a:ext cx="613474" cy="69514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31, 'mathAnswerShape': 1}">
                <a:extLst>
                  <a:ext uri="{FF2B5EF4-FFF2-40B4-BE49-F238E27FC236}">
                    <a16:creationId xmlns:a16="http://schemas.microsoft.com/office/drawing/2014/main" id="{02771862-BCE2-D0DE-3AF8-B2416A7919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2827" y="2514552"/>
                <a:ext cx="613474" cy="69514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98974E85-608C-6DBB-A89C-B40C5AFA3A90}"/>
              </a:ext>
            </a:extLst>
          </p:cNvPr>
          <p:cNvCxnSpPr/>
          <p:nvPr/>
        </p:nvCxnSpPr>
        <p:spPr>
          <a:xfrm>
            <a:off x="3888038" y="3181944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27EC9E4-0FDA-BF5C-6D96-7F3E94565DE9}"/>
                  </a:ext>
                </a:extLst>
              </p:cNvPr>
              <p:cNvSpPr txBox="1"/>
              <p:nvPr/>
            </p:nvSpPr>
            <p:spPr>
              <a:xfrm>
                <a:off x="4102827" y="3229176"/>
                <a:ext cx="742060" cy="69514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5" name="文本框 4" descr="{'rangeId': 32, 'mathAnswerShape': 1}">
                <a:extLst>
                  <a:ext uri="{FF2B5EF4-FFF2-40B4-BE49-F238E27FC236}">
                    <a16:creationId xmlns:a16="http://schemas.microsoft.com/office/drawing/2014/main" id="{C27EC9E4-0FDA-BF5C-6D96-7F3E94565D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2827" y="3229176"/>
                <a:ext cx="742060" cy="695148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2761760D-B467-BA35-88C6-C63CADAA3B3A}"/>
              </a:ext>
            </a:extLst>
          </p:cNvPr>
          <p:cNvCxnSpPr/>
          <p:nvPr/>
        </p:nvCxnSpPr>
        <p:spPr>
          <a:xfrm>
            <a:off x="3888038" y="3896568"/>
            <a:ext cx="86683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4C2533B-CBC2-0A7D-5E11-47D68D3965D6}"/>
                  </a:ext>
                </a:extLst>
              </p:cNvPr>
              <p:cNvSpPr txBox="1"/>
              <p:nvPr/>
            </p:nvSpPr>
            <p:spPr>
              <a:xfrm>
                <a:off x="4102827" y="3943800"/>
                <a:ext cx="742060" cy="69514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7" name="文本框 6" descr="{'rangeId': 33, 'mathAnswerShape': 1}">
                <a:extLst>
                  <a:ext uri="{FF2B5EF4-FFF2-40B4-BE49-F238E27FC236}">
                    <a16:creationId xmlns:a16="http://schemas.microsoft.com/office/drawing/2014/main" id="{B4C2533B-CBC2-0A7D-5E11-47D68D3965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2827" y="3943800"/>
                <a:ext cx="742060" cy="695148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2F020BE4-9768-4080-F429-7567A42DB873}"/>
              </a:ext>
            </a:extLst>
          </p:cNvPr>
          <p:cNvCxnSpPr/>
          <p:nvPr/>
        </p:nvCxnSpPr>
        <p:spPr>
          <a:xfrm>
            <a:off x="3888038" y="4611192"/>
            <a:ext cx="86683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yt_image_13898">
            <a:extLst>
              <a:ext uri="{FF2B5EF4-FFF2-40B4-BE49-F238E27FC236}">
                <a16:creationId xmlns:a16="http://schemas.microsoft.com/office/drawing/2014/main" id="{E5A04D2C-FE07-EC19-5393-AA4EE4767AB8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112224" y="2726892"/>
            <a:ext cx="2178579" cy="140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7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900" name="yt_shape_13900"/>
              <p:cNvSpPr txBox="1"/>
              <p:nvPr/>
            </p:nvSpPr>
            <p:spPr>
              <a:xfrm>
                <a:off x="513344" y="1692088"/>
                <a:ext cx="5482270" cy="45096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理由如下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AB'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nB'C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AB'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B'E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宋体" pitchFamily="24"/>
                  </a:rPr>
                  <a:t>]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宋体" pitchFamily="24"/>
                  </a:rPr>
                  <a:t>]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AB'E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900" name="yt_shape_139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344" y="1692088"/>
                <a:ext cx="5482270" cy="4509632"/>
              </a:xfrm>
              <a:prstGeom prst="rect">
                <a:avLst/>
              </a:prstGeom>
              <a:blipFill>
                <a:blip r:embed="rId2"/>
                <a:stretch>
                  <a:fillRect l="-3333" t="-1218" r="-2667" b="-6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896">
                <a:extLst>
                  <a:ext uri="{FF2B5EF4-FFF2-40B4-BE49-F238E27FC236}">
                    <a16:creationId xmlns:a16="http://schemas.microsoft.com/office/drawing/2014/main" id="{D1F28B61-62BF-1318-6831-38BD302042CE}"/>
                  </a:ext>
                </a:extLst>
              </p:cNvPr>
              <p:cNvSpPr txBox="1"/>
              <p:nvPr/>
            </p:nvSpPr>
            <p:spPr>
              <a:xfrm>
                <a:off x="497739" y="870834"/>
                <a:ext cx="8947001" cy="63684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猜想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并证明你的结论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2" name="yt_shape_13896">
                <a:extLst>
                  <a:ext uri="{FF2B5EF4-FFF2-40B4-BE49-F238E27FC236}">
                    <a16:creationId xmlns:a16="http://schemas.microsoft.com/office/drawing/2014/main" id="{D1F28B61-62BF-1318-6831-38BD302042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9" y="870834"/>
                <a:ext cx="8947001" cy="636841"/>
              </a:xfrm>
              <a:prstGeom prst="rect">
                <a:avLst/>
              </a:prstGeom>
              <a:blipFill>
                <a:blip r:embed="rId3"/>
                <a:stretch>
                  <a:fillRect l="-2113" r="-273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image_13898">
            <a:extLst>
              <a:ext uri="{FF2B5EF4-FFF2-40B4-BE49-F238E27FC236}">
                <a16:creationId xmlns:a16="http://schemas.microsoft.com/office/drawing/2014/main" id="{82A2E21C-21DD-3D94-358E-E11773D6D293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24192" y="2568597"/>
            <a:ext cx="2178579" cy="140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05209FA-84DA-A9DF-82DA-561E3FF85359}"/>
                  </a:ext>
                </a:extLst>
              </p:cNvPr>
              <p:cNvSpPr txBox="1"/>
              <p:nvPr/>
            </p:nvSpPr>
            <p:spPr>
              <a:xfrm>
                <a:off x="4974966" y="824028"/>
                <a:ext cx="1806321" cy="7242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05209FA-84DA-A9DF-82DA-561E3FF853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4966" y="824028"/>
                <a:ext cx="1806321" cy="72429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13D7224E-6D0E-8D24-B124-59B53FB374CA}"/>
              </a:ext>
            </a:extLst>
          </p:cNvPr>
          <p:cNvCxnSpPr/>
          <p:nvPr/>
        </p:nvCxnSpPr>
        <p:spPr>
          <a:xfrm>
            <a:off x="4727848" y="1556221"/>
            <a:ext cx="193109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9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9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9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9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9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9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39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00" grpId="0" build="allAtOnce"/>
      <p:bldP spid="4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02" name="yt_shape_13902"/>
              <p:cNvSpPr txBox="1"/>
              <p:nvPr/>
            </p:nvSpPr>
            <p:spPr>
              <a:xfrm>
                <a:off x="540119" y="900000"/>
                <a:ext cx="11111999" cy="44388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阅读材料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在一个三角形中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各边和它所对角的正弦的比相等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sin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sin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sin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利用上述结论可以求解如下题目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的对边分别为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sin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sin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sin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sin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sin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sin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45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6×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</m:num>
                      <m:den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902" name="yt_shape_13902" descr="{&quot;rangeId&quot;:23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4438844"/>
              </a:xfrm>
              <a:prstGeom prst="rect">
                <a:avLst/>
              </a:prstGeom>
              <a:blipFill>
                <a:blip r:embed="rId2"/>
                <a:stretch>
                  <a:fillRect l="-1701" t="-1236" r="-1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0" name="yt_shape_13910"/>
          <p:cNvSpPr txBox="1"/>
          <p:nvPr/>
        </p:nvSpPr>
        <p:spPr>
          <a:xfrm>
            <a:off x="540000" y="900000"/>
            <a:ext cx="1538883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理解应用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911" name="yt_shape_13911"/>
              <p:cNvSpPr txBox="1"/>
              <p:nvPr/>
            </p:nvSpPr>
            <p:spPr>
              <a:xfrm>
                <a:off x="540119" y="1362824"/>
                <a:ext cx="11111999" cy="195380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甲船以每小时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海里的速度向正北方向航行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当甲船位于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乙船位于甲船的北偏西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方向的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且乙船从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处按北偏东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方向匀速直线航行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当甲船航行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分钟到达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乙船航行到甲船的北偏西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方向的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此时两船相距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海里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911" name="yt_shape_13911" descr="{&quot;rangeId&quot;:25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62824"/>
                <a:ext cx="11111999" cy="1953805"/>
              </a:xfrm>
              <a:prstGeom prst="rect">
                <a:avLst/>
              </a:prstGeom>
              <a:blipFill>
                <a:blip r:embed="rId2"/>
                <a:stretch>
                  <a:fillRect l="-1701" t="-1250" r="-1592" b="-8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yt_image_13916">
            <a:extLst>
              <a:ext uri="{FF2B5EF4-FFF2-40B4-BE49-F238E27FC236}">
                <a16:creationId xmlns:a16="http://schemas.microsoft.com/office/drawing/2014/main" id="{646CE92A-216B-7585-336B-ED16CEE72141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63952" y="3507092"/>
            <a:ext cx="1764169" cy="25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3" name="yt_shape_13913"/>
          <p:cNvSpPr txBox="1"/>
          <p:nvPr/>
        </p:nvSpPr>
        <p:spPr>
          <a:xfrm>
            <a:off x="540000" y="900000"/>
            <a:ext cx="55896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判断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的形状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并给出证明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3914"/>
              <p:cNvSpPr txBox="1"/>
              <p:nvPr/>
            </p:nvSpPr>
            <p:spPr>
              <a:xfrm>
                <a:off x="540119" y="1531667"/>
                <a:ext cx="9311830" cy="31229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是等边三角形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证明如下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甲船以每小时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海里的速度向正北方向航行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航行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分钟到达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是等边三角形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3914" descr="{&quot;rangeId&quot;:24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31667"/>
                <a:ext cx="9311830" cy="3122971"/>
              </a:xfrm>
              <a:prstGeom prst="rect">
                <a:avLst/>
              </a:prstGeom>
              <a:blipFill>
                <a:blip r:embed="rId2"/>
                <a:stretch>
                  <a:fillRect l="-2030" t="-1559" b="-50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916" name="yt_image_1391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87830" y="1531667"/>
            <a:ext cx="1764169" cy="25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15" name="yt_shape_1381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广元市中考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规定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给出以下四个结论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816" name="yt_shape_13816"/>
              <p:cNvSpPr txBox="1"/>
              <p:nvPr/>
            </p:nvSpPr>
            <p:spPr>
              <a:xfrm>
                <a:off x="540000" y="1859435"/>
                <a:ext cx="3720570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816" name="yt_shape_13816" descr="{&quot;rangeId&quot;: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9435"/>
                <a:ext cx="3720570" cy="638893"/>
              </a:xfrm>
              <a:prstGeom prst="rect">
                <a:avLst/>
              </a:prstGeom>
              <a:blipFill>
                <a:blip r:embed="rId2"/>
                <a:stretch>
                  <a:fillRect l="-5082" r="-3443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818" name="yt_shape_13818"/>
          <p:cNvSpPr txBox="1"/>
          <p:nvPr/>
        </p:nvSpPr>
        <p:spPr>
          <a:xfrm>
            <a:off x="540000" y="2549116"/>
            <a:ext cx="36404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3819" name="yt_shape_13819"/>
          <p:cNvSpPr txBox="1"/>
          <p:nvPr/>
        </p:nvSpPr>
        <p:spPr>
          <a:xfrm>
            <a:off x="540000" y="3028419"/>
            <a:ext cx="53828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820" name="yt_shape_13820"/>
              <p:cNvSpPr txBox="1"/>
              <p:nvPr/>
            </p:nvSpPr>
            <p:spPr>
              <a:xfrm>
                <a:off x="540000" y="3507722"/>
                <a:ext cx="3119572" cy="7209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820" name="yt_shape_13820" descr="{&quot;rangeId&quot;: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07722"/>
                <a:ext cx="3119572" cy="720903"/>
              </a:xfrm>
              <a:prstGeom prst="rect">
                <a:avLst/>
              </a:prstGeom>
              <a:blipFill>
                <a:blip r:embed="rId3"/>
                <a:stretch>
                  <a:fillRect l="-6067" r="-5088" b="-13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822" name="yt_shape_13822"/>
          <p:cNvSpPr txBox="1"/>
          <p:nvPr/>
        </p:nvSpPr>
        <p:spPr>
          <a:xfrm>
            <a:off x="540000" y="4279413"/>
            <a:ext cx="48218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其中正确的结论的个数为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823" name="yt_table_13823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1493796"/>
              </p:ext>
            </p:extLst>
          </p:nvPr>
        </p:nvGraphicFramePr>
        <p:xfrm>
          <a:off x="540000" y="4911080"/>
          <a:ext cx="84194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622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23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24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6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1AC347A-DDB5-C05D-456B-94A12C5D0DB2}"/>
              </a:ext>
            </a:extLst>
          </p:cNvPr>
          <p:cNvSpPr txBox="1"/>
          <p:nvPr/>
        </p:nvSpPr>
        <p:spPr>
          <a:xfrm>
            <a:off x="4412389" y="423260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8" name="yt_shape_13918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求乙船每小时航行多少海里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919"/>
              <p:cNvSpPr txBox="1"/>
              <p:nvPr/>
            </p:nvSpPr>
            <p:spPr>
              <a:xfrm>
                <a:off x="540000" y="1531667"/>
                <a:ext cx="7349769" cy="33560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如图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是等边三角形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105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</p:txBody>
          </p:sp>
        </mc:Choice>
        <mc:Fallback>
          <p:sp>
            <p:nvSpPr>
              <p:cNvPr id="3" name="yt_shape_139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7349769" cy="3356047"/>
              </a:xfrm>
              <a:prstGeom prst="rect">
                <a:avLst/>
              </a:prstGeom>
              <a:blipFill>
                <a:blip r:embed="rId2"/>
                <a:stretch>
                  <a:fillRect l="-2573" t="-1452" r="-1826" b="-47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920" name="yt_image_13920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16280" y="1052736"/>
            <a:ext cx="1764169" cy="25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yt_image_13922">
            <a:extLst>
              <a:ext uri="{FF2B5EF4-FFF2-40B4-BE49-F238E27FC236}">
                <a16:creationId xmlns:a16="http://schemas.microsoft.com/office/drawing/2014/main" id="{642AA62F-11A3-DE95-1A0D-3FDE0C749E83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06413" y="3861048"/>
            <a:ext cx="1848425" cy="2638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924" name="yt_shape_13924"/>
              <p:cNvSpPr txBox="1"/>
              <p:nvPr/>
            </p:nvSpPr>
            <p:spPr>
              <a:xfrm>
                <a:off x="517970" y="1235564"/>
                <a:ext cx="7002045" cy="364042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由阅读材料可知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sin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45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sin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</m:num>
                      <m:den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海里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924" name="yt_shape_139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970" y="1235564"/>
                <a:ext cx="7002045" cy="3640420"/>
              </a:xfrm>
              <a:prstGeom prst="rect">
                <a:avLst/>
              </a:prstGeom>
              <a:blipFill>
                <a:blip r:embed="rId2"/>
                <a:stretch>
                  <a:fillRect l="-2698" t="-1508" r="-1828" b="-18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926" name="yt_shape_13926"/>
              <p:cNvSpPr txBox="1"/>
              <p:nvPr/>
            </p:nvSpPr>
            <p:spPr>
              <a:xfrm>
                <a:off x="517970" y="4907639"/>
                <a:ext cx="4219232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答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乙船每小时航行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海里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926" name="yt_shape_139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970" y="4907639"/>
                <a:ext cx="4219232" cy="465577"/>
              </a:xfrm>
              <a:prstGeom prst="rect">
                <a:avLst/>
              </a:prstGeom>
              <a:blipFill>
                <a:blip r:embed="rId3"/>
                <a:stretch>
                  <a:fillRect l="-4480" t="-3947" r="-3324" b="-40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3918">
            <a:extLst>
              <a:ext uri="{FF2B5EF4-FFF2-40B4-BE49-F238E27FC236}">
                <a16:creationId xmlns:a16="http://schemas.microsoft.com/office/drawing/2014/main" id="{56C15A58-7662-0371-011A-89F7724CD444}"/>
              </a:ext>
            </a:extLst>
          </p:cNvPr>
          <p:cNvSpPr txBox="1"/>
          <p:nvPr/>
        </p:nvSpPr>
        <p:spPr>
          <a:xfrm>
            <a:off x="551384" y="737491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求乙船每小时航行多少海里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9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9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9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9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9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4" grpId="0" build="allAtOnce"/>
      <p:bldP spid="1392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25" name="yt_shape_13825"/>
              <p:cNvSpPr txBox="1"/>
              <p:nvPr/>
            </p:nvSpPr>
            <p:spPr>
              <a:xfrm>
                <a:off x="540119" y="900000"/>
                <a:ext cx="11111999" cy="21798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荆门市中考改编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8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cos60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扬州市中考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的对边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25" name="yt_shape_13825" descr="{&quot;rangeId&quot;:4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2179828"/>
              </a:xfrm>
              <a:prstGeom prst="rect">
                <a:avLst/>
              </a:prstGeom>
              <a:blipFill>
                <a:blip r:embed="rId2"/>
                <a:stretch>
                  <a:fillRect l="-1701" b="-25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BE01BDF-3EF0-62E4-EDF0-8CC50B357934}"/>
              </a:ext>
            </a:extLst>
          </p:cNvPr>
          <p:cNvSpPr txBox="1"/>
          <p:nvPr/>
        </p:nvSpPr>
        <p:spPr>
          <a:xfrm>
            <a:off x="9020322" y="853194"/>
            <a:ext cx="942086" cy="106116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9C3E336-F45A-1D70-D4F0-CCD66AB34875}"/>
                  </a:ext>
                </a:extLst>
              </p:cNvPr>
              <p:cNvSpPr txBox="1"/>
              <p:nvPr/>
            </p:nvSpPr>
            <p:spPr>
              <a:xfrm>
                <a:off x="4580783" y="2215282"/>
                <a:ext cx="1192975" cy="74035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4, 'hasSerialNum': 1, 'mathAnswerShape': 1, 'pageBreak': True}">
                <a:extLst>
                  <a:ext uri="{FF2B5EF4-FFF2-40B4-BE49-F238E27FC236}">
                    <a16:creationId xmlns:a16="http://schemas.microsoft.com/office/drawing/2014/main" id="{29C3E336-F45A-1D70-D4F0-CCD66AB348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80783" y="2215282"/>
                <a:ext cx="1192975" cy="74035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9" name="yt_shape_13829"/>
          <p:cNvSpPr txBox="1"/>
          <p:nvPr/>
        </p:nvSpPr>
        <p:spPr>
          <a:xfrm>
            <a:off x="540000" y="900000"/>
            <a:ext cx="346248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解直角三角形</a:t>
            </a:r>
          </a:p>
        </p:txBody>
      </p:sp>
      <p:sp>
        <p:nvSpPr>
          <p:cNvPr id="13830" name="yt_shape_13830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玉林市中考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底边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上的高为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底边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上的高为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832" name="yt_table_13832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8427801"/>
              </p:ext>
            </p:extLst>
          </p:nvPr>
        </p:nvGraphicFramePr>
        <p:xfrm>
          <a:off x="540000" y="2356307"/>
          <a:ext cx="7220713" cy="848742"/>
        </p:xfrm>
        <a:graphic>
          <a:graphicData uri="http://schemas.openxmlformats.org/drawingml/2006/table">
            <a:tbl>
              <a:tblPr/>
              <a:tblGrid>
                <a:gridCol w="4434650">
                  <a:extLst>
                    <a:ext uri="{9D8B030D-6E8A-4147-A177-3AD203B41FA5}">
                      <a16:colId xmlns:a16="http://schemas.microsoft.com/office/drawing/2014/main" val="10626"/>
                    </a:ext>
                  </a:extLst>
                </a:gridCol>
                <a:gridCol w="2786063">
                  <a:extLst>
                    <a:ext uri="{9D8B030D-6E8A-4147-A177-3AD203B41FA5}">
                      <a16:colId xmlns:a16="http://schemas.microsoft.com/office/drawing/2014/main" val="106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h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h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h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h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h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h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以上都有可能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4"/>
                  </a:ext>
                </a:extLst>
              </a:tr>
            </a:tbl>
          </a:graphicData>
        </a:graphic>
      </p:graphicFrame>
      <p:pic>
        <p:nvPicPr>
          <p:cNvPr id="13831" name="yt_image_13831_skip" title="H_126.58961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0076" y="2114863"/>
            <a:ext cx="4143412" cy="1607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834" name="yt_shape_13834"/>
              <p:cNvSpPr txBox="1"/>
              <p:nvPr/>
            </p:nvSpPr>
            <p:spPr>
              <a:xfrm>
                <a:off x="540119" y="4014783"/>
                <a:ext cx="11111999" cy="117141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乐山市中考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3834" name="yt_shape_13834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014783"/>
                <a:ext cx="11111999" cy="1171411"/>
              </a:xfrm>
              <a:prstGeom prst="rect">
                <a:avLst/>
              </a:prstGeom>
              <a:blipFill>
                <a:blip r:embed="rId3"/>
                <a:stretch>
                  <a:fillRect l="-1701" t="-1563" b="-78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837" name="yt_table_13837_skip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75148173"/>
                  </p:ext>
                </p:extLst>
              </p:nvPr>
            </p:nvGraphicFramePr>
            <p:xfrm>
              <a:off x="540000" y="5236982"/>
              <a:ext cx="7860920" cy="464630"/>
            </p:xfrm>
            <a:graphic>
              <a:graphicData uri="http://schemas.openxmlformats.org/drawingml/2006/table">
                <a:tbl>
                  <a:tblPr/>
                  <a:tblGrid>
                    <a:gridCol w="2410270">
                      <a:extLst>
                        <a:ext uri="{9D8B030D-6E8A-4147-A177-3AD203B41FA5}">
                          <a16:colId xmlns:a16="http://schemas.microsoft.com/office/drawing/2014/main" val="10628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629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630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63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5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3837" name="yt_table_13837_skip" descr="{&quot;rangeId&quot;:7,&quot;type&quot;:&quot;Option&quot;,&quot;drawing&quot;:[&quot;yt_image_13836&quot;]}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75148173"/>
                  </p:ext>
                </p:extLst>
              </p:nvPr>
            </p:nvGraphicFramePr>
            <p:xfrm>
              <a:off x="540000" y="5236982"/>
              <a:ext cx="7860920" cy="464630"/>
            </p:xfrm>
            <a:graphic>
              <a:graphicData uri="http://schemas.openxmlformats.org/drawingml/2006/table">
                <a:tbl>
                  <a:tblPr/>
                  <a:tblGrid>
                    <a:gridCol w="2410270">
                      <a:extLst>
                        <a:ext uri="{9D8B030D-6E8A-4147-A177-3AD203B41FA5}">
                          <a16:colId xmlns:a16="http://schemas.microsoft.com/office/drawing/2014/main" val="10628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629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630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631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6494" r="-226010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91076" t="-6494" r="-47769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3836" name="yt_image_13836_skip" title="H_92.4548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64352" y="5013176"/>
            <a:ext cx="2250048" cy="117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6296993">
            <a:extLst>
              <a:ext uri="{FF2B5EF4-FFF2-40B4-BE49-F238E27FC236}">
                <a16:creationId xmlns:a16="http://schemas.microsoft.com/office/drawing/2014/main" id="{BFE8AD98-F025-7E9E-3EAC-25E58848F4E3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789"/>
            <a:ext cx="1168464" cy="36219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C1949FB-0E5A-4E6F-3ED1-FB4C964BC190}"/>
              </a:ext>
            </a:extLst>
          </p:cNvPr>
          <p:cNvSpPr txBox="1"/>
          <p:nvPr/>
        </p:nvSpPr>
        <p:spPr>
          <a:xfrm>
            <a:off x="1364508" y="18255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F1E8431-7533-5308-1DA4-7A127494174C}"/>
              </a:ext>
            </a:extLst>
          </p:cNvPr>
          <p:cNvSpPr txBox="1"/>
          <p:nvPr/>
        </p:nvSpPr>
        <p:spPr>
          <a:xfrm>
            <a:off x="7782771" y="4493059"/>
            <a:ext cx="383285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38" name="yt_shape_13838"/>
              <p:cNvSpPr txBox="1"/>
              <p:nvPr/>
            </p:nvSpPr>
            <p:spPr>
              <a:xfrm>
                <a:off x="540119" y="900000"/>
                <a:ext cx="11111999" cy="113409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常州市中考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38" name="yt_shape_13838" descr="{&quot;rangeId&quot;:8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34093"/>
              </a:xfrm>
              <a:prstGeom prst="rect">
                <a:avLst/>
              </a:prstGeom>
              <a:blipFill>
                <a:blip r:embed="rId2"/>
                <a:stretch>
                  <a:fillRect l="-1701" t="-6452" r="-384" b="-112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843" name="yt_shape_13843"/>
          <p:cNvSpPr txBox="1"/>
          <p:nvPr/>
        </p:nvSpPr>
        <p:spPr>
          <a:xfrm>
            <a:off x="540000" y="433766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840" name="yt_shape_13840" title="H_156.035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93390" y="2305661"/>
            <a:ext cx="1405218" cy="1981656"/>
            <a:chOff x="0" y="0"/>
            <a:chExt cx="1405218" cy="1981656"/>
          </a:xfrm>
        </p:grpSpPr>
        <p:pic>
          <p:nvPicPr>
            <p:cNvPr id="2" name="yt_image_13840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05218" cy="15856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42" name="yt_shape_13842"/>
            <p:cNvSpPr txBox="1"/>
            <p:nvPr/>
          </p:nvSpPr>
          <p:spPr>
            <a:xfrm>
              <a:off x="169328" y="162165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A110E90-CB77-3B50-29B0-43782282B2A2}"/>
                  </a:ext>
                </a:extLst>
              </p:cNvPr>
              <p:cNvSpPr txBox="1"/>
              <p:nvPr/>
            </p:nvSpPr>
            <p:spPr>
              <a:xfrm>
                <a:off x="5276108" y="1247732"/>
                <a:ext cx="759588" cy="74124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8, 'hasSerialNum': 1, 'mathAnswerShape': 1, 'pageBreak': True}">
                <a:extLst>
                  <a:ext uri="{FF2B5EF4-FFF2-40B4-BE49-F238E27FC236}">
                    <a16:creationId xmlns:a16="http://schemas.microsoft.com/office/drawing/2014/main" id="{8A110E90-CB77-3B50-29B0-43782282B2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6108" y="1247732"/>
                <a:ext cx="759588" cy="74124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44" name="yt_shape_13844"/>
              <p:cNvSpPr txBox="1"/>
              <p:nvPr/>
            </p:nvSpPr>
            <p:spPr>
              <a:xfrm>
                <a:off x="540119" y="900000"/>
                <a:ext cx="11111999" cy="106913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连云港市中考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正方形网格中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的顶点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都在网格线上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且都是小正方形边的中点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44" name="yt_shape_13844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069139"/>
              </a:xfrm>
              <a:prstGeom prst="rect">
                <a:avLst/>
              </a:prstGeom>
              <a:blipFill>
                <a:blip r:embed="rId2"/>
                <a:stretch>
                  <a:fillRect l="-1701" t="-6857" b="-12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849" name="yt_shape_13849"/>
          <p:cNvSpPr txBox="1"/>
          <p:nvPr/>
        </p:nvSpPr>
        <p:spPr>
          <a:xfrm>
            <a:off x="540000" y="422306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846" name="yt_shape_13846" title="H_153.433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19695" y="2224100"/>
            <a:ext cx="1552608" cy="1948608"/>
            <a:chOff x="0" y="0"/>
            <a:chExt cx="1552608" cy="1948608"/>
          </a:xfrm>
        </p:grpSpPr>
        <p:pic>
          <p:nvPicPr>
            <p:cNvPr id="2" name="yt_image_13846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52608" cy="15526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48" name="yt_shape_13848"/>
            <p:cNvSpPr txBox="1"/>
            <p:nvPr/>
          </p:nvSpPr>
          <p:spPr>
            <a:xfrm>
              <a:off x="243023" y="15886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AD338C2-5BFA-90D9-4A40-AD9D619C973C}"/>
                  </a:ext>
                </a:extLst>
              </p:cNvPr>
              <p:cNvSpPr txBox="1"/>
              <p:nvPr/>
            </p:nvSpPr>
            <p:spPr>
              <a:xfrm>
                <a:off x="6477846" y="1247732"/>
                <a:ext cx="613474" cy="67692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9, 'hasSerialNum': 1, 'mathAnswerShape': 1}">
                <a:extLst>
                  <a:ext uri="{FF2B5EF4-FFF2-40B4-BE49-F238E27FC236}">
                    <a16:creationId xmlns:a16="http://schemas.microsoft.com/office/drawing/2014/main" id="{BAD338C2-5BFA-90D9-4A40-AD9D619C97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77846" y="1247732"/>
                <a:ext cx="613474" cy="67692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50" name="yt_shape_13850"/>
              <p:cNvSpPr txBox="1"/>
              <p:nvPr/>
            </p:nvSpPr>
            <p:spPr>
              <a:xfrm>
                <a:off x="540119" y="900000"/>
                <a:ext cx="11111999" cy="2291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河池市中考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把边长为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沿长边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对折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得到四边形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50" name="yt_shape_13850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2291653"/>
              </a:xfrm>
              <a:prstGeom prst="rect">
                <a:avLst/>
              </a:prstGeom>
              <a:blipFill>
                <a:blip r:embed="rId2"/>
                <a:stretch>
                  <a:fillRect l="-1701" t="-3191" r="-55" b="-29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852" name="yt_image_1385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18198" y="3394805"/>
            <a:ext cx="4355602" cy="1410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7E619E6-F646-A590-5D56-2FF222501A36}"/>
                  </a:ext>
                </a:extLst>
              </p:cNvPr>
              <p:cNvSpPr txBox="1"/>
              <p:nvPr/>
            </p:nvSpPr>
            <p:spPr>
              <a:xfrm>
                <a:off x="2378921" y="2398670"/>
                <a:ext cx="613474" cy="68384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0, 'hasSerialNum': 1, 'mathAnswerShape': 1}">
                <a:extLst>
                  <a:ext uri="{FF2B5EF4-FFF2-40B4-BE49-F238E27FC236}">
                    <a16:creationId xmlns:a16="http://schemas.microsoft.com/office/drawing/2014/main" id="{B7E619E6-F646-A590-5D56-2FF222501A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8921" y="2398670"/>
                <a:ext cx="613474" cy="68384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54" name="yt_shape_13854"/>
          <p:cNvSpPr txBox="1"/>
          <p:nvPr/>
        </p:nvSpPr>
        <p:spPr>
          <a:xfrm>
            <a:off x="540000" y="900000"/>
            <a:ext cx="438581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解直角三角形的应用</a:t>
            </a:r>
          </a:p>
        </p:txBody>
      </p:sp>
      <p:sp>
        <p:nvSpPr>
          <p:cNvPr id="13855" name="yt_shape_13855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北部湾经济区中考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某博物馆大厅电梯的截面图中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的夹角为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859" name="yt_table_13859_skip" title="H_83.5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05930744"/>
                  </p:ext>
                </p:extLst>
              </p:nvPr>
            </p:nvGraphicFramePr>
            <p:xfrm>
              <a:off x="540000" y="2356307"/>
              <a:ext cx="5131118" cy="1060451"/>
            </p:xfrm>
            <a:graphic>
              <a:graphicData uri="http://schemas.openxmlformats.org/drawingml/2006/table">
                <a:tbl>
                  <a:tblPr/>
                  <a:tblGrid>
                    <a:gridCol w="3014980">
                      <a:extLst>
                        <a:ext uri="{9D8B030D-6E8A-4147-A177-3AD203B41FA5}">
                          <a16:colId xmlns:a16="http://schemas.microsoft.com/office/drawing/2014/main" val="10632"/>
                        </a:ext>
                      </a:extLst>
                    </a:gridCol>
                    <a:gridCol w="2116138">
                      <a:extLst>
                        <a:ext uri="{9D8B030D-6E8A-4147-A177-3AD203B41FA5}">
                          <a16:colId xmlns:a16="http://schemas.microsoft.com/office/drawing/2014/main" val="1063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12sin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12cos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12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sin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𝛼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12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cos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𝛼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7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3859" name="yt_table_13859_skip" descr="{&quot;rangeId&quot;:12,&quot;type&quot;:&quot;Option&quot;,&quot;drawing&quot;:[&quot;yt_shape_13856&quot;]}" title="H_83.5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05930744"/>
                  </p:ext>
                </p:extLst>
              </p:nvPr>
            </p:nvGraphicFramePr>
            <p:xfrm>
              <a:off x="540000" y="2356307"/>
              <a:ext cx="5131118" cy="1060451"/>
            </p:xfrm>
            <a:graphic>
              <a:graphicData uri="http://schemas.openxmlformats.org/drawingml/2006/table">
                <a:tbl>
                  <a:tblPr/>
                  <a:tblGrid>
                    <a:gridCol w="3014980">
                      <a:extLst>
                        <a:ext uri="{9D8B030D-6E8A-4147-A177-3AD203B41FA5}">
                          <a16:colId xmlns:a16="http://schemas.microsoft.com/office/drawing/2014/main" val="10632"/>
                        </a:ext>
                      </a:extLst>
                    </a:gridCol>
                    <a:gridCol w="2116138">
                      <a:extLst>
                        <a:ext uri="{9D8B030D-6E8A-4147-A177-3AD203B41FA5}">
                          <a16:colId xmlns:a16="http://schemas.microsoft.com/office/drawing/2014/main" val="10633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12sin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12cos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6"/>
                      </a:ext>
                    </a:extLst>
                  </a:tr>
                  <a:tr h="6360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4286" r="-7030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2241" t="-74286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0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856" name="yt_shape_13856_skip" title="H_128.7892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32848" y="2356307"/>
            <a:ext cx="2217124" cy="1635624"/>
            <a:chOff x="0" y="0"/>
            <a:chExt cx="2217124" cy="1635624"/>
          </a:xfrm>
        </p:grpSpPr>
        <p:pic>
          <p:nvPicPr>
            <p:cNvPr id="2" name="yt_image_13856">
              <a:extLst>
                <a:ext uri="">
                  <a16:creationId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17124" cy="12396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58" name="yt_shape_13858"/>
            <p:cNvSpPr txBox="1"/>
            <p:nvPr/>
          </p:nvSpPr>
          <p:spPr>
            <a:xfrm>
              <a:off x="499098" y="127562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706297031">
            <a:extLst>
              <a:ext uri="{FF2B5EF4-FFF2-40B4-BE49-F238E27FC236}">
                <a16:creationId xmlns:a16="http://schemas.microsoft.com/office/drawing/2014/main" id="{5BE549D3-3236-BB99-A582-ED1F8ECB67A9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789"/>
            <a:ext cx="1168464" cy="36219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7B5CE7C-0585-FC5B-46AE-D3C78DEAF3F0}"/>
              </a:ext>
            </a:extLst>
          </p:cNvPr>
          <p:cNvSpPr txBox="1"/>
          <p:nvPr/>
        </p:nvSpPr>
        <p:spPr>
          <a:xfrm>
            <a:off x="5112596" y="18255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0" name="yt_shape_13860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随州市中考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在同一直线的水平地面上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处测得建筑物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的仰角为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处测得建筑物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的仰角为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则建筑物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864" name="yt_table_13864_skip" title="H_114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67503695"/>
                  </p:ext>
                </p:extLst>
              </p:nvPr>
            </p:nvGraphicFramePr>
            <p:xfrm>
              <a:off x="540000" y="2339566"/>
              <a:ext cx="5619242" cy="1450785"/>
            </p:xfrm>
            <a:graphic>
              <a:graphicData uri="http://schemas.openxmlformats.org/drawingml/2006/table">
                <a:tbl>
                  <a:tblPr/>
                  <a:tblGrid>
                    <a:gridCol w="3275711">
                      <a:extLst>
                        <a:ext uri="{9D8B030D-6E8A-4147-A177-3AD203B41FA5}">
                          <a16:colId xmlns:a16="http://schemas.microsoft.com/office/drawing/2014/main" val="10634"/>
                        </a:ext>
                      </a:extLst>
                    </a:gridCol>
                    <a:gridCol w="2343531">
                      <a:extLst>
                        <a:ext uri="{9D8B030D-6E8A-4147-A177-3AD203B41FA5}">
                          <a16:colId xmlns:a16="http://schemas.microsoft.com/office/drawing/2014/main" val="1063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tan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𝛼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－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tan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𝛽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tan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𝛽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－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tan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𝛼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𝑎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tan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𝛼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tan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𝛽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tan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𝛼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－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tan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𝛽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𝑎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tan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𝛼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tan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𝛽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tan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𝛽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－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tan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𝛼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9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864" name="yt_table_13864_skip" descr="{&quot;rangeId&quot;:13,&quot;type&quot;:&quot;Option&quot;,&quot;drawing&quot;:[&quot;yt_shape_13861&quot;]}" title="H_114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67503695"/>
                  </p:ext>
                </p:extLst>
              </p:nvPr>
            </p:nvGraphicFramePr>
            <p:xfrm>
              <a:off x="540000" y="2339566"/>
              <a:ext cx="5619242" cy="1450785"/>
            </p:xfrm>
            <a:graphic>
              <a:graphicData uri="http://schemas.openxmlformats.org/drawingml/2006/table">
                <a:tbl>
                  <a:tblPr/>
                  <a:tblGrid>
                    <a:gridCol w="3275711">
                      <a:extLst>
                        <a:ext uri="{9D8B030D-6E8A-4147-A177-3AD203B41FA5}">
                          <a16:colId xmlns:a16="http://schemas.microsoft.com/office/drawing/2014/main" val="10634"/>
                        </a:ext>
                      </a:extLst>
                    </a:gridCol>
                    <a:gridCol w="2343531">
                      <a:extLst>
                        <a:ext uri="{9D8B030D-6E8A-4147-A177-3AD203B41FA5}">
                          <a16:colId xmlns:a16="http://schemas.microsoft.com/office/drawing/2014/main" val="10635"/>
                        </a:ext>
                      </a:extLst>
                    </a:gridCol>
                  </a:tblGrid>
                  <a:tr h="6941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1561" b="-1175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9740" b="-11754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08"/>
                      </a:ext>
                    </a:extLst>
                  </a:tr>
                  <a:tr h="75660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91200" r="-71561" b="-72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9740" t="-91200" b="-72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09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861" name="yt_shape_13861_skip" title="H_144.351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52686" y="2339566"/>
            <a:ext cx="2097259" cy="1833264"/>
            <a:chOff x="0" y="0"/>
            <a:chExt cx="2097259" cy="1833264"/>
          </a:xfrm>
        </p:grpSpPr>
        <p:pic>
          <p:nvPicPr>
            <p:cNvPr id="2" name="yt_image_13861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97259" cy="1437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63" name="yt_shape_13863"/>
            <p:cNvSpPr txBox="1"/>
            <p:nvPr/>
          </p:nvSpPr>
          <p:spPr>
            <a:xfrm>
              <a:off x="439165" y="147326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5ACDDC9-9113-8DD5-1C9D-65AEE30E4F91}"/>
              </a:ext>
            </a:extLst>
          </p:cNvPr>
          <p:cNvSpPr txBox="1"/>
          <p:nvPr/>
        </p:nvSpPr>
        <p:spPr>
          <a:xfrm>
            <a:off x="4326783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1883</Words>
  <Application>Microsoft Office PowerPoint</Application>
  <PresentationFormat>宽屏</PresentationFormat>
  <Paragraphs>128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NEU-BZ-S92</vt:lpstr>
      <vt:lpstr>黑体</vt:lpstr>
      <vt:lpstr>宋体</vt:lpstr>
      <vt:lpstr>Arial</vt:lpstr>
      <vt:lpstr>Calibri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50</cp:revision>
  <dcterms:created xsi:type="dcterms:W3CDTF">2023-05-05T05:33:04Z</dcterms:created>
  <dcterms:modified xsi:type="dcterms:W3CDTF">2023-05-12T05:41:00Z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