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81" r:id="rId5"/>
    <p:sldId id="367" r:id="rId6"/>
    <p:sldId id="369" r:id="rId7"/>
    <p:sldId id="371" r:id="rId8"/>
    <p:sldId id="373" r:id="rId9"/>
    <p:sldId id="379" r:id="rId10"/>
    <p:sldId id="375" r:id="rId11"/>
    <p:sldId id="380" r:id="rId12"/>
    <p:sldId id="376" r:id="rId13"/>
    <p:sldId id="382" r:id="rId14"/>
    <p:sldId id="383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0" name="yt_shape_1121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c3da63e-cc38-4c8d-b3db-c80144f71622.png&quot;}"/>
            </a:endParaRPr>
          </a:p>
        </p:txBody>
      </p:sp>
      <p:sp>
        <p:nvSpPr>
          <p:cNvPr id="11211" name="yt_shape_11211"/>
          <p:cNvSpPr txBox="1"/>
          <p:nvPr/>
        </p:nvSpPr>
        <p:spPr>
          <a:xfrm>
            <a:off x="540000" y="1670985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反比例函数的实际应用</a:t>
            </a:r>
          </a:p>
        </p:txBody>
      </p:sp>
      <p:sp>
        <p:nvSpPr>
          <p:cNvPr id="11212" name="yt_shape_11212"/>
          <p:cNvSpPr txBox="1"/>
          <p:nvPr/>
        </p:nvSpPr>
        <p:spPr>
          <a:xfrm>
            <a:off x="540119" y="216785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梧州市藤州中学单元卷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已知近视眼镜的度数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与镜片焦距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之间成如图所示的反比例函数关系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则眼镜度数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与镜片焦距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14" name="yt_table_11214_skip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2471675"/>
                  </p:ext>
                </p:extLst>
              </p:nvPr>
            </p:nvGraphicFramePr>
            <p:xfrm>
              <a:off x="540000" y="3607423"/>
              <a:ext cx="4780281" cy="1272160"/>
            </p:xfrm>
            <a:graphic>
              <a:graphicData uri="http://schemas.openxmlformats.org/drawingml/2006/table">
                <a:tbl>
                  <a:tblPr/>
                  <a:tblGrid>
                    <a:gridCol w="2921318">
                      <a:extLst>
                        <a:ext uri="{9D8B030D-6E8A-4147-A177-3AD203B41FA5}">
                          <a16:colId xmlns:a16="http://schemas.microsoft.com/office/drawing/2014/main" val="10162"/>
                        </a:ext>
                      </a:extLst>
                    </a:gridCol>
                    <a:gridCol w="1858963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214" name="yt_table_11214_skip" descr="{&quot;rangeId&quot;:2,&quot;type&quot;:&quot;Option&quot;,&quot;drawing&quot;:[&quot;yt_image_11213&quot;]}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2471675"/>
                  </p:ext>
                </p:extLst>
              </p:nvPr>
            </p:nvGraphicFramePr>
            <p:xfrm>
              <a:off x="540000" y="3607423"/>
              <a:ext cx="4780281" cy="1272160"/>
            </p:xfrm>
            <a:graphic>
              <a:graphicData uri="http://schemas.openxmlformats.org/drawingml/2006/table">
                <a:tbl>
                  <a:tblPr/>
                  <a:tblGrid>
                    <a:gridCol w="2921318">
                      <a:extLst>
                        <a:ext uri="{9D8B030D-6E8A-4147-A177-3AD203B41FA5}">
                          <a16:colId xmlns:a16="http://schemas.microsoft.com/office/drawing/2014/main" val="10162"/>
                        </a:ext>
                      </a:extLst>
                    </a:gridCol>
                    <a:gridCol w="1858963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7377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1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7377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213" name="yt_image_11213_skip" title="H_101.0778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7245" y="3607423"/>
            <a:ext cx="1572584" cy="128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982907">
            <a:extLst>
              <a:ext uri="{FF2B5EF4-FFF2-40B4-BE49-F238E27FC236}">
                <a16:creationId xmlns:a16="http://schemas.microsoft.com/office/drawing/2014/main" id="{0B1254C5-8482-AF84-2689-9792C95A66A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982924">
            <a:extLst>
              <a:ext uri="{FF2B5EF4-FFF2-40B4-BE49-F238E27FC236}">
                <a16:creationId xmlns:a16="http://schemas.microsoft.com/office/drawing/2014/main" id="{90C2B862-38CF-B7FA-E97E-98F9CC695B3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0209C6-45A0-6334-296A-7B932B3DA572}"/>
              </a:ext>
            </a:extLst>
          </p:cNvPr>
          <p:cNvSpPr txBox="1"/>
          <p:nvPr/>
        </p:nvSpPr>
        <p:spPr>
          <a:xfrm>
            <a:off x="1059708" y="307202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2" name="yt_shape_1126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小组进行野外考察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途中遇到一片十几米宽的烂泥湿地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为了安全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迅速地通过这片湿地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他们沿着前进路线铺了若干块木板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构筑成一条临时通道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木板对地面的压强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是木板面积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63" name="yt_shape_11263"/>
          <p:cNvSpPr txBox="1"/>
          <p:nvPr/>
        </p:nvSpPr>
        <p:spPr>
          <a:xfrm>
            <a:off x="540000" y="2339566"/>
            <a:ext cx="84638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请直接写出反比例函数的表达式以及自变量的取值范围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264"/>
              <p:cNvSpPr txBox="1"/>
              <p:nvPr/>
            </p:nvSpPr>
            <p:spPr>
              <a:xfrm>
                <a:off x="540000" y="2971233"/>
                <a:ext cx="4956485" cy="25069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264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1233"/>
                <a:ext cx="4956485" cy="2506905"/>
              </a:xfrm>
              <a:prstGeom prst="rect">
                <a:avLst/>
              </a:prstGeom>
              <a:blipFill>
                <a:blip r:embed="rId2"/>
                <a:stretch>
                  <a:fillRect l="-3813" r="-2829" b="-3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66" name="yt_image_1126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4818" y="2971233"/>
            <a:ext cx="2497181" cy="183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yt_shape_11268"/>
          <p:cNvSpPr txBox="1"/>
          <p:nvPr/>
        </p:nvSpPr>
        <p:spPr>
          <a:xfrm>
            <a:off x="540000" y="900000"/>
            <a:ext cx="61891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当木板的面积为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压强是多少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269"/>
              <p:cNvSpPr txBox="1"/>
              <p:nvPr/>
            </p:nvSpPr>
            <p:spPr>
              <a:xfrm>
                <a:off x="540000" y="1531667"/>
                <a:ext cx="762227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即压强是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3000Pa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269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622279" cy="642740"/>
              </a:xfrm>
              <a:prstGeom prst="rect">
                <a:avLst/>
              </a:prstGeom>
              <a:blipFill>
                <a:blip r:embed="rId2"/>
                <a:stretch>
                  <a:fillRect l="-2480" r="-144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71" name="yt_image_1127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1143276"/>
            <a:ext cx="2497181" cy="183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3" name="yt_shape_11273"/>
          <p:cNvSpPr txBox="1"/>
          <p:nvPr/>
        </p:nvSpPr>
        <p:spPr>
          <a:xfrm>
            <a:off x="540000" y="2276872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若要求压强不超过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6000Pa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则木板的面积至少要多大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274"/>
              <p:cNvSpPr txBox="1"/>
              <p:nvPr/>
            </p:nvSpPr>
            <p:spPr>
              <a:xfrm>
                <a:off x="540000" y="2908539"/>
                <a:ext cx="6083397" cy="111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即木板面积至少要有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2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8539"/>
                <a:ext cx="6083397" cy="1110625"/>
              </a:xfrm>
              <a:prstGeom prst="rect">
                <a:avLst/>
              </a:prstGeom>
              <a:blipFill>
                <a:blip r:embed="rId4"/>
                <a:stretch>
                  <a:fillRect l="-3106" r="-200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8" name="yt_shape_1127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1b20011-817b-4423-bc07-5170c62470ae.png&quot;}"/>
            </a:endParaRPr>
          </a:p>
        </p:txBody>
      </p:sp>
      <p:sp>
        <p:nvSpPr>
          <p:cNvPr id="11279" name="yt_shape_11279"/>
          <p:cNvSpPr txBox="1"/>
          <p:nvPr/>
        </p:nvSpPr>
        <p:spPr>
          <a:xfrm>
            <a:off x="540119" y="1611028"/>
            <a:ext cx="11111999" cy="2332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通过实验研究发现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初中生在数学课上听课注意力指标随上课时间的变化而变化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上课开始时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学生兴趣激增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中间一段时间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学生的兴趣保持平稳状态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随后开始分散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学生注意力指标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变化的函数图象如图所示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图象是线段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图象是反比例函数的一部分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80" name="yt_shape_11280"/>
          <p:cNvSpPr txBox="1"/>
          <p:nvPr/>
        </p:nvSpPr>
        <p:spPr>
          <a:xfrm>
            <a:off x="540000" y="3994378"/>
            <a:ext cx="48042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对应的指标值为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11282" name="yt_image_1128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4185224"/>
            <a:ext cx="2492442" cy="2123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5983046">
            <a:extLst>
              <a:ext uri="{FF2B5EF4-FFF2-40B4-BE49-F238E27FC236}">
                <a16:creationId xmlns:a16="http://schemas.microsoft.com/office/drawing/2014/main" id="{952C808F-C5FD-293F-BD05-22346E60E7C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A2324DC-AC90-7CB7-10D1-37E469CDA5EF}"/>
              </a:ext>
            </a:extLst>
          </p:cNvPr>
          <p:cNvSpPr txBox="1"/>
          <p:nvPr/>
        </p:nvSpPr>
        <p:spPr>
          <a:xfrm>
            <a:off x="4140927" y="394757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4" name="yt_shape_1128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张老师在一节课上讲解一道数学综合题需要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他能否经过适当的安排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使学生在听这道综合题的讲解时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注意力指标都不低于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285"/>
              <p:cNvSpPr txBox="1"/>
              <p:nvPr/>
            </p:nvSpPr>
            <p:spPr>
              <a:xfrm>
                <a:off x="540001" y="2011799"/>
                <a:ext cx="8583557" cy="28535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20=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45=10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12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2011799"/>
                <a:ext cx="8583557" cy="2853538"/>
              </a:xfrm>
              <a:prstGeom prst="rect">
                <a:avLst/>
              </a:prstGeom>
              <a:blipFill>
                <a:blip r:embed="rId2"/>
                <a:stretch>
                  <a:fillRect l="-2202" t="-1709" b="-2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87" name="yt_image_112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288" y="2204864"/>
            <a:ext cx="2492442" cy="2123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4" name="yt_shape_1128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张老师在一节课上讲解一道数学综合题需要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他能否经过适当的安排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使学生在听这道综合题的讲解时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注意力指标都不低于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285"/>
              <p:cNvSpPr txBox="1"/>
              <p:nvPr/>
            </p:nvSpPr>
            <p:spPr>
              <a:xfrm>
                <a:off x="540001" y="2011799"/>
                <a:ext cx="8583557" cy="43217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得反比例函数的表达式为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注意力指标都不低于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张老师能经过适当的安排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使学生在听这道综合题的讲解时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注意力指标都不低于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2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2011799"/>
                <a:ext cx="8583557" cy="4321761"/>
              </a:xfrm>
              <a:prstGeom prst="rect">
                <a:avLst/>
              </a:prstGeom>
              <a:blipFill>
                <a:blip r:embed="rId2"/>
                <a:stretch>
                  <a:fillRect l="-2202" r="-1563" b="-3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87" name="yt_image_112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288" y="2204864"/>
            <a:ext cx="2492442" cy="2123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95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5" name="yt_shape_1121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李老师参加了某电脑公司推出的分期付款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无利息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购买电脑活动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他购买的电脑价格为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交了首付之后每月付款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个月结清余款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满足如图的函数表达式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通过以上信息可知李老师的首付款为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17" name="yt_table_11217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398440"/>
              </p:ext>
            </p:extLst>
          </p:nvPr>
        </p:nvGraphicFramePr>
        <p:xfrm>
          <a:off x="540000" y="2339566"/>
          <a:ext cx="1566863" cy="1697484"/>
        </p:xfrm>
        <a:graphic>
          <a:graphicData uri="http://schemas.openxmlformats.org/drawingml/2006/table">
            <a:tbl>
              <a:tblPr/>
              <a:tblGrid>
                <a:gridCol w="1566863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3800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6800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</a:tbl>
          </a:graphicData>
        </a:graphic>
      </p:graphicFrame>
      <p:pic>
        <p:nvPicPr>
          <p:cNvPr id="11216" name="yt_image_11216_skip" title="H_141.692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6369" y="2339566"/>
            <a:ext cx="2173593" cy="179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6E637B-7DDC-F7A9-EF42-F620AD81386E}"/>
              </a:ext>
            </a:extLst>
          </p:cNvPr>
          <p:cNvSpPr txBox="1"/>
          <p:nvPr/>
        </p:nvSpPr>
        <p:spPr>
          <a:xfrm>
            <a:off x="7460507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9" name="yt_shape_1121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如图是某一蓄水池每小时的排水量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与排完水池中的水所用的时间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20" name="yt_shape_11220"/>
          <p:cNvSpPr txBox="1"/>
          <p:nvPr/>
        </p:nvSpPr>
        <p:spPr>
          <a:xfrm>
            <a:off x="540000" y="1842955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请你根据图象提供的信息求出此蓄水池的总蓄水量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221"/>
              <p:cNvSpPr txBox="1"/>
              <p:nvPr/>
            </p:nvSpPr>
            <p:spPr>
              <a:xfrm>
                <a:off x="540000" y="2474622"/>
                <a:ext cx="5111977" cy="1600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在此函数图象上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蓄水量为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48000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221" descr="{&quot;rangeId&quot;: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74622"/>
                <a:ext cx="5111977" cy="1600118"/>
              </a:xfrm>
              <a:prstGeom prst="rect">
                <a:avLst/>
              </a:prstGeom>
              <a:blipFill>
                <a:blip r:embed="rId2"/>
                <a:stretch>
                  <a:fillRect l="-3699" r="-2506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23" name="yt_image_112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2139" y="2474622"/>
            <a:ext cx="2389860" cy="171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5" name="yt_shape_11225"/>
          <p:cNvSpPr txBox="1"/>
          <p:nvPr/>
        </p:nvSpPr>
        <p:spPr>
          <a:xfrm>
            <a:off x="540000" y="900000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写出此函数的表达式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226"/>
              <p:cNvSpPr txBox="1"/>
              <p:nvPr/>
            </p:nvSpPr>
            <p:spPr>
              <a:xfrm>
                <a:off x="540000" y="1531667"/>
                <a:ext cx="6309420" cy="18113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在此函数图象上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48000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此函数的表达式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48000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yt_shape_11226" descr="{&quot;rangeId&quot;: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309420" cy="1811330"/>
              </a:xfrm>
              <a:prstGeom prst="rect">
                <a:avLst/>
              </a:prstGeom>
              <a:blipFill>
                <a:blip r:embed="rId2"/>
                <a:stretch>
                  <a:fillRect l="-2995" t="-2694" r="-1932" b="-5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28" name="yt_image_1122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2139" y="1531667"/>
            <a:ext cx="2389860" cy="171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30" name="yt_shape_11230"/>
          <p:cNvSpPr txBox="1"/>
          <p:nvPr/>
        </p:nvSpPr>
        <p:spPr>
          <a:xfrm>
            <a:off x="540000" y="3393385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排完水池中的水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那么每小时的排水量应该是多少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231"/>
              <p:cNvSpPr txBox="1"/>
              <p:nvPr/>
            </p:nvSpPr>
            <p:spPr>
              <a:xfrm>
                <a:off x="540000" y="4025052"/>
                <a:ext cx="5538376" cy="11105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48000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每小时的排水量应该是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yt_shape_11231" descr="{&quot;rangeId&quot;: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25052"/>
                <a:ext cx="5538376" cy="1110560"/>
              </a:xfrm>
              <a:prstGeom prst="rect">
                <a:avLst/>
              </a:prstGeom>
              <a:blipFill>
                <a:blip r:embed="rId4"/>
                <a:stretch>
                  <a:fillRect l="-3414" r="-2313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5" name="yt_shape_11235"/>
          <p:cNvSpPr txBox="1"/>
          <p:nvPr/>
        </p:nvSpPr>
        <p:spPr>
          <a:xfrm>
            <a:off x="540000" y="900000"/>
            <a:ext cx="610423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反比例函数与其他学科知识综合</a:t>
            </a:r>
          </a:p>
        </p:txBody>
      </p:sp>
      <p:sp>
        <p:nvSpPr>
          <p:cNvPr id="11236" name="yt_shape_11236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某闭合电路中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电源的电压为定值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电流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与电阻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成反比例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如图表示的是该电路中电流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与电阻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之间函数关系的图象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则用电阻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表示电流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38" name="yt_table_11238_skip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7162028"/>
                  </p:ext>
                </p:extLst>
              </p:nvPr>
            </p:nvGraphicFramePr>
            <p:xfrm>
              <a:off x="540000" y="2836438"/>
              <a:ext cx="4422268" cy="1267334"/>
            </p:xfrm>
            <a:graphic>
              <a:graphicData uri="http://schemas.openxmlformats.org/drawingml/2006/table">
                <a:tbl>
                  <a:tblPr/>
                  <a:tblGrid>
                    <a:gridCol w="2524824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  <a:gridCol w="1897444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I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I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I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I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238" name="yt_table_11238_skip" descr="{&quot;rangeId&quot;:6,&quot;type&quot;:&quot;Option&quot;,&quot;drawing&quot;:[&quot;yt_image_11237&quot;]}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7162028"/>
                  </p:ext>
                </p:extLst>
              </p:nvPr>
            </p:nvGraphicFramePr>
            <p:xfrm>
              <a:off x="540000" y="2836438"/>
              <a:ext cx="4422268" cy="1267334"/>
            </p:xfrm>
            <a:graphic>
              <a:graphicData uri="http://schemas.openxmlformats.org/drawingml/2006/table">
                <a:tbl>
                  <a:tblPr/>
                  <a:tblGrid>
                    <a:gridCol w="2524824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  <a:gridCol w="1897444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5181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01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7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75181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013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237" name="yt_image_11237_skip" title="H_87.2504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70703" y="2836438"/>
            <a:ext cx="1179039" cy="110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982967">
            <a:extLst>
              <a:ext uri="{FF2B5EF4-FFF2-40B4-BE49-F238E27FC236}">
                <a16:creationId xmlns:a16="http://schemas.microsoft.com/office/drawing/2014/main" id="{A68EAFAD-148C-58D3-C57F-078DD3963BD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F1BBA0-FB41-21F1-34F3-517420898CF6}"/>
              </a:ext>
            </a:extLst>
          </p:cNvPr>
          <p:cNvSpPr txBox="1"/>
          <p:nvPr/>
        </p:nvSpPr>
        <p:spPr>
          <a:xfrm>
            <a:off x="1974108" y="23010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39" name="yt_shape_11239"/>
              <p:cNvSpPr txBox="1"/>
              <p:nvPr/>
            </p:nvSpPr>
            <p:spPr>
              <a:xfrm>
                <a:off x="540119" y="900000"/>
                <a:ext cx="11111999" cy="11224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无线电波的波长和频率是分别用米和千赫为单位标刻的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波长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和频率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300000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这说明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越大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频率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就越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小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39" name="yt_shape_11239" descr="{&quot;rangeId&quot;: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2423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41" name="yt_image_1124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0233" y="2225575"/>
            <a:ext cx="2051533" cy="190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43" name="yt_shape_11243"/>
          <p:cNvSpPr txBox="1"/>
          <p:nvPr/>
        </p:nvSpPr>
        <p:spPr>
          <a:xfrm>
            <a:off x="540119" y="417976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在对物体做功一定的情况下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与此物体在力的方向上移动的距离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成反比例函数关系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则当力达到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牛时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物体在力的方向上移动的距离是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564734-1471-0865-C161-EF9EA65419FC}"/>
              </a:ext>
            </a:extLst>
          </p:cNvPr>
          <p:cNvSpPr txBox="1"/>
          <p:nvPr/>
        </p:nvSpPr>
        <p:spPr>
          <a:xfrm>
            <a:off x="5047508" y="1328682"/>
            <a:ext cx="7896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5B7FBA-33EB-2379-F029-EF9C39854FC3}"/>
              </a:ext>
            </a:extLst>
          </p:cNvPr>
          <p:cNvSpPr txBox="1"/>
          <p:nvPr/>
        </p:nvSpPr>
        <p:spPr>
          <a:xfrm>
            <a:off x="5936508" y="508393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4" name="yt_shape_11244"/>
          <p:cNvSpPr txBox="1"/>
          <p:nvPr/>
        </p:nvSpPr>
        <p:spPr>
          <a:xfrm>
            <a:off x="540000" y="900000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忽视实际问题函数自变量的取值范围</a:t>
            </a:r>
          </a:p>
        </p:txBody>
      </p:sp>
      <p:sp>
        <p:nvSpPr>
          <p:cNvPr id="2" name="yt_shape_11245">
            <a:extLst>
              <a:ext uri="{FF2B5EF4-FFF2-40B4-BE49-F238E27FC236}">
                <a16:creationId xmlns:a16="http://schemas.microsoft.com/office/drawing/2014/main" id="{84F8C056-1DD4-7040-2120-79CC0A759648}"/>
              </a:ext>
            </a:extLst>
          </p:cNvPr>
          <p:cNvSpPr txBox="1"/>
          <p:nvPr/>
        </p:nvSpPr>
        <p:spPr>
          <a:xfrm>
            <a:off x="560044" y="1473957"/>
            <a:ext cx="110959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如果矩形的面积为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那么它的长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的函数关系的大致图象表示为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3" name="yt_image_11246">
            <a:extLst>
              <a:ext uri="{FF2B5EF4-FFF2-40B4-BE49-F238E27FC236}">
                <a16:creationId xmlns:a16="http://schemas.microsoft.com/office/drawing/2014/main" id="{CF508FE3-A0DA-F4D2-9C5A-5DC0CD4C1B18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4029" y="2105624"/>
            <a:ext cx="4944029" cy="117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22CC131-F2B9-B2F9-88C5-DB587A19E484}"/>
              </a:ext>
            </a:extLst>
          </p:cNvPr>
          <p:cNvSpPr txBox="1"/>
          <p:nvPr/>
        </p:nvSpPr>
        <p:spPr>
          <a:xfrm>
            <a:off x="10645908" y="14271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8" name="yt_shape_11248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a7612c5f-27d4-43b8-a5aa-375924b014df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49" name="yt_shape_11249"/>
              <p:cNvSpPr txBox="1"/>
              <p:nvPr/>
            </p:nvSpPr>
            <p:spPr>
              <a:xfrm>
                <a:off x="540119" y="1652711"/>
                <a:ext cx="11111999" cy="11315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一辆汽车通过某段公路时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行驶时间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与行驶速度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之间成反比例函数关系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其图象为图中一段曲线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端点为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249" name="yt_shape_11249" descr="{&quot;rangeId&quot;:1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1131592"/>
              </a:xfrm>
              <a:prstGeom prst="rect">
                <a:avLst/>
              </a:prstGeom>
              <a:blipFill>
                <a:blip r:embed="rId2"/>
                <a:stretch>
                  <a:fillRect l="-1701" t="-4301" r="-988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51" name="yt_shape_11251"/>
          <p:cNvSpPr txBox="1"/>
          <p:nvPr/>
        </p:nvSpPr>
        <p:spPr>
          <a:xfrm>
            <a:off x="540000" y="2835091"/>
            <a:ext cx="26673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252"/>
              <p:cNvSpPr txBox="1"/>
              <p:nvPr/>
            </p:nvSpPr>
            <p:spPr>
              <a:xfrm>
                <a:off x="540000" y="3466758"/>
                <a:ext cx="6931385" cy="27070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1252" descr="{&quot;rangeId&quot;:1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66758"/>
                <a:ext cx="6931385" cy="2707023"/>
              </a:xfrm>
              <a:prstGeom prst="rect">
                <a:avLst/>
              </a:prstGeom>
              <a:blipFill>
                <a:blip r:embed="rId3"/>
                <a:stretch>
                  <a:fillRect l="-2726" r="-1671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54" name="yt_image_1125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6959" y="3466758"/>
            <a:ext cx="2255040" cy="150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5983004">
            <a:extLst>
              <a:ext uri="{FF2B5EF4-FFF2-40B4-BE49-F238E27FC236}">
                <a16:creationId xmlns:a16="http://schemas.microsoft.com/office/drawing/2014/main" id="{30BC0F68-960E-0D2F-0D10-0D2EB2BA7E7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6" name="yt_shape_11256"/>
          <p:cNvSpPr txBox="1"/>
          <p:nvPr/>
        </p:nvSpPr>
        <p:spPr>
          <a:xfrm>
            <a:off x="540000" y="900000"/>
            <a:ext cx="90954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若该路段限速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60km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则汽车通过该路段至少需要多少时间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257"/>
              <p:cNvSpPr txBox="1"/>
              <p:nvPr/>
            </p:nvSpPr>
            <p:spPr>
              <a:xfrm>
                <a:off x="540000" y="1531667"/>
                <a:ext cx="605774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257" descr="{&quot;rangeId&quot;:1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057749" cy="642740"/>
              </a:xfrm>
              <a:prstGeom prst="rect">
                <a:avLst/>
              </a:prstGeom>
              <a:blipFill>
                <a:blip r:embed="rId2"/>
                <a:stretch>
                  <a:fillRect l="-3122" r="-211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59" name="yt_image_1125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96959" y="1531667"/>
            <a:ext cx="2255040" cy="150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1" name="yt_shape_11261"/>
          <p:cNvSpPr txBox="1"/>
          <p:nvPr/>
        </p:nvSpPr>
        <p:spPr>
          <a:xfrm>
            <a:off x="540000" y="2276872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汽车通过该路段至少需要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小时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26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1344</Words>
  <Application>Microsoft Office PowerPoint</Application>
  <PresentationFormat>宽屏</PresentationFormat>
  <Paragraphs>77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46</cp:revision>
  <dcterms:created xsi:type="dcterms:W3CDTF">2023-05-05T05:33:04Z</dcterms:created>
  <dcterms:modified xsi:type="dcterms:W3CDTF">2023-05-12T04:46:05Z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