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0" r:id="rId4"/>
    <p:sldId id="378" r:id="rId5"/>
    <p:sldId id="371" r:id="rId6"/>
    <p:sldId id="373" r:id="rId7"/>
    <p:sldId id="380" r:id="rId8"/>
    <p:sldId id="374" r:id="rId9"/>
    <p:sldId id="381" r:id="rId10"/>
    <p:sldId id="382" r:id="rId11"/>
    <p:sldId id="383" r:id="rId12"/>
    <p:sldId id="376" r:id="rId13"/>
    <p:sldId id="384" r:id="rId14"/>
    <p:sldId id="385" r:id="rId15"/>
    <p:sldId id="386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5" name="yt_shape_1079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6e58576-1744-404d-9b6a-b8826d143398.png&quot;}"/>
            </a:endParaRPr>
          </a:p>
        </p:txBody>
      </p:sp>
      <p:sp>
        <p:nvSpPr>
          <p:cNvPr id="10796" name="yt_shape_10796"/>
          <p:cNvSpPr txBox="1"/>
          <p:nvPr/>
        </p:nvSpPr>
        <p:spPr>
          <a:xfrm>
            <a:off x="540000" y="1670985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体育运动问题</a:t>
            </a:r>
          </a:p>
        </p:txBody>
      </p:sp>
      <p:sp>
        <p:nvSpPr>
          <p:cNvPr id="10797" name="yt_shape_10797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小敏在跳远比赛中跳出了满意的一跳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可以描述他跳跃时重心高度的变化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则他起跳后到重心最高时所用的时间约是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98" name="yt_table_1079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755740"/>
              </p:ext>
            </p:extLst>
          </p:nvPr>
        </p:nvGraphicFramePr>
        <p:xfrm>
          <a:off x="540000" y="3759787"/>
          <a:ext cx="9505316" cy="424371"/>
        </p:xfrm>
        <a:graphic>
          <a:graphicData uri="http://schemas.openxmlformats.org/drawingml/2006/table">
            <a:tbl>
              <a:tblPr/>
              <a:tblGrid>
                <a:gridCol w="2618105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60064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60064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71s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sp>
        <p:nvSpPr>
          <p:cNvPr id="10800" name="yt_shape_10800"/>
          <p:cNvSpPr txBox="1"/>
          <p:nvPr/>
        </p:nvSpPr>
        <p:spPr>
          <a:xfrm>
            <a:off x="540119" y="4234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从地面竖直向上抛出一个小球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小球的高度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与小球运动时间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小球运动的高度最大为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925621">
            <a:extLst>
              <a:ext uri="{FF2B5EF4-FFF2-40B4-BE49-F238E27FC236}">
                <a16:creationId xmlns:a16="http://schemas.microsoft.com/office/drawing/2014/main" id="{79AA3BDA-2A53-BE76-061A-0B2183421B5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25638">
            <a:extLst>
              <a:ext uri="{FF2B5EF4-FFF2-40B4-BE49-F238E27FC236}">
                <a16:creationId xmlns:a16="http://schemas.microsoft.com/office/drawing/2014/main" id="{958692E0-3F4B-27D5-0BD1-0BCA46007F2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2B6B61-1C96-6E9E-9883-C25D0B60B213}"/>
              </a:ext>
            </a:extLst>
          </p:cNvPr>
          <p:cNvSpPr txBox="1"/>
          <p:nvPr/>
        </p:nvSpPr>
        <p:spPr>
          <a:xfrm>
            <a:off x="1669308" y="30720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D57F35-966F-BD54-C0DA-2D0B7CCF654E}"/>
              </a:ext>
            </a:extLst>
          </p:cNvPr>
          <p:cNvSpPr txBox="1"/>
          <p:nvPr/>
        </p:nvSpPr>
        <p:spPr>
          <a:xfrm>
            <a:off x="8611446" y="466353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9" name="yt_shape_10839"/>
          <p:cNvSpPr txBox="1"/>
          <p:nvPr/>
        </p:nvSpPr>
        <p:spPr>
          <a:xfrm>
            <a:off x="540119" y="900000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为了增加喷水池的观赏性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游乐园新增加了一批向上直线型喷射的喷水头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这些喷水头以水池中心为圆心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米为半径呈圆形放置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为了保证喷水时互不干扰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防止水花四溅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且所有直线型喷水头射程高度均为一致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则直线型喷水头最高喷射高度为多少米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假设所有喷水头高度忽略不计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2" name="yt_image_10842">
            <a:extLst>
              <a:ext uri="{FF2B5EF4-FFF2-40B4-BE49-F238E27FC236}">
                <a16:creationId xmlns:a16="http://schemas.microsoft.com/office/drawing/2014/main" id="{76716145-B252-6810-0CBA-DB355BA9AF21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709" y="3232562"/>
            <a:ext cx="2832582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40"/>
              <p:cNvSpPr txBox="1"/>
              <p:nvPr/>
            </p:nvSpPr>
            <p:spPr>
              <a:xfrm>
                <a:off x="540119" y="900000"/>
                <a:ext cx="8243417" cy="3453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喷水头以水池中心为圆心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米为半径呈圆形放置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防止水花四溅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且所有直线型喷水头射程高度均为一致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br>
                  <a:rPr lang="zh-CN" altLang="en-US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</a:b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直线型喷水头最高喷射高度为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840" descr="{&quot;rangeId&quot;: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8243417" cy="3453510"/>
              </a:xfrm>
              <a:prstGeom prst="rect">
                <a:avLst/>
              </a:prstGeom>
              <a:blipFill>
                <a:blip r:embed="rId2"/>
                <a:stretch>
                  <a:fillRect l="-2293" r="-1849" b="-1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42" name="yt_image_108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9417" y="900000"/>
            <a:ext cx="2832582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" name="yt_shape_1084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17e7954-b888-4726-a4d5-5ff806d391d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45" name="yt_shape_10845"/>
              <p:cNvSpPr txBox="1"/>
              <p:nvPr/>
            </p:nvSpPr>
            <p:spPr>
              <a:xfrm>
                <a:off x="540119" y="1661816"/>
                <a:ext cx="11111999" cy="2761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年北京冬奥会顺利召开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激起了人们对冰雪运动的极大热情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如图是某跳台滑雪训练场的横截面示意图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取某一位置的水平线为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过跳台终点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作水平线的垂线为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建立平面直角坐标系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图中的抛物线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近似表示滑雪场地上的一座小山坡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某运动员从点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正上方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米处的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点滑出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滑出后沿一段抛物线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运动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5" name="yt_shape_10845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2761653"/>
              </a:xfrm>
              <a:prstGeom prst="rect">
                <a:avLst/>
              </a:prstGeom>
              <a:blipFill>
                <a:blip r:embed="rId2"/>
                <a:stretch>
                  <a:fillRect l="-1701" t="-1987" r="-274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5925744">
            <a:extLst>
              <a:ext uri="{FF2B5EF4-FFF2-40B4-BE49-F238E27FC236}">
                <a16:creationId xmlns:a16="http://schemas.microsoft.com/office/drawing/2014/main" id="{1319822E-F889-3CEC-E932-C1A0F48E47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4" name="yt_image_10850">
            <a:extLst>
              <a:ext uri="{FF2B5EF4-FFF2-40B4-BE49-F238E27FC236}">
                <a16:creationId xmlns:a16="http://schemas.microsoft.com/office/drawing/2014/main" id="{8D229A12-F8BE-697E-F199-A2696129A7F5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2964" y="4581128"/>
            <a:ext cx="3562417" cy="168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0" name="yt_image_1085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432" y="2924944"/>
            <a:ext cx="3562417" cy="168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847">
                <a:extLst>
                  <a:ext uri="{FF2B5EF4-FFF2-40B4-BE49-F238E27FC236}">
                    <a16:creationId xmlns:a16="http://schemas.microsoft.com/office/drawing/2014/main" id="{E4CDA1A4-1BF0-DC61-3C95-908C389CAF6E}"/>
                  </a:ext>
                </a:extLst>
              </p:cNvPr>
              <p:cNvSpPr txBox="1"/>
              <p:nvPr/>
            </p:nvSpPr>
            <p:spPr>
              <a:xfrm>
                <a:off x="562642" y="917440"/>
                <a:ext cx="11111999" cy="15734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当运动员运动到离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处的水平距离为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离水平线的高度为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请直接写出抛物线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的函数表达式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不要求写出自变量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0847">
                <a:extLst>
                  <a:ext uri="{FF2B5EF4-FFF2-40B4-BE49-F238E27FC236}">
                    <a16:creationId xmlns:a16="http://schemas.microsoft.com/office/drawing/2014/main" id="{E4CDA1A4-1BF0-DC61-3C95-908C389CAF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42" y="917440"/>
                <a:ext cx="11111999" cy="1573444"/>
              </a:xfrm>
              <a:prstGeom prst="rect">
                <a:avLst/>
              </a:prstGeom>
              <a:blipFill>
                <a:blip r:embed="rId3"/>
                <a:stretch>
                  <a:fillRect l="-1646" t="-4247" r="-768" b="-9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553A72-B08A-5429-25ED-20B236D92676}"/>
                  </a:ext>
                </a:extLst>
              </p:cNvPr>
              <p:cNvSpPr txBox="1"/>
              <p:nvPr/>
            </p:nvSpPr>
            <p:spPr>
              <a:xfrm>
                <a:off x="4130231" y="1240335"/>
                <a:ext cx="2620074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553A72-B08A-5429-25ED-20B236D92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0231" y="1240335"/>
                <a:ext cx="2620074" cy="768300"/>
              </a:xfrm>
              <a:prstGeom prst="rect">
                <a:avLst/>
              </a:prstGeom>
              <a:blipFill>
                <a:blip r:embed="rId4"/>
                <a:stretch>
                  <a:fillRect l="-3730" b="-6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2" name="yt_shape_108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当运动员运动的水平距离为多少米时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运动员与小山坡的竖直距离为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53"/>
              <p:cNvSpPr txBox="1"/>
              <p:nvPr/>
            </p:nvSpPr>
            <p:spPr>
              <a:xfrm>
                <a:off x="540119" y="2011799"/>
                <a:ext cx="7513582" cy="35477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设运动员运动的水平距离为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运动员与小山坡的竖直距离为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故运动员运动的水平距离为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运动员与小山坡的竖直距离为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853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7513582" cy="3547702"/>
              </a:xfrm>
              <a:prstGeom prst="rect">
                <a:avLst/>
              </a:prstGeom>
              <a:blipFill>
                <a:blip r:embed="rId2"/>
                <a:stretch>
                  <a:fillRect l="-2516" t="-1375" r="-731" b="-4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55" name="yt_image_108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9582" y="2011799"/>
            <a:ext cx="3562417" cy="168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" name="yt_shape_10857"/>
          <p:cNvSpPr txBox="1"/>
          <p:nvPr/>
        </p:nvSpPr>
        <p:spPr>
          <a:xfrm>
            <a:off x="540000" y="900000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当运动员运动到坡顶正上方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且与坡顶距离超过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858"/>
              <p:cNvSpPr txBox="1"/>
              <p:nvPr/>
            </p:nvSpPr>
            <p:spPr>
              <a:xfrm>
                <a:off x="540000" y="1531667"/>
                <a:ext cx="7513582" cy="1800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运动员到达坡顶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0858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513582" cy="1800000"/>
              </a:xfrm>
              <a:prstGeom prst="rect">
                <a:avLst/>
              </a:prstGeom>
              <a:blipFill>
                <a:blip r:embed="rId2"/>
                <a:stretch>
                  <a:fillRect l="-2516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60" name="yt_image_1086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9582" y="1531667"/>
            <a:ext cx="3562417" cy="168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1" name="yt_shape_10801"/>
              <p:cNvSpPr txBox="1"/>
              <p:nvPr/>
            </p:nvSpPr>
            <p:spPr>
              <a:xfrm>
                <a:off x="540119" y="900000"/>
                <a:ext cx="11111999" cy="159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一位运动员投掷铅球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如果铅球运行时离地面的高度为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关于水平距离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那么铅球运动过程中最高点离地面的距离为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801" name="yt_shape_1080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6912"/>
              </a:xfrm>
              <a:prstGeom prst="rect">
                <a:avLst/>
              </a:prstGeom>
              <a:blipFill>
                <a:blip r:embed="rId2"/>
                <a:stretch>
                  <a:fillRect l="-1701" t="-3435" r="-1372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03" name="yt_shape_10803"/>
              <p:cNvSpPr txBox="1"/>
              <p:nvPr/>
            </p:nvSpPr>
            <p:spPr>
              <a:xfrm>
                <a:off x="540119" y="2547700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小敏在某次投篮中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球的运动路线是抛物线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若命中篮圈中心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则他与篮底的距离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803" name="yt_shape_1080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7700"/>
                <a:ext cx="11111999" cy="1109535"/>
              </a:xfrm>
              <a:prstGeom prst="rect">
                <a:avLst/>
              </a:prstGeom>
              <a:blipFill>
                <a:blip r:embed="rId3"/>
                <a:stretch>
                  <a:fillRect l="-1701" r="-823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05" name="yt_image_10805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2064" y="3708023"/>
            <a:ext cx="2527871" cy="223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9D1227-4DFD-CDBD-58B3-4C4A3020F974}"/>
              </a:ext>
            </a:extLst>
          </p:cNvPr>
          <p:cNvSpPr txBox="1"/>
          <p:nvPr/>
        </p:nvSpPr>
        <p:spPr>
          <a:xfrm>
            <a:off x="1059708" y="20102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B3FB93-665B-3CDB-E0DC-8C5C348C0693}"/>
              </a:ext>
            </a:extLst>
          </p:cNvPr>
          <p:cNvSpPr txBox="1"/>
          <p:nvPr/>
        </p:nvSpPr>
        <p:spPr>
          <a:xfrm>
            <a:off x="5715846" y="3175328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7" name="yt_shape_10807"/>
              <p:cNvSpPr txBox="1"/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杂技团进行杂技表演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演员从跷跷板右端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处弹跳到人梯顶端梯子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其身体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看成一点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的路线是抛物线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07" name="yt_shape_10807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09" name="yt_shape_10809"/>
          <p:cNvSpPr txBox="1"/>
          <p:nvPr/>
        </p:nvSpPr>
        <p:spPr>
          <a:xfrm>
            <a:off x="540000" y="2073659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求演员弹跳离地面的最大高度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810"/>
              <p:cNvSpPr txBox="1"/>
              <p:nvPr/>
            </p:nvSpPr>
            <p:spPr>
              <a:xfrm>
                <a:off x="540000" y="2705326"/>
                <a:ext cx="6001643" cy="26097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化成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因此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演员弹跳离地面的最大高度是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810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5326"/>
                <a:ext cx="6001643" cy="2609753"/>
              </a:xfrm>
              <a:prstGeom prst="rect">
                <a:avLst/>
              </a:prstGeom>
              <a:blipFill>
                <a:blip r:embed="rId3"/>
                <a:stretch>
                  <a:fillRect l="-3150" r="-2134" b="-6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12" name="yt_image_108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7884" y="2705326"/>
            <a:ext cx="2264115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4" name="yt_shape_1081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已知人梯高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在一次表演中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人梯到起跳点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问这次表演是否成功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15"/>
              <p:cNvSpPr txBox="1"/>
              <p:nvPr/>
            </p:nvSpPr>
            <p:spPr>
              <a:xfrm>
                <a:off x="540000" y="1995319"/>
                <a:ext cx="6368731" cy="2256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能成功表演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因此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能表演成功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815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6368731" cy="2256259"/>
              </a:xfrm>
              <a:prstGeom prst="rect">
                <a:avLst/>
              </a:prstGeom>
              <a:blipFill>
                <a:blip r:embed="rId2"/>
                <a:stretch>
                  <a:fillRect l="-2969" t="-2162" r="-2011" b="-7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17" name="yt_image_108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7884" y="1995319"/>
            <a:ext cx="2264115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9" name="yt_shape_10819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水流问题</a:t>
            </a:r>
          </a:p>
        </p:txBody>
      </p:sp>
      <p:sp>
        <p:nvSpPr>
          <p:cNvPr id="10820" name="yt_shape_10820"/>
          <p:cNvSpPr txBox="1"/>
          <p:nvPr/>
        </p:nvSpPr>
        <p:spPr>
          <a:xfrm>
            <a:off x="540119" y="1396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崇左市中考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崇左市政府大楼前广场有一喷水池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水从地面喷出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喷出水的路径是一条抛物线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如果以水平地面为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建立如图所示的平面直角坐标系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水在空中划出的曲线是抛物线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则水喷出的最大高度是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821" name="yt_image_108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263" y="3468934"/>
            <a:ext cx="2063473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25678">
            <a:extLst>
              <a:ext uri="{FF2B5EF4-FFF2-40B4-BE49-F238E27FC236}">
                <a16:creationId xmlns:a16="http://schemas.microsoft.com/office/drawing/2014/main" id="{7F0467B6-A0CE-5B59-23FB-A46626A440A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28B533-5DA1-D844-D2B8-350DCD111D5C}"/>
              </a:ext>
            </a:extLst>
          </p:cNvPr>
          <p:cNvSpPr txBox="1"/>
          <p:nvPr/>
        </p:nvSpPr>
        <p:spPr>
          <a:xfrm>
            <a:off x="1059708" y="277653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" name="yt_shape_1082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合肥四十五中期中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从某建筑物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米高的窗口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处用水管向外喷水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喷出的水成抛物线状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抛物线所在平面与墙面垂直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如果抛物线的最高点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24" name="yt_shape_10824"/>
          <p:cNvSpPr txBox="1"/>
          <p:nvPr/>
        </p:nvSpPr>
        <p:spPr>
          <a:xfrm>
            <a:off x="540000" y="233956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825"/>
          <p:cNvSpPr txBox="1"/>
          <p:nvPr/>
        </p:nvSpPr>
        <p:spPr>
          <a:xfrm>
            <a:off x="540000" y="2818869"/>
            <a:ext cx="50590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设抛物线表达式为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所以抛物线的表达式为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826" name="yt_image_108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6773" y="2818869"/>
            <a:ext cx="1885226" cy="218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8" name="yt_shape_10828"/>
          <p:cNvSpPr txBox="1"/>
          <p:nvPr/>
        </p:nvSpPr>
        <p:spPr>
          <a:xfrm>
            <a:off x="540000" y="900000"/>
            <a:ext cx="4906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求水流落地点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离墙的距离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829"/>
          <p:cNvSpPr txBox="1"/>
          <p:nvPr/>
        </p:nvSpPr>
        <p:spPr>
          <a:xfrm>
            <a:off x="540000" y="1531667"/>
            <a:ext cx="543578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故水流落地点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离墙的距离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830" name="yt_image_108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6773" y="1531667"/>
            <a:ext cx="1885226" cy="218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2" name="yt_shape_1083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f07da79-a8f2-457d-9daf-80c7e30f9715.png&quot;}"/>
            </a:endParaRPr>
          </a:p>
        </p:txBody>
      </p:sp>
      <p:sp>
        <p:nvSpPr>
          <p:cNvPr id="10833" name="yt_shape_10833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某游乐园要建造一个直径为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的圆形喷水池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计划在喷水池周边安装一圈喷水头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使喷出的水柱距池中心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处达到最高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以水平方向为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喷水池中心为原点建立直角坐标系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25714">
            <a:extLst>
              <a:ext uri="{FF2B5EF4-FFF2-40B4-BE49-F238E27FC236}">
                <a16:creationId xmlns:a16="http://schemas.microsoft.com/office/drawing/2014/main" id="{30130329-D5C8-1AF0-23B6-36BD7ED4074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pic>
        <p:nvPicPr>
          <p:cNvPr id="2" name="yt_image_10837">
            <a:extLst>
              <a:ext uri="{FF2B5EF4-FFF2-40B4-BE49-F238E27FC236}">
                <a16:creationId xmlns:a16="http://schemas.microsoft.com/office/drawing/2014/main" id="{8904523F-FC02-529B-DCA1-3D6EE157A6E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9816" y="3212976"/>
            <a:ext cx="2832582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835"/>
              <p:cNvSpPr txBox="1"/>
              <p:nvPr/>
            </p:nvSpPr>
            <p:spPr>
              <a:xfrm>
                <a:off x="540514" y="2050095"/>
                <a:ext cx="8243417" cy="4606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这个装饰物的高度为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14" y="2050095"/>
                <a:ext cx="8243417" cy="4606197"/>
              </a:xfrm>
              <a:prstGeom prst="rect">
                <a:avLst/>
              </a:prstGeom>
              <a:blipFill>
                <a:blip r:embed="rId2"/>
                <a:stretch>
                  <a:fillRect l="-2293" t="-1058" r="-1405" b="-1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37" name="yt_image_108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683" y="2731878"/>
            <a:ext cx="2832582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834">
            <a:extLst>
              <a:ext uri="{FF2B5EF4-FFF2-40B4-BE49-F238E27FC236}">
                <a16:creationId xmlns:a16="http://schemas.microsoft.com/office/drawing/2014/main" id="{B82948EF-FC03-4432-F8D0-5CCE3333313E}"/>
              </a:ext>
            </a:extLst>
          </p:cNvPr>
          <p:cNvSpPr txBox="1"/>
          <p:nvPr/>
        </p:nvSpPr>
        <p:spPr>
          <a:xfrm>
            <a:off x="540000" y="105273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若要在喷水池的中心设计一个装饰物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使各方向喷出的水柱在此汇合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则这个装饰物的高度为多少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请计算说明理由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1557</Words>
  <Application>Microsoft Office PowerPoint</Application>
  <PresentationFormat>宽屏</PresentationFormat>
  <Paragraphs>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2023-05-12T04:37:02Z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