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5" r:id="rId3"/>
    <p:sldId id="366" r:id="rId4"/>
    <p:sldId id="368" r:id="rId5"/>
    <p:sldId id="373" r:id="rId6"/>
    <p:sldId id="377" r:id="rId7"/>
    <p:sldId id="378" r:id="rId8"/>
    <p:sldId id="381" r:id="rId9"/>
    <p:sldId id="379" r:id="rId10"/>
    <p:sldId id="382" r:id="rId11"/>
    <p:sldId id="383" r:id="rId12"/>
    <p:sldId id="380" r:id="rId13"/>
    <p:sldId id="384" r:id="rId14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8" d="100"/>
          <a:sy n="88" d="100"/>
        </p:scale>
        <p:origin x="86" y="6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bin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4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11" name="yt_shape_14211"/>
          <p:cNvSpPr txBox="1"/>
          <p:nvPr/>
        </p:nvSpPr>
        <p:spPr>
          <a:xfrm>
            <a:off x="540000" y="900000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选择题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212" name="yt_shape_14212"/>
              <p:cNvSpPr txBox="1"/>
              <p:nvPr/>
            </p:nvSpPr>
            <p:spPr>
              <a:xfrm>
                <a:off x="540119" y="1379303"/>
                <a:ext cx="11111999" cy="111697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下列函数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④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其中反比例函数有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4212" name="yt_shape_14212" descr="{&quot;rangeId&quot;: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79303"/>
                <a:ext cx="11111999" cy="1116972"/>
              </a:xfrm>
              <a:prstGeom prst="rect">
                <a:avLst/>
              </a:prstGeom>
              <a:blipFill>
                <a:blip r:embed="rId2"/>
                <a:stretch>
                  <a:fillRect l="-1701" b="-163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4214" name="yt_table_14214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2269394"/>
              </p:ext>
            </p:extLst>
          </p:nvPr>
        </p:nvGraphicFramePr>
        <p:xfrm>
          <a:off x="540000" y="2699427"/>
          <a:ext cx="8419466" cy="424371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663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664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665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6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3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4216" name="yt_shape_14216"/>
              <p:cNvSpPr txBox="1"/>
              <p:nvPr/>
            </p:nvSpPr>
            <p:spPr>
              <a:xfrm>
                <a:off x="540119" y="3174492"/>
                <a:ext cx="11111999" cy="111011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的大小关系是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4216" name="yt_shape_14216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174492"/>
                <a:ext cx="11111999" cy="1110112"/>
              </a:xfrm>
              <a:prstGeom prst="rect">
                <a:avLst/>
              </a:prstGeom>
              <a:blipFill>
                <a:blip r:embed="rId3"/>
                <a:stretch>
                  <a:fillRect l="-1701" r="-1482" b="-15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4218" name="yt_table_14218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3920556"/>
              </p:ext>
            </p:extLst>
          </p:nvPr>
        </p:nvGraphicFramePr>
        <p:xfrm>
          <a:off x="540000" y="4487756"/>
          <a:ext cx="6868161" cy="848742"/>
        </p:xfrm>
        <a:graphic>
          <a:graphicData uri="http://schemas.openxmlformats.org/drawingml/2006/table">
            <a:tbl>
              <a:tblPr/>
              <a:tblGrid>
                <a:gridCol w="4675823">
                  <a:extLst>
                    <a:ext uri="{9D8B030D-6E8A-4147-A177-3AD203B41FA5}">
                      <a16:colId xmlns:a16="http://schemas.microsoft.com/office/drawing/2014/main" val="10667"/>
                    </a:ext>
                  </a:extLst>
                </a:gridCol>
                <a:gridCol w="2192338">
                  <a:extLst>
                    <a:ext uri="{9D8B030D-6E8A-4147-A177-3AD203B41FA5}">
                      <a16:colId xmlns:a16="http://schemas.microsoft.com/office/drawing/2014/main" val="106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5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7DC87FC9-A446-40D3-6ABC-81DB671B2B66}"/>
              </a:ext>
            </a:extLst>
          </p:cNvPr>
          <p:cNvSpPr txBox="1"/>
          <p:nvPr/>
        </p:nvSpPr>
        <p:spPr>
          <a:xfrm>
            <a:off x="1059708" y="2014297"/>
            <a:ext cx="383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7719156-5284-826F-EF17-87904ADB2005}"/>
              </a:ext>
            </a:extLst>
          </p:cNvPr>
          <p:cNvSpPr txBox="1"/>
          <p:nvPr/>
        </p:nvSpPr>
        <p:spPr>
          <a:xfrm>
            <a:off x="2278908" y="380269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81" name="yt_shape_14281"/>
          <p:cNvSpPr txBox="1"/>
          <p:nvPr/>
        </p:nvSpPr>
        <p:spPr>
          <a:xfrm>
            <a:off x="540000" y="900000"/>
            <a:ext cx="423994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4282"/>
              <p:cNvSpPr txBox="1"/>
              <p:nvPr/>
            </p:nvSpPr>
            <p:spPr>
              <a:xfrm>
                <a:off x="540000" y="1531667"/>
                <a:ext cx="8582478" cy="313297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联立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m:rPr>
                                    <m:nor/>
                                  </m:rPr>
                                  <a:rPr lang="zh-CN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宋体" panose="02040503050406030204" pitchFamily="12" charset="0"/>
                                  </a:rPr>
                                  <m:t>－</m:t>
                                </m:r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num>
                              <m:den>
                                <m: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𝑥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bPr>
                      <m:e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△</m:t>
                            </m:r>
                          </m:sub>
                        </m:sSub>
                      </m:e>
                      <m:sub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𝐴𝑂𝐵</m:t>
                        </m:r>
                      </m:sub>
                    </m:sSub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3" name="yt_shape_14282" descr="{&quot;rangeId&quot;:13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31667"/>
                <a:ext cx="8582478" cy="3132974"/>
              </a:xfrm>
              <a:prstGeom prst="rect">
                <a:avLst/>
              </a:prstGeom>
              <a:blipFill>
                <a:blip r:embed="rId2"/>
                <a:stretch>
                  <a:fillRect l="-2203" t="-1556" r="-1137" b="-21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284" name="yt_image_14284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28795" y="1531667"/>
            <a:ext cx="2123204" cy="2177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286" name="yt_shape_14286"/>
              <p:cNvSpPr txBox="1"/>
              <p:nvPr/>
            </p:nvSpPr>
            <p:spPr>
              <a:xfrm>
                <a:off x="540000" y="900000"/>
                <a:ext cx="7734681" cy="6516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结合图象直接写出不等式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的解集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286" name="yt_shape_14286" descr="{&quot;rangeId&quot;:17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734681" cy="651653"/>
              </a:xfrm>
              <a:prstGeom prst="rect">
                <a:avLst/>
              </a:prstGeom>
              <a:blipFill>
                <a:blip r:embed="rId2"/>
                <a:stretch>
                  <a:fillRect l="-2445" r="-1420" b="-140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yt_shape_14288"/>
              <p:cNvSpPr txBox="1"/>
              <p:nvPr/>
            </p:nvSpPr>
            <p:spPr>
              <a:xfrm>
                <a:off x="540119" y="1754805"/>
                <a:ext cx="8952795" cy="11200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根据图象可知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不等式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的解集是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4" name="yt_shape_14288" descr="{&quot;rangeId&quot;:13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754805"/>
                <a:ext cx="8952795" cy="1120050"/>
              </a:xfrm>
              <a:prstGeom prst="rect">
                <a:avLst/>
              </a:prstGeom>
              <a:blipFill>
                <a:blip r:embed="rId3"/>
                <a:stretch>
                  <a:fillRect l="-2112" r="-817" b="-157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290" name="yt_image_14290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528795" y="1754805"/>
            <a:ext cx="2123204" cy="2177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293" name="yt_shape_14293"/>
              <p:cNvSpPr txBox="1"/>
              <p:nvPr/>
            </p:nvSpPr>
            <p:spPr>
              <a:xfrm>
                <a:off x="540119" y="900000"/>
                <a:ext cx="11460537" cy="395768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合肥市寿春中学单元卷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冰墩墩和雪容融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2022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年北京冬季奥运会的吉祥物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据反馈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冰墩墩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雪容融玩偶一经上市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非常畅销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小许选两款玩偶各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个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决定在网店进行销售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售后统计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一个冰墩墩玩偶利润为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元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/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个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一个雪容融玩偶利润为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元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/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个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调研发现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冰墩墩的数量在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个的基础上每增加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个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平均每个利润减少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而雪容融的利润始终不变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小许计划第二次购进两种玩偶共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个进行售卖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设冰墩墩的数量比第一次增加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个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第二次售完后冰墩墩的利润为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元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用含</a:t>
                </a:r>
                <a:r>
                  <a:rPr lang="en-US" altLang="zh-CN" sz="24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的代数式表示第二次售完后冰墩墩的利润</a:t>
                </a:r>
                <a:r>
                  <a:rPr lang="en-US" altLang="zh-CN" sz="24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150" dirty="0">
                    <a:solidFill>
                      <a:srgbClr val="FF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 </a:t>
                </a:r>
                <a:r>
                  <a:rPr lang="zh-CN" altLang="zh-CN" sz="2400" b="0" i="0" u="sng" spc="15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sng" spc="15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sng" spc="15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sng" spc="150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 spc="15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40</m:t>
                        </m:r>
                      </m:num>
                      <m:den>
                        <m:r>
                          <a:rPr lang="en-US" altLang="zh-CN" sz="2400" b="0" i="0" u="sng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sng" spc="15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sng" spc="15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sng" spc="15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1500</a:t>
                </a:r>
                <a:r>
                  <a:rPr lang="zh-CN" altLang="zh-CN" sz="2400" b="0" i="1" u="sng" spc="15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15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；（</a:t>
                </a: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4293" name="yt_shape_1429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60537" cy="3957686"/>
              </a:xfrm>
              <a:prstGeom prst="rect">
                <a:avLst/>
              </a:prstGeom>
              <a:blipFill>
                <a:blip r:embed="rId2"/>
                <a:stretch>
                  <a:fillRect l="-1649" t="-1387" r="-1489" b="-36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601ECF6-0C7D-D655-5039-A2343F62E6A8}"/>
                  </a:ext>
                </a:extLst>
              </p:cNvPr>
              <p:cNvSpPr txBox="1"/>
              <p:nvPr/>
            </p:nvSpPr>
            <p:spPr>
              <a:xfrm>
                <a:off x="8724157" y="3573016"/>
                <a:ext cx="3011044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15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40</m:t>
                        </m:r>
                      </m:num>
                      <m:den>
                        <m:r>
                          <a:rPr kumimoji="0" lang="en-US" altLang="zh-CN" sz="2400" b="0" i="0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1500</a:t>
                </a:r>
                <a:r>
                  <a:rPr kumimoji="0" lang="zh-CN" altLang="zh-CN" sz="24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601ECF6-0C7D-D655-5039-A2343F62E6A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24157" y="3573016"/>
                <a:ext cx="3011044" cy="768490"/>
              </a:xfrm>
              <a:prstGeom prst="rect">
                <a:avLst/>
              </a:prstGeom>
              <a:blipFill>
                <a:blip r:embed="rId3"/>
                <a:stretch>
                  <a:fillRect l="-3036" b="-71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95" name="yt_shape_14295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如何安排购买方案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使得第二次售卖两种玩偶的销售利润最大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最大利润是多少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296" name="yt_shape_14296"/>
              <p:cNvSpPr txBox="1"/>
              <p:nvPr/>
            </p:nvSpPr>
            <p:spPr>
              <a:xfrm>
                <a:off x="540119" y="1859435"/>
                <a:ext cx="11111999" cy="34490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设售卖两种玩偶的销售利润为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w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w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1750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对称轴为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为正整数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w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最大为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1802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此时冰墩墩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个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雪容融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38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个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w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最大为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1802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此时冰墩墩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个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雪容融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37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个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4296" name="yt_shape_14296" descr="{&quot;rangeId&quot;:21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859435"/>
                <a:ext cx="11111999" cy="3449021"/>
              </a:xfrm>
              <a:prstGeom prst="rect">
                <a:avLst/>
              </a:prstGeom>
              <a:blipFill>
                <a:blip r:embed="rId2"/>
                <a:stretch>
                  <a:fillRect l="-1701" t="-1413" r="-1207" b="-45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298" name="yt_shape_14298"/>
          <p:cNvSpPr txBox="1"/>
          <p:nvPr/>
        </p:nvSpPr>
        <p:spPr>
          <a:xfrm>
            <a:off x="540119" y="535924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购进冰墩墩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个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雪容融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个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或购进冰墩墩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个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雪容融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37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个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利润最大为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元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2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2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2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42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42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2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96" grpId="0" build="allAtOnce"/>
      <p:bldP spid="14298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220" name="yt_shape_14220"/>
              <p:cNvSpPr txBox="1"/>
              <p:nvPr/>
            </p:nvSpPr>
            <p:spPr>
              <a:xfrm>
                <a:off x="540119" y="900000"/>
                <a:ext cx="11111999" cy="160018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在平面直角坐标系中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在第一象限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的图象与线段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的面积为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4220" name="yt_shape_14220" descr="{&quot;rangeId&quot;: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600182"/>
              </a:xfrm>
              <a:prstGeom prst="rect">
                <a:avLst/>
              </a:prstGeom>
              <a:blipFill>
                <a:blip r:embed="rId2"/>
                <a:stretch>
                  <a:fillRect l="-1701" r="-714" b="-110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4223" name="yt_table_14223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6932041"/>
              </p:ext>
            </p:extLst>
          </p:nvPr>
        </p:nvGraphicFramePr>
        <p:xfrm>
          <a:off x="540000" y="2550970"/>
          <a:ext cx="7352666" cy="424371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669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670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671"/>
                    </a:ext>
                  </a:extLst>
                </a:gridCol>
                <a:gridCol w="1262063">
                  <a:extLst>
                    <a:ext uri="{9D8B030D-6E8A-4147-A177-3AD203B41FA5}">
                      <a16:colId xmlns:a16="http://schemas.microsoft.com/office/drawing/2014/main" val="1067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6"/>
                  </a:ext>
                </a:extLst>
              </a:tr>
            </a:tbl>
          </a:graphicData>
        </a:graphic>
      </p:graphicFrame>
      <p:pic>
        <p:nvPicPr>
          <p:cNvPr id="14222" name="yt_image_14222_skip" title="H_131.743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97453" y="2550970"/>
            <a:ext cx="1752417" cy="1673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A81CF62-3FB7-61A9-56C2-0F17E8EB4666}"/>
              </a:ext>
            </a:extLst>
          </p:cNvPr>
          <p:cNvSpPr txBox="1"/>
          <p:nvPr/>
        </p:nvSpPr>
        <p:spPr>
          <a:xfrm>
            <a:off x="1059708" y="2013530"/>
            <a:ext cx="383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225" name="yt_shape_14225"/>
              <p:cNvSpPr txBox="1"/>
              <p:nvPr/>
            </p:nvSpPr>
            <p:spPr>
              <a:xfrm>
                <a:off x="540119" y="900000"/>
                <a:ext cx="11111999" cy="107099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一次函数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在同一坐标系中的图象可能是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4225" name="yt_shape_14225" descr="{&quot;rangeId&quot;:5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070999"/>
              </a:xfrm>
              <a:prstGeom prst="rect">
                <a:avLst/>
              </a:prstGeom>
              <a:blipFill>
                <a:blip r:embed="rId2"/>
                <a:stretch>
                  <a:fillRect l="-1701" b="-171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227" name="yt_image_14227">
            <a:extLst>
              <a:ext uri="">
                <a16:creationId xmlns:m="http://schemas.openxmlformats.org/officeDocument/2006/math" xmlns:p14="http://schemas.microsoft.com/office/powerpoint/2010/main"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2174151"/>
            <a:ext cx="1146348" cy="1042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228" name="yt_image_14228">
            <a:extLst>
              <a:ext uri="">
                <a16:creationId xmlns:m="http://schemas.openxmlformats.org/officeDocument/2006/math" xmlns:p14="http://schemas.microsoft.com/office/powerpoint/2010/main"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46348" y="2213031"/>
            <a:ext cx="1145584" cy="1003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229" name="yt_image_14229">
            <a:extLst>
              <a:ext uri="">
                <a16:creationId xmlns:m="http://schemas.openxmlformats.org/officeDocument/2006/math" xmlns:p14="http://schemas.microsoft.com/office/powerpoint/2010/main"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51932" y="2218215"/>
            <a:ext cx="1142775" cy="998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230" name="yt_image_14230">
            <a:extLst>
              <a:ext uri="">
                <a16:creationId xmlns:m="http://schemas.openxmlformats.org/officeDocument/2006/math" xmlns:p14="http://schemas.microsoft.com/office/powerpoint/2010/main"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54707" y="2218215"/>
            <a:ext cx="1142775" cy="998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33" name="yt_shape_14233"/>
          <p:cNvSpPr txBox="1"/>
          <p:nvPr/>
        </p:nvSpPr>
        <p:spPr>
          <a:xfrm>
            <a:off x="913140" y="3216783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</a:p>
        </p:txBody>
      </p:sp>
      <p:sp>
        <p:nvSpPr>
          <p:cNvPr id="14234" name="yt_shape_14234"/>
          <p:cNvSpPr txBox="1"/>
          <p:nvPr/>
        </p:nvSpPr>
        <p:spPr>
          <a:xfrm>
            <a:off x="2427513" y="3216783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</a:p>
        </p:txBody>
      </p:sp>
      <p:sp>
        <p:nvSpPr>
          <p:cNvPr id="14235" name="yt_shape_14235"/>
          <p:cNvSpPr txBox="1"/>
          <p:nvPr/>
        </p:nvSpPr>
        <p:spPr>
          <a:xfrm>
            <a:off x="3931692" y="3216783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</a:p>
        </p:txBody>
      </p:sp>
      <p:sp>
        <p:nvSpPr>
          <p:cNvPr id="14236" name="yt_shape_14236"/>
          <p:cNvSpPr txBox="1"/>
          <p:nvPr/>
        </p:nvSpPr>
        <p:spPr>
          <a:xfrm>
            <a:off x="5426060" y="3216783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237" name="yt_shape_14237"/>
              <p:cNvSpPr txBox="1"/>
              <p:nvPr/>
            </p:nvSpPr>
            <p:spPr>
              <a:xfrm>
                <a:off x="540119" y="3729417"/>
                <a:ext cx="11111999" cy="113178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的三个顶点分别为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在第一象限内的图象与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有交点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的取值范围是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4237" name="yt_shape_14237" descr="{&quot;rangeId&quot;: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729417"/>
                <a:ext cx="11111999" cy="1131785"/>
              </a:xfrm>
              <a:prstGeom prst="rect">
                <a:avLst/>
              </a:prstGeom>
              <a:blipFill>
                <a:blip r:embed="rId7"/>
                <a:stretch>
                  <a:fillRect l="-1701" t="-4865" r="-823" b="-8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4240" name="yt_table_14240_skip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4064337"/>
              </p:ext>
            </p:extLst>
          </p:nvPr>
        </p:nvGraphicFramePr>
        <p:xfrm>
          <a:off x="540000" y="4911990"/>
          <a:ext cx="5232718" cy="848742"/>
        </p:xfrm>
        <a:graphic>
          <a:graphicData uri="http://schemas.openxmlformats.org/drawingml/2006/table">
            <a:tbl>
              <a:tblPr/>
              <a:tblGrid>
                <a:gridCol w="3073718">
                  <a:extLst>
                    <a:ext uri="{9D8B030D-6E8A-4147-A177-3AD203B41FA5}">
                      <a16:colId xmlns:a16="http://schemas.microsoft.com/office/drawing/2014/main" val="10673"/>
                    </a:ext>
                  </a:extLst>
                </a:gridCol>
                <a:gridCol w="2159000">
                  <a:extLst>
                    <a:ext uri="{9D8B030D-6E8A-4147-A177-3AD203B41FA5}">
                      <a16:colId xmlns:a16="http://schemas.microsoft.com/office/drawing/2014/main" val="1067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≤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k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≤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k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≤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k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≤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k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8"/>
                  </a:ext>
                </a:extLst>
              </a:tr>
            </a:tbl>
          </a:graphicData>
        </a:graphic>
      </p:graphicFrame>
      <p:pic>
        <p:nvPicPr>
          <p:cNvPr id="14239" name="yt_image_14239_skip" title="H_113.62961">
            <a:extLst>
              <a:ext uri="">
                <a16:creationId xmlns:m="http://schemas.openxmlformats.org/officeDocument/2006/math"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961244" y="4911990"/>
            <a:ext cx="1688612" cy="1443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0DF0820-7C16-E437-FC5E-1DB81DE590A9}"/>
              </a:ext>
            </a:extLst>
          </p:cNvPr>
          <p:cNvSpPr txBox="1"/>
          <p:nvPr/>
        </p:nvSpPr>
        <p:spPr>
          <a:xfrm>
            <a:off x="1059708" y="148946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035D099-FD99-77B6-143C-1A17B2D2EC95}"/>
              </a:ext>
            </a:extLst>
          </p:cNvPr>
          <p:cNvSpPr txBox="1"/>
          <p:nvPr/>
        </p:nvSpPr>
        <p:spPr>
          <a:xfrm>
            <a:off x="9310136" y="4158099"/>
            <a:ext cx="383286" cy="73896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42" name="yt_shape_14242"/>
          <p:cNvSpPr txBox="1"/>
          <p:nvPr/>
        </p:nvSpPr>
        <p:spPr>
          <a:xfrm>
            <a:off x="540000" y="900000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填空题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243" name="yt_shape_14243"/>
              <p:cNvSpPr txBox="1"/>
              <p:nvPr/>
            </p:nvSpPr>
            <p:spPr>
              <a:xfrm>
                <a:off x="540000" y="1379303"/>
                <a:ext cx="8422177" cy="6422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的取值范围是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4243" name="yt_shape_14243" descr="{&quot;rangeId&quot;: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79303"/>
                <a:ext cx="8422177" cy="642292"/>
              </a:xfrm>
              <a:prstGeom prst="rect">
                <a:avLst/>
              </a:prstGeom>
              <a:blipFill>
                <a:blip r:embed="rId2"/>
                <a:stretch>
                  <a:fillRect l="-2245" r="-362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245" name="yt_shape_14245"/>
              <p:cNvSpPr txBox="1"/>
              <p:nvPr/>
            </p:nvSpPr>
            <p:spPr>
              <a:xfrm>
                <a:off x="540119" y="2072383"/>
                <a:ext cx="11111999" cy="11200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如图所示是三个反比例函数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sub>
                        </m:sSub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由此观察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的大小关系是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en-US" altLang="zh-CN" sz="16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en-US" altLang="zh-CN" sz="16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en-US" altLang="zh-CN" sz="16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连接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 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4245" name="yt_shape_14245" descr="{&quot;rangeId&quot;: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072383"/>
                <a:ext cx="11111999" cy="1120050"/>
              </a:xfrm>
              <a:prstGeom prst="rect">
                <a:avLst/>
              </a:prstGeom>
              <a:blipFill>
                <a:blip r:embed="rId3"/>
                <a:stretch>
                  <a:fillRect l="-1701" r="-933" b="-157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247" name="yt_image_14247">
            <a:extLst>
              <a:ext uri="">
                <a16:creationId xmlns:mc="http://schemas.openxmlformats.org/markup-compatibility/2006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95208" y="3243221"/>
            <a:ext cx="2401583" cy="1942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CD9550B-B100-299B-81CC-C63B8F0E3EB5}"/>
              </a:ext>
            </a:extLst>
          </p:cNvPr>
          <p:cNvSpPr txBox="1"/>
          <p:nvPr/>
        </p:nvSpPr>
        <p:spPr>
          <a:xfrm>
            <a:off x="7665176" y="1332497"/>
            <a:ext cx="1077024" cy="72969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311B0C7-E38C-B4DA-1EC3-19EA01822825}"/>
              </a:ext>
            </a:extLst>
          </p:cNvPr>
          <p:cNvSpPr txBox="1"/>
          <p:nvPr/>
        </p:nvSpPr>
        <p:spPr>
          <a:xfrm>
            <a:off x="1974108" y="2661213"/>
            <a:ext cx="180409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249" name="yt_shape_14249"/>
              <p:cNvSpPr txBox="1"/>
              <p:nvPr/>
            </p:nvSpPr>
            <p:spPr>
              <a:xfrm>
                <a:off x="540119" y="900000"/>
                <a:ext cx="11111999" cy="110735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安庆市期末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图象与正比例函数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图象交于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的值为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14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4249" name="yt_shape_14249" descr="{&quot;rangeId&quot;:9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107354"/>
              </a:xfrm>
              <a:prstGeom prst="rect">
                <a:avLst/>
              </a:prstGeom>
              <a:blipFill>
                <a:blip r:embed="rId2"/>
                <a:stretch>
                  <a:fillRect l="-1701" r="-494" b="-16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251" name="yt_shape_14251"/>
              <p:cNvSpPr txBox="1"/>
              <p:nvPr/>
            </p:nvSpPr>
            <p:spPr>
              <a:xfrm>
                <a:off x="540119" y="2058142"/>
                <a:ext cx="11111999" cy="180158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安徽省中考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正比例函数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的图象有一个交点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平移直线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使其经过点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得到直线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对应的函数表达式是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4251" name="yt_shape_14251" descr="{&quot;rangeId&quot;:9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058142"/>
                <a:ext cx="11111999" cy="1801583"/>
              </a:xfrm>
              <a:prstGeom prst="rect">
                <a:avLst/>
              </a:prstGeom>
              <a:blipFill>
                <a:blip r:embed="rId3"/>
                <a:stretch>
                  <a:fillRect l="-1701" b="-40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256" name="yt_shape_14256"/>
          <p:cNvSpPr txBox="1"/>
          <p:nvPr/>
        </p:nvSpPr>
        <p:spPr>
          <a:xfrm>
            <a:off x="540000" y="608504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253" name="yt_shape_14253" title="H_167.26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95035" y="3910513"/>
            <a:ext cx="1801929" cy="2124216"/>
            <a:chOff x="0" y="0"/>
            <a:chExt cx="1801929" cy="2124216"/>
          </a:xfrm>
        </p:grpSpPr>
        <p:pic>
          <p:nvPicPr>
            <p:cNvPr id="2" name="yt_image_14253">
              <a:extLst>
                <a:ext uri="">
                  <a16:creationId xmlns:m="http://schemas.openxmlformats.org/officeDocument/2006/math" xmlns:mc="http://schemas.openxmlformats.org/markup-compatibility/2006"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801929" cy="17282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255" name="yt_shape_14255"/>
            <p:cNvSpPr txBox="1"/>
            <p:nvPr/>
          </p:nvSpPr>
          <p:spPr>
            <a:xfrm>
              <a:off x="367683" y="176421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3F15C87-C59A-3BD9-EE81-12BAE6DFC10A}"/>
              </a:ext>
            </a:extLst>
          </p:cNvPr>
          <p:cNvSpPr txBox="1"/>
          <p:nvPr/>
        </p:nvSpPr>
        <p:spPr>
          <a:xfrm>
            <a:off x="4917333" y="1525469"/>
            <a:ext cx="1094487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6F674D9-8235-6490-11B0-0638C12379AE}"/>
                  </a:ext>
                </a:extLst>
              </p:cNvPr>
              <p:cNvSpPr txBox="1"/>
              <p:nvPr/>
            </p:nvSpPr>
            <p:spPr>
              <a:xfrm>
                <a:off x="3193308" y="3080879"/>
                <a:ext cx="1645348" cy="67508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4" name="文本框 3" descr="{'rangeId': 9, 'hasSerialNum': 1, 'mathAnswerShape': 1}">
                <a:extLst>
                  <a:ext uri="{FF2B5EF4-FFF2-40B4-BE49-F238E27FC236}">
                    <a16:creationId xmlns:a16="http://schemas.microsoft.com/office/drawing/2014/main" id="{E6F674D9-8235-6490-11B0-0638C12379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93308" y="3080879"/>
                <a:ext cx="1645348" cy="675082"/>
              </a:xfrm>
              <a:prstGeom prst="rect">
                <a:avLst/>
              </a:prstGeom>
              <a:blipFill>
                <a:blip r:embed="rId5"/>
                <a:stretch>
                  <a:fillRect l="-5926" b="-153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257" name="yt_shape_14257"/>
              <p:cNvSpPr txBox="1"/>
              <p:nvPr/>
            </p:nvSpPr>
            <p:spPr>
              <a:xfrm>
                <a:off x="540119" y="900000"/>
                <a:ext cx="11111999" cy="111011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分别在函数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轴上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若四边形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为正方形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在第一象限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的坐标是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257" name="yt_shape_14257" descr="{&quot;rangeId&quot;:10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110112"/>
              </a:xfrm>
              <a:prstGeom prst="rect">
                <a:avLst/>
              </a:prstGeom>
              <a:blipFill>
                <a:blip r:embed="rId2"/>
                <a:stretch>
                  <a:fillRect l="-1701" b="-15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262" name="yt_shape_14262"/>
          <p:cNvSpPr txBox="1"/>
          <p:nvPr/>
        </p:nvSpPr>
        <p:spPr>
          <a:xfrm>
            <a:off x="540000" y="426729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259" name="yt_shape_14259" title="H_157.7707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890917" y="2213264"/>
            <a:ext cx="2410165" cy="2003688"/>
            <a:chOff x="0" y="0"/>
            <a:chExt cx="2410165" cy="2003688"/>
          </a:xfrm>
        </p:grpSpPr>
        <p:pic>
          <p:nvPicPr>
            <p:cNvPr id="2" name="yt_image_14259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410165" cy="16076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261" name="yt_shape_14261"/>
            <p:cNvSpPr txBox="1"/>
            <p:nvPr/>
          </p:nvSpPr>
          <p:spPr>
            <a:xfrm>
              <a:off x="595618" y="164368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2A5A4485-82B1-AFD6-E4CC-0C16440A5114}"/>
              </a:ext>
            </a:extLst>
          </p:cNvPr>
          <p:cNvSpPr txBox="1"/>
          <p:nvPr/>
        </p:nvSpPr>
        <p:spPr>
          <a:xfrm>
            <a:off x="7477971" y="1528199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63" name="yt_shape_14263"/>
          <p:cNvSpPr txBox="1"/>
          <p:nvPr/>
        </p:nvSpPr>
        <p:spPr>
          <a:xfrm>
            <a:off x="540000" y="900000"/>
            <a:ext cx="30777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解答题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4264" name="yt_shape_14264"/>
          <p:cNvSpPr txBox="1"/>
          <p:nvPr/>
        </p:nvSpPr>
        <p:spPr>
          <a:xfrm>
            <a:off x="540119" y="137930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某汽车的功率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为一定值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它的速度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v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m/s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是它所受的牵引力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的反比例函数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它的图象如图所示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14265" name="yt_shape_14265"/>
          <p:cNvSpPr txBox="1"/>
          <p:nvPr/>
        </p:nvSpPr>
        <p:spPr>
          <a:xfrm>
            <a:off x="540000" y="2338738"/>
            <a:ext cx="678711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求速度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v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关于牵引力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的函数表达式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4266"/>
              <p:cNvSpPr txBox="1"/>
              <p:nvPr/>
            </p:nvSpPr>
            <p:spPr>
              <a:xfrm>
                <a:off x="540119" y="2970405"/>
                <a:ext cx="7419494" cy="180895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设速度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v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关于牵引力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的函数表达式为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v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𝐹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把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3000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代入表达式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60000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速度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v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关于牵引力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的函数表达式为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v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60000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𝐹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2" name="yt_shape_14266" descr="{&quot;rangeId&quot;:12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970405"/>
                <a:ext cx="7419494" cy="1808957"/>
              </a:xfrm>
              <a:prstGeom prst="rect">
                <a:avLst/>
              </a:prstGeom>
              <a:blipFill>
                <a:blip r:embed="rId2"/>
                <a:stretch>
                  <a:fillRect l="-2547" b="-50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268" name="yt_image_14268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95494" y="2970405"/>
            <a:ext cx="3656505" cy="1897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70" name="yt_shape_14270"/>
          <p:cNvSpPr txBox="1"/>
          <p:nvPr/>
        </p:nvSpPr>
        <p:spPr>
          <a:xfrm>
            <a:off x="540000" y="900000"/>
            <a:ext cx="884056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当它所受的牵引力为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2500N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汽车的速度为多少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4271"/>
              <p:cNvSpPr txBox="1"/>
              <p:nvPr/>
            </p:nvSpPr>
            <p:spPr>
              <a:xfrm>
                <a:off x="540000" y="1531667"/>
                <a:ext cx="7284045" cy="111056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2500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v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60000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2500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24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当它所受的牵引力为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2500N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汽车的速度为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24m/s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3" name="yt_shape_14271" descr="{&quot;rangeId&quot;:12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31667"/>
                <a:ext cx="7284045" cy="1110560"/>
              </a:xfrm>
              <a:prstGeom prst="rect">
                <a:avLst/>
              </a:prstGeom>
              <a:blipFill>
                <a:blip r:embed="rId2"/>
                <a:stretch>
                  <a:fillRect l="-2596" r="-1424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273" name="yt_image_14273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95494" y="1531667"/>
            <a:ext cx="3656505" cy="1897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275" name="yt_shape_14275"/>
              <p:cNvSpPr txBox="1"/>
              <p:nvPr/>
            </p:nvSpPr>
            <p:spPr>
              <a:xfrm>
                <a:off x="540119" y="900000"/>
                <a:ext cx="11111999" cy="11200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一次函数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的图象与反比例函数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的图象交于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两点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且与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的坐标为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275" name="yt_shape_14275" descr="{&quot;rangeId&quot;:15,&quot;color&quot;:&quot;B&quot;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120050"/>
              </a:xfrm>
              <a:prstGeom prst="rect">
                <a:avLst/>
              </a:prstGeom>
              <a:blipFill>
                <a:blip r:embed="rId2"/>
                <a:stretch>
                  <a:fillRect l="-1701" r="-1098" b="-163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277" name="yt_shape_14277"/>
          <p:cNvSpPr txBox="1"/>
          <p:nvPr/>
        </p:nvSpPr>
        <p:spPr>
          <a:xfrm>
            <a:off x="540000" y="2070838"/>
            <a:ext cx="374461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及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2" name="yt_shape_14278"/>
          <p:cNvSpPr txBox="1"/>
          <p:nvPr/>
        </p:nvSpPr>
        <p:spPr>
          <a:xfrm>
            <a:off x="540000" y="2702505"/>
            <a:ext cx="7112525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将点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代入反比例函数表达式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将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代入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pic>
        <p:nvPicPr>
          <p:cNvPr id="14279" name="yt_image_14279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28795" y="2702505"/>
            <a:ext cx="2123204" cy="2177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1471</Words>
  <Application>Microsoft Office PowerPoint</Application>
  <PresentationFormat>宽屏</PresentationFormat>
  <Paragraphs>75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9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崇阳 徐</cp:lastModifiedBy>
  <cp:revision>43</cp:revision>
  <dcterms:created xsi:type="dcterms:W3CDTF">2023-05-05T05:33:04Z</dcterms:created>
  <dcterms:modified xsi:type="dcterms:W3CDTF">2023-05-12T05:45:09Z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