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9" r:id="rId4"/>
    <p:sldId id="372" r:id="rId5"/>
    <p:sldId id="376" r:id="rId6"/>
    <p:sldId id="377" r:id="rId7"/>
    <p:sldId id="380" r:id="rId8"/>
    <p:sldId id="381" r:id="rId9"/>
    <p:sldId id="383" r:id="rId10"/>
    <p:sldId id="385" r:id="rId11"/>
    <p:sldId id="388" r:id="rId12"/>
    <p:sldId id="403" r:id="rId13"/>
    <p:sldId id="392" r:id="rId14"/>
    <p:sldId id="404" r:id="rId15"/>
    <p:sldId id="393" r:id="rId16"/>
    <p:sldId id="401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4" name="yt_shape_13224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d0917e7-5382-491d-9003-238f4e2c271b.png&quot;}"/>
            </a:endParaRPr>
          </a:p>
        </p:txBody>
      </p:sp>
      <p:sp>
        <p:nvSpPr>
          <p:cNvPr id="13225" name="yt_shape_13225"/>
          <p:cNvSpPr txBox="1"/>
          <p:nvPr/>
        </p:nvSpPr>
        <p:spPr>
          <a:xfrm>
            <a:off x="540119" y="1661816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计算器面板上涉及三角函数的键有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键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可以用来求锐角的三角函数值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226" name="yt_shape_13226"/>
          <p:cNvSpPr txBox="1"/>
          <p:nvPr/>
        </p:nvSpPr>
        <p:spPr>
          <a:xfrm>
            <a:off x="540119" y="260477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已知三角函数值求锐角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先按第二功能键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2ndF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再输入函数名称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最后输入具体数字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显示的结果是以度为单位的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2ndF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D·M'S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即可以显示以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度分秒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为单位的结果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2B647516-4348-953D-28DC-146297376495}"/>
              </a:ext>
            </a:extLst>
          </p:cNvPr>
          <p:cNvSpPr/>
          <p:nvPr/>
        </p:nvSpPr>
        <p:spPr>
          <a:xfrm>
            <a:off x="6636119" y="2531194"/>
            <a:ext cx="627126" cy="411988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65DAB5B0-430D-243A-D46E-CF11B25826E7}"/>
              </a:ext>
            </a:extLst>
          </p:cNvPr>
          <p:cNvSpPr/>
          <p:nvPr/>
        </p:nvSpPr>
        <p:spPr>
          <a:xfrm>
            <a:off x="6636119" y="3143759"/>
            <a:ext cx="627126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3637FBE7-B035-FB8E-3F55-7EE0080DCFE0}"/>
              </a:ext>
            </a:extLst>
          </p:cNvPr>
          <p:cNvSpPr/>
          <p:nvPr/>
        </p:nvSpPr>
        <p:spPr>
          <a:xfrm>
            <a:off x="7567982" y="3143759"/>
            <a:ext cx="81921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yt_shape_1683706226118">
            <a:extLst>
              <a:ext uri="{FF2B5EF4-FFF2-40B4-BE49-F238E27FC236}">
                <a16:creationId xmlns:a16="http://schemas.microsoft.com/office/drawing/2014/main" id="{BC2A42DD-6ECA-4989-BE59-16B4EB939F2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1470F9E-9C2C-F9F6-879C-FF83151AC1DC}"/>
              </a:ext>
            </a:extLst>
          </p:cNvPr>
          <p:cNvSpPr txBox="1"/>
          <p:nvPr/>
        </p:nvSpPr>
        <p:spPr>
          <a:xfrm>
            <a:off x="6546107" y="2420888"/>
            <a:ext cx="807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2ndF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5" name="yt_shape_13275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bb5de6a7-2dfe-44f9-9d30-9d4fc97a8d46.png&quot;}"/>
            </a:endParaRPr>
          </a:p>
        </p:txBody>
      </p:sp>
      <p:sp>
        <p:nvSpPr>
          <p:cNvPr id="13276" name="yt_shape_13276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不是等腰直角三角形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是最小的内角时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77" name="yt_table_13277" title="H_112.5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6406578"/>
                  </p:ext>
                </p:extLst>
              </p:nvPr>
            </p:nvGraphicFramePr>
            <p:xfrm>
              <a:off x="540000" y="2764510"/>
              <a:ext cx="5377308" cy="1429005"/>
            </p:xfrm>
            <a:graphic>
              <a:graphicData uri="http://schemas.openxmlformats.org/drawingml/2006/table">
                <a:tbl>
                  <a:tblPr/>
                  <a:tblGrid>
                    <a:gridCol w="3154744">
                      <a:extLst>
                        <a:ext uri="{9D8B030D-6E8A-4147-A177-3AD203B41FA5}">
                          <a16:colId xmlns:a16="http://schemas.microsoft.com/office/drawing/2014/main" val="10574"/>
                        </a:ext>
                      </a:extLst>
                    </a:gridCol>
                    <a:gridCol w="2222564">
                      <a:extLst>
                        <a:ext uri="{9D8B030D-6E8A-4147-A177-3AD203B41FA5}">
                          <a16:colId xmlns:a16="http://schemas.microsoft.com/office/drawing/2014/main" val="105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277" name="yt_table_13277" descr="{&quot;rangeId&quot;:22,&quot;type&quot;:&quot;Option&quot;}" title="H_112.5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6406578"/>
                  </p:ext>
                </p:extLst>
              </p:nvPr>
            </p:nvGraphicFramePr>
            <p:xfrm>
              <a:off x="540000" y="2764510"/>
              <a:ext cx="5377308" cy="1429005"/>
            </p:xfrm>
            <a:graphic>
              <a:graphicData uri="http://schemas.openxmlformats.org/drawingml/2006/table">
                <a:tbl>
                  <a:tblPr/>
                  <a:tblGrid>
                    <a:gridCol w="3154744">
                      <a:extLst>
                        <a:ext uri="{9D8B030D-6E8A-4147-A177-3AD203B41FA5}">
                          <a16:colId xmlns:a16="http://schemas.microsoft.com/office/drawing/2014/main" val="10574"/>
                        </a:ext>
                      </a:extLst>
                    </a:gridCol>
                    <a:gridCol w="2222564">
                      <a:extLst>
                        <a:ext uri="{9D8B030D-6E8A-4147-A177-3AD203B41FA5}">
                          <a16:colId xmlns:a16="http://schemas.microsoft.com/office/drawing/2014/main" val="10575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0463" b="-11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1918" b="-11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2"/>
                      </a:ext>
                    </a:extLst>
                  </a:tr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9153" r="-7046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1918" t="-99153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278" name="yt_shape_13278"/>
          <p:cNvSpPr txBox="1"/>
          <p:nvPr/>
        </p:nvSpPr>
        <p:spPr>
          <a:xfrm>
            <a:off x="540119" y="42439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sin48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不使用计算器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不查表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下列关系式中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79" name="yt_table_1327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773643"/>
              </p:ext>
            </p:extLst>
          </p:nvPr>
        </p:nvGraphicFramePr>
        <p:xfrm>
          <a:off x="540000" y="5355787"/>
          <a:ext cx="5161344" cy="848742"/>
        </p:xfrm>
        <a:graphic>
          <a:graphicData uri="http://schemas.openxmlformats.org/drawingml/2006/table">
            <a:tbl>
              <a:tblPr/>
              <a:tblGrid>
                <a:gridCol w="3154744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  <a:gridCol w="2006600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"/>
                  </a:ext>
                </a:extLst>
              </a:tr>
            </a:tbl>
          </a:graphicData>
        </a:graphic>
      </p:graphicFrame>
      <p:pic>
        <p:nvPicPr>
          <p:cNvPr id="3" name="yt_shape_1683706226617">
            <a:extLst>
              <a:ext uri="{FF2B5EF4-FFF2-40B4-BE49-F238E27FC236}">
                <a16:creationId xmlns:a16="http://schemas.microsoft.com/office/drawing/2014/main" id="{5689F3F0-F5DA-C398-2E53-BB6AA12F000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47AEF4-32D1-11BE-1DE4-12E0CEC25928}"/>
              </a:ext>
            </a:extLst>
          </p:cNvPr>
          <p:cNvSpPr txBox="1"/>
          <p:nvPr/>
        </p:nvSpPr>
        <p:spPr>
          <a:xfrm>
            <a:off x="5479308" y="20813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C9AE5C-969A-8614-D3C2-2F4EC280EE9D}"/>
              </a:ext>
            </a:extLst>
          </p:cNvPr>
          <p:cNvSpPr txBox="1"/>
          <p:nvPr/>
        </p:nvSpPr>
        <p:spPr>
          <a:xfrm>
            <a:off x="3802908" y="46726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1" name="yt_shape_1328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282" name="yt_shape_13282"/>
          <p:cNvSpPr txBox="1"/>
          <p:nvPr/>
        </p:nvSpPr>
        <p:spPr>
          <a:xfrm>
            <a:off x="540000" y="1859435"/>
            <a:ext cx="85632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3283" name="yt_shape_13283"/>
          <p:cNvSpPr txBox="1"/>
          <p:nvPr/>
        </p:nvSpPr>
        <p:spPr>
          <a:xfrm>
            <a:off x="540000" y="2338738"/>
            <a:ext cx="48378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284"/>
              <p:cNvSpPr txBox="1"/>
              <p:nvPr/>
            </p:nvSpPr>
            <p:spPr>
              <a:xfrm>
                <a:off x="540119" y="2970405"/>
                <a:ext cx="9145240" cy="15937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边上的高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9sin48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3284" descr="{&quot;rangeId&quot;:2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70405"/>
                <a:ext cx="9145240" cy="1593770"/>
              </a:xfrm>
              <a:prstGeom prst="rect">
                <a:avLst/>
              </a:prstGeom>
              <a:blipFill>
                <a:blip r:embed="rId2"/>
                <a:stretch>
                  <a:fillRect l="-2067" t="-3053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86" name="yt_image_1328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1240" y="2970405"/>
            <a:ext cx="1930759" cy="125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88" name="yt_image_1328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5915" y="4766975"/>
            <a:ext cx="1940169" cy="126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E47ECFE-7BD4-4CC0-1A28-FA8E0402FF72}"/>
              </a:ext>
            </a:extLst>
          </p:cNvPr>
          <p:cNvSpPr txBox="1"/>
          <p:nvPr/>
        </p:nvSpPr>
        <p:spPr>
          <a:xfrm>
            <a:off x="9963996" y="853194"/>
            <a:ext cx="158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F81057-0606-52ED-EF8E-A1571FDAC072}"/>
              </a:ext>
            </a:extLst>
          </p:cNvPr>
          <p:cNvSpPr txBox="1"/>
          <p:nvPr/>
        </p:nvSpPr>
        <p:spPr>
          <a:xfrm>
            <a:off x="45010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0" name="yt_shape_13290"/>
          <p:cNvSpPr txBox="1"/>
          <p:nvPr/>
        </p:nvSpPr>
        <p:spPr>
          <a:xfrm>
            <a:off x="540000" y="900000"/>
            <a:ext cx="41004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291"/>
              <p:cNvSpPr txBox="1"/>
              <p:nvPr/>
            </p:nvSpPr>
            <p:spPr>
              <a:xfrm>
                <a:off x="540119" y="1531667"/>
                <a:ext cx="9145240" cy="24021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9cos48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48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cos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48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'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291" descr="{&quot;rangeId&quot;:2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9145240" cy="2402196"/>
              </a:xfrm>
              <a:prstGeom prst="rect">
                <a:avLst/>
              </a:prstGeom>
              <a:blipFill>
                <a:blip r:embed="rId2"/>
                <a:stretch>
                  <a:fillRect l="-2067" b="-7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93" name="yt_image_1329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1240" y="1531667"/>
            <a:ext cx="1930759" cy="125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5" name="yt_shape_1329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296" name="yt_shape_13296"/>
          <p:cNvSpPr txBox="1"/>
          <p:nvPr/>
        </p:nvSpPr>
        <p:spPr>
          <a:xfrm>
            <a:off x="540000" y="1859435"/>
            <a:ext cx="97061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试比较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297"/>
              <p:cNvSpPr txBox="1"/>
              <p:nvPr/>
            </p:nvSpPr>
            <p:spPr>
              <a:xfrm>
                <a:off x="540000" y="2491102"/>
                <a:ext cx="4546116" cy="2747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3297" descr="{&quot;rangeId&quot;:2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4546116" cy="2747355"/>
              </a:xfrm>
              <a:prstGeom prst="rect">
                <a:avLst/>
              </a:prstGeom>
              <a:blipFill>
                <a:blip r:embed="rId2"/>
                <a:stretch>
                  <a:fillRect l="-4161" t="-2000" r="-2550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99" name="yt_image_1329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65504" y="2491102"/>
            <a:ext cx="1686495" cy="150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1" name="yt_shape_13301"/>
          <p:cNvSpPr txBox="1"/>
          <p:nvPr/>
        </p:nvSpPr>
        <p:spPr>
          <a:xfrm>
            <a:off x="540000" y="900000"/>
            <a:ext cx="10671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都是锐角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试判断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302"/>
              <p:cNvSpPr txBox="1"/>
              <p:nvPr/>
            </p:nvSpPr>
            <p:spPr>
              <a:xfrm>
                <a:off x="540000" y="1531667"/>
                <a:ext cx="6054991" cy="17870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302" descr="{&quot;rangeId&quot;:2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054991" cy="1787092"/>
              </a:xfrm>
              <a:prstGeom prst="rect">
                <a:avLst/>
              </a:prstGeom>
              <a:blipFill>
                <a:blip r:embed="rId2"/>
                <a:stretch>
                  <a:fillRect l="-3122" r="-1511" b="-9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04" name="yt_image_133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65504" y="1531667"/>
            <a:ext cx="1686495" cy="150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6" name="yt_shape_1330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a6cddda-f3d6-4ccd-992a-fb42c828df71.png&quot;}"/>
            </a:endParaRPr>
          </a:p>
        </p:txBody>
      </p:sp>
      <p:sp>
        <p:nvSpPr>
          <p:cNvPr id="13307" name="yt_shape_13307"/>
          <p:cNvSpPr txBox="1"/>
          <p:nvPr/>
        </p:nvSpPr>
        <p:spPr>
          <a:xfrm>
            <a:off x="540000" y="1661816"/>
            <a:ext cx="3642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308" name="yt_shape_13308"/>
          <p:cNvSpPr txBox="1"/>
          <p:nvPr/>
        </p:nvSpPr>
        <p:spPr>
          <a:xfrm>
            <a:off x="540000" y="2141119"/>
            <a:ext cx="103105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可用计算器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比较下列各对数的大小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并提出你的猜想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3309" name="yt_shape_13309"/>
          <p:cNvSpPr txBox="1"/>
          <p:nvPr/>
        </p:nvSpPr>
        <p:spPr>
          <a:xfrm>
            <a:off x="540000" y="2620422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2sin15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310" name="yt_shape_13310"/>
          <p:cNvSpPr txBox="1"/>
          <p:nvPr/>
        </p:nvSpPr>
        <p:spPr>
          <a:xfrm>
            <a:off x="540000" y="3099725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2sin18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311" name="yt_shape_13311"/>
          <p:cNvSpPr txBox="1"/>
          <p:nvPr/>
        </p:nvSpPr>
        <p:spPr>
          <a:xfrm>
            <a:off x="540000" y="3579028"/>
            <a:ext cx="54373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2sin22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312" name="yt_shape_13312"/>
          <p:cNvSpPr txBox="1"/>
          <p:nvPr/>
        </p:nvSpPr>
        <p:spPr>
          <a:xfrm>
            <a:off x="540000" y="4058331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2sin30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313" name="yt_shape_13313"/>
          <p:cNvSpPr txBox="1"/>
          <p:nvPr/>
        </p:nvSpPr>
        <p:spPr>
          <a:xfrm>
            <a:off x="540000" y="4537634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2sin40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6226665">
            <a:extLst>
              <a:ext uri="{FF2B5EF4-FFF2-40B4-BE49-F238E27FC236}">
                <a16:creationId xmlns:a16="http://schemas.microsoft.com/office/drawing/2014/main" id="{B66E1305-6C56-9825-6118-363AAC6642C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5FD48F-3096-B5EE-AF31-0D380CE7078B}"/>
              </a:ext>
            </a:extLst>
          </p:cNvPr>
          <p:cNvSpPr txBox="1"/>
          <p:nvPr/>
        </p:nvSpPr>
        <p:spPr>
          <a:xfrm>
            <a:off x="2024789" y="2573616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A34800-2641-F647-874D-2FED6E122982}"/>
              </a:ext>
            </a:extLst>
          </p:cNvPr>
          <p:cNvSpPr txBox="1"/>
          <p:nvPr/>
        </p:nvSpPr>
        <p:spPr>
          <a:xfrm>
            <a:off x="2024789" y="305291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7D57BC-5E12-EEA5-B1D6-C6C037606796}"/>
              </a:ext>
            </a:extLst>
          </p:cNvPr>
          <p:cNvSpPr txBox="1"/>
          <p:nvPr/>
        </p:nvSpPr>
        <p:spPr>
          <a:xfrm>
            <a:off x="2024789" y="353222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996496-A4F6-089C-FA01-5EEB11BBE9F3}"/>
              </a:ext>
            </a:extLst>
          </p:cNvPr>
          <p:cNvSpPr txBox="1"/>
          <p:nvPr/>
        </p:nvSpPr>
        <p:spPr>
          <a:xfrm>
            <a:off x="2024789" y="4011525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E7C0AE-6906-1A66-064D-DDA7E8CCD50C}"/>
              </a:ext>
            </a:extLst>
          </p:cNvPr>
          <p:cNvSpPr txBox="1"/>
          <p:nvPr/>
        </p:nvSpPr>
        <p:spPr>
          <a:xfrm>
            <a:off x="2024789" y="4490828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3316">
            <a:extLst>
              <a:ext uri="{FF2B5EF4-FFF2-40B4-BE49-F238E27FC236}">
                <a16:creationId xmlns:a16="http://schemas.microsoft.com/office/drawing/2014/main" id="{9DC84E7C-51B5-4610-10CF-0BF3558D58C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5388" y="3370926"/>
            <a:ext cx="2979939" cy="158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3314">
            <a:extLst>
              <a:ext uri="{FF2B5EF4-FFF2-40B4-BE49-F238E27FC236}">
                <a16:creationId xmlns:a16="http://schemas.microsoft.com/office/drawing/2014/main" id="{ED46938D-FAC3-451B-DCDD-FEAB2EC609B6}"/>
              </a:ext>
            </a:extLst>
          </p:cNvPr>
          <p:cNvSpPr txBox="1"/>
          <p:nvPr/>
        </p:nvSpPr>
        <p:spPr>
          <a:xfrm>
            <a:off x="574521" y="5059982"/>
            <a:ext cx="70852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猜想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2sinαcosα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6082FFE-10CD-C997-CF77-11489E3B5F21}"/>
              </a:ext>
            </a:extLst>
          </p:cNvPr>
          <p:cNvSpPr txBox="1"/>
          <p:nvPr/>
        </p:nvSpPr>
        <p:spPr>
          <a:xfrm>
            <a:off x="5427985" y="5013176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yt_image_1331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2224" y="2204864"/>
            <a:ext cx="2979939" cy="158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8" name="yt_shape_13318"/>
          <p:cNvSpPr txBox="1"/>
          <p:nvPr/>
        </p:nvSpPr>
        <p:spPr>
          <a:xfrm>
            <a:off x="396103" y="101011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请根据提示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利用面积方法验证结论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319"/>
              <p:cNvSpPr txBox="1"/>
              <p:nvPr/>
            </p:nvSpPr>
            <p:spPr>
              <a:xfrm>
                <a:off x="395984" y="2105429"/>
                <a:ext cx="5910272" cy="1784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3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984" y="2105429"/>
                <a:ext cx="5910272" cy="1784527"/>
              </a:xfrm>
              <a:prstGeom prst="rect">
                <a:avLst/>
              </a:prstGeom>
              <a:blipFill>
                <a:blip r:embed="rId3"/>
                <a:stretch>
                  <a:fillRect l="-3199" r="-1651" b="-9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7" name="yt_shape_13227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5b5c15e3-4293-4be3-83ec-da40aa46d3c0.png&quot;}"/>
            </a:endParaRPr>
          </a:p>
        </p:txBody>
      </p:sp>
      <p:sp>
        <p:nvSpPr>
          <p:cNvPr id="13228" name="yt_shape_13228"/>
          <p:cNvSpPr txBox="1"/>
          <p:nvPr/>
        </p:nvSpPr>
        <p:spPr>
          <a:xfrm>
            <a:off x="540000" y="1670985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用计算器求三角函数值</a:t>
            </a:r>
          </a:p>
        </p:txBody>
      </p:sp>
      <p:sp>
        <p:nvSpPr>
          <p:cNvPr id="13229" name="yt_shape_13229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若用我们数学课本上采用的科学计算器计算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sin42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按键顺序正确的是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30" name="yt_table_13230" title="H_202.59505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2189"/>
              </p:ext>
            </p:extLst>
          </p:nvPr>
        </p:nvGraphicFramePr>
        <p:xfrm>
          <a:off x="540000" y="3279656"/>
          <a:ext cx="11111864" cy="2572957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10"/>
                          <a:ea typeface="宋体" pitchFamily="10"/>
                          <a:cs typeface="宋体" pitchFamily="10"/>
                        </a:rPr>
                        <a:t> </a:t>
                      </a:r>
                      <a:r>
                        <a:rPr lang="zh-CN" altLang="zh-CN" sz="3750" b="0" i="0" u="none" spc="36300">
                          <a:noFill/>
                          <a:effectLst/>
                          <a:latin typeface="NEU-BZ-S92" pitchFamily="38"/>
                          <a:ea typeface="宋体" pitchFamily="38"/>
                          <a:cs typeface="宋体" pitchFamily="38"/>
                          <a:sym typeface="Finished"/>
                        </a:rPr>
                        <a:t>⁠</a:t>
                      </a:r>
                      <a:endParaRPr lang="zh-CN" altLang="zh-CN" sz="3750" b="0" i="0" u="none" spc="36300">
                        <a:solidFill>
                          <a:srgbClr val="1EE3CF"/>
                        </a:solidFill>
                        <a:effectLst/>
                        <a:latin typeface="NEU-BZ-S92" pitchFamily="38"/>
                        <a:ea typeface="宋体" pitchFamily="38"/>
                        <a:cs typeface="宋体" pitchFamily="38"/>
                        <a:sym typeface="Finished"/>
                        <a:hlinkClick r:id="" action="ppaction://macro?name={&quot;type&quot;:&quot;ImageText&quot;,&quot;item&quot;:&quot;ImageText&quot;,&quot;path&quot;:&quot;\\ImageTexts\\054febbf-fa5f-45e0-8153-8960f6161c90.png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10"/>
                          <a:ea typeface="宋体" pitchFamily="10"/>
                          <a:cs typeface="宋体" pitchFamily="10"/>
                        </a:rPr>
                        <a:t> </a:t>
                      </a:r>
                      <a:r>
                        <a:rPr lang="zh-CN" altLang="zh-CN" sz="3450" b="0" i="0" u="none" spc="37200">
                          <a:noFill/>
                          <a:effectLst/>
                          <a:latin typeface="NEU-BZ-S92" pitchFamily="34"/>
                          <a:ea typeface="宋体" pitchFamily="34"/>
                          <a:cs typeface="宋体" pitchFamily="34"/>
                          <a:sym typeface="Finished"/>
                        </a:rPr>
                        <a:t>⁠</a:t>
                      </a:r>
                      <a:endParaRPr lang="zh-CN" altLang="zh-CN" sz="3450" b="0" i="0" u="none" spc="37200">
                        <a:solidFill>
                          <a:srgbClr val="1EE3CF"/>
                        </a:solidFill>
                        <a:effectLst/>
                        <a:latin typeface="NEU-BZ-S92" pitchFamily="34"/>
                        <a:ea typeface="宋体" pitchFamily="34"/>
                        <a:cs typeface="宋体" pitchFamily="34"/>
                        <a:sym typeface="Finished"/>
                        <a:hlinkClick r:id="" action="ppaction://macro?name={&quot;type&quot;:&quot;ImageText&quot;,&quot;item&quot;:&quot;ImageText&quot;,&quot;path&quot;:&quot;\\ImageTexts\\387d8cec-2eac-4db4-8afd-5fceb2c3f3c3.png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10"/>
                          <a:ea typeface="宋体" pitchFamily="10"/>
                          <a:cs typeface="宋体" pitchFamily="10"/>
                        </a:rPr>
                        <a:t> </a:t>
                      </a:r>
                      <a:r>
                        <a:rPr lang="zh-CN" altLang="zh-CN" sz="3450" b="0" i="0" u="none" spc="46300">
                          <a:noFill/>
                          <a:effectLst/>
                          <a:latin typeface="NEU-BZ-S92" pitchFamily="34"/>
                          <a:ea typeface="宋体" pitchFamily="34"/>
                          <a:cs typeface="宋体" pitchFamily="34"/>
                          <a:sym typeface="Finished"/>
                        </a:rPr>
                        <a:t>⁠</a:t>
                      </a:r>
                      <a:endParaRPr lang="zh-CN" altLang="zh-CN" sz="3450" b="0" i="0" u="none" spc="46300">
                        <a:solidFill>
                          <a:srgbClr val="1EE3CF"/>
                        </a:solidFill>
                        <a:effectLst/>
                        <a:latin typeface="NEU-BZ-S92" pitchFamily="34"/>
                        <a:ea typeface="宋体" pitchFamily="34"/>
                        <a:cs typeface="宋体" pitchFamily="34"/>
                        <a:sym typeface="Finished"/>
                        <a:hlinkClick r:id="" action="ppaction://macro?name={&quot;type&quot;:&quot;ImageText&quot;,&quot;item&quot;:&quot;ImageText&quot;,&quot;path&quot;:&quot;\\ImageTexts\\269cbf26-6a8e-4c28-9512-fd1ce6fd5853.png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10"/>
                          <a:ea typeface="宋体" pitchFamily="10"/>
                          <a:cs typeface="宋体" pitchFamily="10"/>
                        </a:rPr>
                        <a:t> </a:t>
                      </a:r>
                      <a:r>
                        <a:rPr lang="zh-CN" altLang="zh-CN" sz="3600" b="0" i="0" u="none" spc="46000">
                          <a:noFill/>
                          <a:effectLst/>
                          <a:latin typeface="NEU-BZ-S92" pitchFamily="36"/>
                          <a:ea typeface="宋体" pitchFamily="36"/>
                          <a:cs typeface="宋体" pitchFamily="36"/>
                          <a:sym typeface="Finished"/>
                        </a:rPr>
                        <a:t>⁠</a:t>
                      </a:r>
                      <a:endParaRPr lang="zh-CN" altLang="zh-CN" sz="3600" b="0" i="0" u="none" spc="46000">
                        <a:solidFill>
                          <a:srgbClr val="1EE3CF"/>
                        </a:solidFill>
                        <a:effectLst/>
                        <a:latin typeface="NEU-BZ-S92" pitchFamily="36"/>
                        <a:ea typeface="宋体" pitchFamily="36"/>
                        <a:cs typeface="宋体" pitchFamily="36"/>
                        <a:sym typeface="Finished"/>
                        <a:hlinkClick r:id="" action="ppaction://macro?name={&quot;type&quot;:&quot;ImageText&quot;,&quot;item&quot;:&quot;ImageText&quot;,&quot;path&quot;:&quot;\\ImageTexts\\e21b78c1-2c43-490e-a872-a354e8d2cbbd.png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</a:tbl>
          </a:graphicData>
        </a:graphic>
      </p:graphicFrame>
      <p:pic>
        <p:nvPicPr>
          <p:cNvPr id="3" name="yt_shape_1683706226239">
            <a:extLst>
              <a:ext uri="{FF2B5EF4-FFF2-40B4-BE49-F238E27FC236}">
                <a16:creationId xmlns:a16="http://schemas.microsoft.com/office/drawing/2014/main" id="{67891304-A9F2-8D25-3FB8-CCB4B949ECF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6226255">
            <a:extLst>
              <a:ext uri="{FF2B5EF4-FFF2-40B4-BE49-F238E27FC236}">
                <a16:creationId xmlns:a16="http://schemas.microsoft.com/office/drawing/2014/main" id="{62748C70-2D2C-02FF-5B94-FF5DB609872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pic>
        <p:nvPicPr>
          <p:cNvPr id="7" name="yt_shape_1683706226297">
            <a:extLst>
              <a:ext uri="{FF2B5EF4-FFF2-40B4-BE49-F238E27FC236}">
                <a16:creationId xmlns:a16="http://schemas.microsoft.com/office/drawing/2014/main" id="{E628E710-4CEA-BD43-E24D-2D8189BF7D3D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37" y="3504645"/>
            <a:ext cx="4075603" cy="561469"/>
          </a:xfrm>
          <a:prstGeom prst="rect">
            <a:avLst/>
          </a:prstGeom>
        </p:spPr>
      </p:pic>
      <p:pic>
        <p:nvPicPr>
          <p:cNvPr id="9" name="yt_shape_1683706226322">
            <a:extLst>
              <a:ext uri="{FF2B5EF4-FFF2-40B4-BE49-F238E27FC236}">
                <a16:creationId xmlns:a16="http://schemas.microsoft.com/office/drawing/2014/main" id="{2F4EDD95-6F4C-570E-64A3-132CF9C86DAE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70" y="4184959"/>
            <a:ext cx="4179513" cy="500874"/>
          </a:xfrm>
          <a:prstGeom prst="rect">
            <a:avLst/>
          </a:prstGeom>
        </p:spPr>
      </p:pic>
      <p:pic>
        <p:nvPicPr>
          <p:cNvPr id="11" name="yt_shape_1683706226347">
            <a:extLst>
              <a:ext uri="{FF2B5EF4-FFF2-40B4-BE49-F238E27FC236}">
                <a16:creationId xmlns:a16="http://schemas.microsoft.com/office/drawing/2014/main" id="{96E7780F-09DA-69C9-E340-B0BC72B34C2B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641" y="4804678"/>
            <a:ext cx="5230149" cy="503408"/>
          </a:xfrm>
          <a:prstGeom prst="rect">
            <a:avLst/>
          </a:prstGeom>
        </p:spPr>
      </p:pic>
      <p:pic>
        <p:nvPicPr>
          <p:cNvPr id="13" name="yt_shape_1683706226371">
            <a:extLst>
              <a:ext uri="{FF2B5EF4-FFF2-40B4-BE49-F238E27FC236}">
                <a16:creationId xmlns:a16="http://schemas.microsoft.com/office/drawing/2014/main" id="{CAD8857A-EBF8-90D9-9B96-95A5DE6856F3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772" y="5438264"/>
            <a:ext cx="5195512" cy="52641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7C7B1B-077D-B2A5-5621-DBC0B4F60458}"/>
              </a:ext>
            </a:extLst>
          </p:cNvPr>
          <p:cNvSpPr txBox="1"/>
          <p:nvPr/>
        </p:nvSpPr>
        <p:spPr>
          <a:xfrm>
            <a:off x="1059708" y="25965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2" name="yt_shape_13232"/>
          <p:cNvSpPr txBox="1"/>
          <p:nvPr/>
        </p:nvSpPr>
        <p:spPr>
          <a:xfrm>
            <a:off x="540000" y="900000"/>
            <a:ext cx="86177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用计算器计算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cos44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33" name="yt_table_1323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167322"/>
              </p:ext>
            </p:extLst>
          </p:nvPr>
        </p:nvGraphicFramePr>
        <p:xfrm>
          <a:off x="540000" y="1531667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</a:tbl>
          </a:graphicData>
        </a:graphic>
      </p:graphicFrame>
      <p:sp>
        <p:nvSpPr>
          <p:cNvPr id="13235" name="yt_shape_13235"/>
          <p:cNvSpPr txBox="1"/>
          <p:nvPr/>
        </p:nvSpPr>
        <p:spPr>
          <a:xfrm>
            <a:off x="540000" y="2006732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用计算器求下列式子的值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）：</a:t>
            </a:r>
          </a:p>
        </p:txBody>
      </p:sp>
      <p:sp>
        <p:nvSpPr>
          <p:cNvPr id="13236" name="yt_shape_13236"/>
          <p:cNvSpPr txBox="1"/>
          <p:nvPr/>
        </p:nvSpPr>
        <p:spPr>
          <a:xfrm>
            <a:off x="540000" y="2486035"/>
            <a:ext cx="41084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237" name="yt_shape_13237"/>
          <p:cNvSpPr txBox="1"/>
          <p:nvPr/>
        </p:nvSpPr>
        <p:spPr>
          <a:xfrm>
            <a:off x="540000" y="2965338"/>
            <a:ext cx="41597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238" name="yt_shape_13238"/>
          <p:cNvSpPr txBox="1"/>
          <p:nvPr/>
        </p:nvSpPr>
        <p:spPr>
          <a:xfrm>
            <a:off x="540000" y="3444641"/>
            <a:ext cx="4124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tan56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239" name="yt_shape_13239"/>
          <p:cNvSpPr txBox="1"/>
          <p:nvPr/>
        </p:nvSpPr>
        <p:spPr>
          <a:xfrm>
            <a:off x="540000" y="3923944"/>
            <a:ext cx="64536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cos55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tan59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78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40" name="yt_shape_13240"/>
              <p:cNvSpPr txBox="1"/>
              <p:nvPr/>
            </p:nvSpPr>
            <p:spPr>
              <a:xfrm>
                <a:off x="540000" y="4403247"/>
                <a:ext cx="7768217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用科学计算器计算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sin37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240" name="yt_shape_13240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03247"/>
                <a:ext cx="7768217" cy="722698"/>
              </a:xfrm>
              <a:prstGeom prst="rect">
                <a:avLst/>
              </a:prstGeom>
              <a:blipFill>
                <a:blip r:embed="rId2"/>
                <a:stretch>
                  <a:fillRect l="-2433" r="-157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B6E5CAC-4B54-60B5-3B98-06B240DA58DE}"/>
              </a:ext>
            </a:extLst>
          </p:cNvPr>
          <p:cNvSpPr txBox="1"/>
          <p:nvPr/>
        </p:nvSpPr>
        <p:spPr>
          <a:xfrm>
            <a:off x="8171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0D0978-D24F-55F6-21C1-27C44CF42E59}"/>
              </a:ext>
            </a:extLst>
          </p:cNvPr>
          <p:cNvSpPr txBox="1"/>
          <p:nvPr/>
        </p:nvSpPr>
        <p:spPr>
          <a:xfrm>
            <a:off x="3147152" y="2439229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6249FA-59AE-E3DC-5837-2A50A7415BCA}"/>
              </a:ext>
            </a:extLst>
          </p:cNvPr>
          <p:cNvSpPr txBox="1"/>
          <p:nvPr/>
        </p:nvSpPr>
        <p:spPr>
          <a:xfrm>
            <a:off x="3197952" y="291853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224302-0AC0-20CC-680B-1DF5A95FE131}"/>
              </a:ext>
            </a:extLst>
          </p:cNvPr>
          <p:cNvSpPr txBox="1"/>
          <p:nvPr/>
        </p:nvSpPr>
        <p:spPr>
          <a:xfrm>
            <a:off x="3163027" y="3397835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67EAEF-C23D-BC60-5FAB-070C407243A4}"/>
              </a:ext>
            </a:extLst>
          </p:cNvPr>
          <p:cNvSpPr txBox="1"/>
          <p:nvPr/>
        </p:nvSpPr>
        <p:spPr>
          <a:xfrm>
            <a:off x="5393464" y="387713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950293-ACDE-60B3-3B18-087BFC8F5D3D}"/>
              </a:ext>
            </a:extLst>
          </p:cNvPr>
          <p:cNvSpPr txBox="1"/>
          <p:nvPr/>
        </p:nvSpPr>
        <p:spPr>
          <a:xfrm>
            <a:off x="4206078" y="4356441"/>
            <a:ext cx="789685" cy="80932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2" name="yt_shape_13242"/>
          <p:cNvSpPr txBox="1"/>
          <p:nvPr/>
        </p:nvSpPr>
        <p:spPr>
          <a:xfrm>
            <a:off x="540000" y="900000"/>
            <a:ext cx="548868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已知函数值用计算器求锐角</a:t>
            </a:r>
          </a:p>
        </p:txBody>
      </p:sp>
      <p:sp>
        <p:nvSpPr>
          <p:cNvPr id="13243" name="yt_shape_13243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2659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运用科学计算器求锐角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在开机状态下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按下的第一个键是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44" name="yt_table_1324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933585"/>
              </p:ext>
            </p:extLst>
          </p:nvPr>
        </p:nvGraphicFramePr>
        <p:xfrm>
          <a:off x="540000" y="2508671"/>
          <a:ext cx="9408478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  <a:gridCol w="2691130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  <a:gridCol w="1584325">
                  <a:extLst>
                    <a:ext uri="{9D8B030D-6E8A-4147-A177-3AD203B41FA5}">
                      <a16:colId xmlns:a16="http://schemas.microsoft.com/office/drawing/2014/main" val="1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D·M'S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ab/c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2ndF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246" name="yt_shape_13246"/>
              <p:cNvSpPr txBox="1"/>
              <p:nvPr/>
            </p:nvSpPr>
            <p:spPr>
              <a:xfrm>
                <a:off x="540119" y="2983736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若以科学计算器计算且结果以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最后应该按键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246" name="yt_shape_13246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83736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r="-604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248" name="yt_table_1324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306316"/>
              </p:ext>
            </p:extLst>
          </p:nvPr>
        </p:nvGraphicFramePr>
        <p:xfrm>
          <a:off x="540000" y="4295846"/>
          <a:ext cx="6909436" cy="848742"/>
        </p:xfrm>
        <a:graphic>
          <a:graphicData uri="http://schemas.openxmlformats.org/drawingml/2006/table">
            <a:tbl>
              <a:tblPr/>
              <a:tblGrid>
                <a:gridCol w="5133023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  <a:gridCol w="1776413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2ndF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MODE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D·M'S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</a:tbl>
          </a:graphicData>
        </a:graphic>
      </p:graphicFrame>
      <p:sp>
        <p:nvSpPr>
          <p:cNvPr id="13250" name="yt_shape_13250"/>
          <p:cNvSpPr txBox="1"/>
          <p:nvPr/>
        </p:nvSpPr>
        <p:spPr>
          <a:xfrm>
            <a:off x="540000" y="5195188"/>
            <a:ext cx="55207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51" name="yt_table_1325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628505"/>
              </p:ext>
            </p:extLst>
          </p:nvPr>
        </p:nvGraphicFramePr>
        <p:xfrm>
          <a:off x="540000" y="5826855"/>
          <a:ext cx="946721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  <a:gridCol w="2691130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65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</a:tbl>
          </a:graphicData>
        </a:graphic>
      </p:graphicFrame>
      <p:sp>
        <p:nvSpPr>
          <p:cNvPr id="2" name="yt_shape_矩形_2">
            <a:extLst>
              <a:ext uri="{FF2B5EF4-FFF2-40B4-BE49-F238E27FC236}">
                <a16:creationId xmlns:a16="http://schemas.microsoft.com/office/drawing/2014/main" id="{F5FAD7C2-1AB0-FEFD-BC5F-3E240419750E}"/>
              </a:ext>
            </a:extLst>
          </p:cNvPr>
          <p:cNvSpPr/>
          <p:nvPr/>
        </p:nvSpPr>
        <p:spPr>
          <a:xfrm>
            <a:off x="913063" y="2572171"/>
            <a:ext cx="3556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9634BB82-C3E4-55F4-5E28-70A778869FC8}"/>
              </a:ext>
            </a:extLst>
          </p:cNvPr>
          <p:cNvSpPr/>
          <p:nvPr/>
        </p:nvSpPr>
        <p:spPr>
          <a:xfrm>
            <a:off x="3439018" y="2572171"/>
            <a:ext cx="897255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614EC9F7-72F5-9B70-2F30-66DD1D776A5A}"/>
              </a:ext>
            </a:extLst>
          </p:cNvPr>
          <p:cNvSpPr/>
          <p:nvPr/>
        </p:nvSpPr>
        <p:spPr>
          <a:xfrm>
            <a:off x="6113903" y="2564904"/>
            <a:ext cx="558161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866E886C-2482-2ADA-7F73-7F8146681B9F}"/>
              </a:ext>
            </a:extLst>
          </p:cNvPr>
          <p:cNvSpPr/>
          <p:nvPr/>
        </p:nvSpPr>
        <p:spPr>
          <a:xfrm>
            <a:off x="913063" y="4359346"/>
            <a:ext cx="423926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yt_shape_矩形_7">
            <a:extLst>
              <a:ext uri="{FF2B5EF4-FFF2-40B4-BE49-F238E27FC236}">
                <a16:creationId xmlns:a16="http://schemas.microsoft.com/office/drawing/2014/main" id="{F1DCEFD8-EED3-3080-57B9-7D5348F94C12}"/>
              </a:ext>
            </a:extLst>
          </p:cNvPr>
          <p:cNvSpPr/>
          <p:nvPr/>
        </p:nvSpPr>
        <p:spPr>
          <a:xfrm>
            <a:off x="6021541" y="4359346"/>
            <a:ext cx="627126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yt_shape_矩形_8">
            <a:extLst>
              <a:ext uri="{FF2B5EF4-FFF2-40B4-BE49-F238E27FC236}">
                <a16:creationId xmlns:a16="http://schemas.microsoft.com/office/drawing/2014/main" id="{02A06018-6079-C43C-7B51-74A330E3F6B7}"/>
              </a:ext>
            </a:extLst>
          </p:cNvPr>
          <p:cNvSpPr/>
          <p:nvPr/>
        </p:nvSpPr>
        <p:spPr>
          <a:xfrm>
            <a:off x="895600" y="4783717"/>
            <a:ext cx="898589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yt_shape_矩形_9">
            <a:extLst>
              <a:ext uri="{FF2B5EF4-FFF2-40B4-BE49-F238E27FC236}">
                <a16:creationId xmlns:a16="http://schemas.microsoft.com/office/drawing/2014/main" id="{B19D3549-C926-0399-E0FC-3F47547FBF7C}"/>
              </a:ext>
            </a:extLst>
          </p:cNvPr>
          <p:cNvSpPr/>
          <p:nvPr/>
        </p:nvSpPr>
        <p:spPr>
          <a:xfrm>
            <a:off x="6042748" y="4805048"/>
            <a:ext cx="81921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yt_shape_1683706226414">
            <a:extLst>
              <a:ext uri="{FF2B5EF4-FFF2-40B4-BE49-F238E27FC236}">
                <a16:creationId xmlns:a16="http://schemas.microsoft.com/office/drawing/2014/main" id="{BCF88A17-7672-543A-0AAD-6037911BAFA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3A17136-3CA2-9832-FBC2-5BC31C0434FE}"/>
              </a:ext>
            </a:extLst>
          </p:cNvPr>
          <p:cNvSpPr txBox="1"/>
          <p:nvPr/>
        </p:nvSpPr>
        <p:spPr>
          <a:xfrm>
            <a:off x="19741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96B7E52-B945-2BFE-123C-FCBA3BD3B814}"/>
              </a:ext>
            </a:extLst>
          </p:cNvPr>
          <p:cNvSpPr txBox="1"/>
          <p:nvPr/>
        </p:nvSpPr>
        <p:spPr>
          <a:xfrm>
            <a:off x="1974108" y="361079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4222519-8EB5-1F31-AADD-8A2669D105C8}"/>
              </a:ext>
            </a:extLst>
          </p:cNvPr>
          <p:cNvSpPr txBox="1"/>
          <p:nvPr/>
        </p:nvSpPr>
        <p:spPr>
          <a:xfrm>
            <a:off x="5104539" y="51483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矩形_5">
            <a:extLst>
              <a:ext uri="{FF2B5EF4-FFF2-40B4-BE49-F238E27FC236}">
                <a16:creationId xmlns:a16="http://schemas.microsoft.com/office/drawing/2014/main" id="{800DD834-3ABE-4EAF-ED98-976146419A34}"/>
              </a:ext>
            </a:extLst>
          </p:cNvPr>
          <p:cNvSpPr/>
          <p:nvPr/>
        </p:nvSpPr>
        <p:spPr>
          <a:xfrm>
            <a:off x="8688288" y="2595722"/>
            <a:ext cx="720080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3" name="yt_shape_13253"/>
          <p:cNvSpPr txBox="1"/>
          <p:nvPr/>
        </p:nvSpPr>
        <p:spPr>
          <a:xfrm>
            <a:off x="540000" y="900000"/>
            <a:ext cx="6258123" cy="187577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根据条件求锐角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NEU-BZ-S92" pitchFamily="24"/>
                <a:ea typeface="宋体" pitchFamily="24"/>
                <a:cs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74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NEU-BZ-S92" pitchFamily="24"/>
                <a:ea typeface="宋体" pitchFamily="24"/>
                <a:cs typeface="宋体" pitchFamily="24"/>
              </a:rPr>
              <a:t>″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291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73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NEU-BZ-S92" pitchFamily="24"/>
                <a:ea typeface="宋体" pitchFamily="24"/>
                <a:cs typeface="宋体" pitchFamily="24"/>
              </a:rPr>
              <a:t>″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671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83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NEU-BZ-S92" pitchFamily="24"/>
                <a:ea typeface="宋体" pitchFamily="24"/>
                <a:cs typeface="宋体" pitchFamily="24"/>
              </a:rPr>
              <a:t>″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F00050-AB43-3D7C-9D09-F690ECF26399}"/>
              </a:ext>
            </a:extLst>
          </p:cNvPr>
          <p:cNvSpPr txBox="1"/>
          <p:nvPr/>
        </p:nvSpPr>
        <p:spPr>
          <a:xfrm>
            <a:off x="4479064" y="1328682"/>
            <a:ext cx="1586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NEU-BZ-S92" pitchFamily="24"/>
                <a:ea typeface="宋体" pitchFamily="24"/>
                <a:cs typeface="宋体" pitchFamily="24"/>
              </a:rPr>
              <a:t>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1779EF-E4EF-F98E-576F-7087ADBF15D9}"/>
              </a:ext>
            </a:extLst>
          </p:cNvPr>
          <p:cNvSpPr txBox="1"/>
          <p:nvPr/>
        </p:nvSpPr>
        <p:spPr>
          <a:xfrm>
            <a:off x="4529864" y="1804170"/>
            <a:ext cx="1434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NEU-BZ-S92" pitchFamily="24"/>
                <a:ea typeface="宋体" pitchFamily="24"/>
                <a:cs typeface="宋体" pitchFamily="24"/>
              </a:rPr>
              <a:t>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620CA9-1C54-B9F8-B59E-E5AD2FFF1DE7}"/>
              </a:ext>
            </a:extLst>
          </p:cNvPr>
          <p:cNvSpPr txBox="1"/>
          <p:nvPr/>
        </p:nvSpPr>
        <p:spPr>
          <a:xfrm>
            <a:off x="4494939" y="2279658"/>
            <a:ext cx="1586612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NEU-BZ-S92" pitchFamily="24"/>
                <a:ea typeface="宋体" pitchFamily="24"/>
                <a:cs typeface="宋体" pitchFamily="24"/>
              </a:rPr>
              <a:t>″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7" name="yt_shape_13257"/>
          <p:cNvSpPr txBox="1"/>
          <p:nvPr/>
        </p:nvSpPr>
        <p:spPr>
          <a:xfrm>
            <a:off x="540000" y="900000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三角函数值大小的比较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58" name="yt_shape_13258"/>
              <p:cNvSpPr txBox="1"/>
              <p:nvPr/>
            </p:nvSpPr>
            <p:spPr>
              <a:xfrm>
                <a:off x="540119" y="1396872"/>
                <a:ext cx="11111999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淮北校级月考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的内角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258" name="yt_shape_13258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109984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260" name="yt_table_1326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646333"/>
              </p:ext>
            </p:extLst>
          </p:nvPr>
        </p:nvGraphicFramePr>
        <p:xfrm>
          <a:off x="540000" y="2710008"/>
          <a:ext cx="6959918" cy="848742"/>
        </p:xfrm>
        <a:graphic>
          <a:graphicData uri="http://schemas.openxmlformats.org/drawingml/2006/table">
            <a:tbl>
              <a:tblPr/>
              <a:tblGrid>
                <a:gridCol w="3937318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  <a:gridCol w="3022600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</a:tbl>
          </a:graphicData>
        </a:graphic>
      </p:graphicFrame>
      <p:sp>
        <p:nvSpPr>
          <p:cNvPr id="13262" name="yt_shape_13262"/>
          <p:cNvSpPr txBox="1"/>
          <p:nvPr/>
        </p:nvSpPr>
        <p:spPr>
          <a:xfrm>
            <a:off x="540000" y="3609350"/>
            <a:ext cx="92332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cos43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63" name="yt_table_13263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042354"/>
              </p:ext>
            </p:extLst>
          </p:nvPr>
        </p:nvGraphicFramePr>
        <p:xfrm>
          <a:off x="540000" y="4241017"/>
          <a:ext cx="4640263" cy="1697484"/>
        </p:xfrm>
        <a:graphic>
          <a:graphicData uri="http://schemas.openxmlformats.org/drawingml/2006/table">
            <a:tbl>
              <a:tblPr/>
              <a:tblGrid>
                <a:gridCol w="4640263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cos43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cos43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cos43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cos43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</a:tbl>
          </a:graphicData>
        </a:graphic>
      </p:graphicFrame>
      <p:pic>
        <p:nvPicPr>
          <p:cNvPr id="3" name="yt_shape_1683706226575">
            <a:extLst>
              <a:ext uri="{FF2B5EF4-FFF2-40B4-BE49-F238E27FC236}">
                <a16:creationId xmlns:a16="http://schemas.microsoft.com/office/drawing/2014/main" id="{ECD674F8-EF79-59DA-141A-26838267555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4656B5-3C9D-A4E2-584C-7D1F537FF95E}"/>
              </a:ext>
            </a:extLst>
          </p:cNvPr>
          <p:cNvSpPr txBox="1"/>
          <p:nvPr/>
        </p:nvSpPr>
        <p:spPr>
          <a:xfrm>
            <a:off x="1059708" y="20249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A4C62E-C24A-14ED-EAD0-F6BC8C84A2DC}"/>
              </a:ext>
            </a:extLst>
          </p:cNvPr>
          <p:cNvSpPr txBox="1"/>
          <p:nvPr/>
        </p:nvSpPr>
        <p:spPr>
          <a:xfrm>
            <a:off x="8781189" y="35625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5" name="yt_shape_1326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的同一种三角函数值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有三个结论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正确的结论为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67" name="yt_table_13267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295575"/>
              </p:ext>
            </p:extLst>
          </p:nvPr>
        </p:nvGraphicFramePr>
        <p:xfrm>
          <a:off x="540000" y="3076637"/>
          <a:ext cx="96386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</a:tbl>
          </a:graphicData>
        </a:graphic>
      </p:graphicFrame>
      <p:pic>
        <p:nvPicPr>
          <p:cNvPr id="13266" name="yt_image_13266_skip" title="H_88.5770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1234" y="1859435"/>
            <a:ext cx="1947513" cy="112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0B2D6C-8E1E-0025-46BC-FA734D3BC7DE}"/>
              </a:ext>
            </a:extLst>
          </p:cNvPr>
          <p:cNvSpPr txBox="1"/>
          <p:nvPr/>
        </p:nvSpPr>
        <p:spPr>
          <a:xfrm>
            <a:off x="9598871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9" name="yt_shape_13269"/>
          <p:cNvSpPr txBox="1"/>
          <p:nvPr/>
        </p:nvSpPr>
        <p:spPr>
          <a:xfrm>
            <a:off x="540000" y="900000"/>
            <a:ext cx="741869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比较大小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3274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比较大小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A7AA7A-5C3C-6D40-F81D-1017642C4C87}"/>
              </a:ext>
            </a:extLst>
          </p:cNvPr>
          <p:cNvSpPr txBox="1"/>
          <p:nvPr/>
        </p:nvSpPr>
        <p:spPr>
          <a:xfrm>
            <a:off x="2532789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79BD3E-3160-130A-C488-8D4B2753CD62}"/>
              </a:ext>
            </a:extLst>
          </p:cNvPr>
          <p:cNvSpPr txBox="1"/>
          <p:nvPr/>
        </p:nvSpPr>
        <p:spPr>
          <a:xfrm>
            <a:off x="5749064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5EC695-B03C-81A7-A4DD-D85FC57F49CF}"/>
              </a:ext>
            </a:extLst>
          </p:cNvPr>
          <p:cNvSpPr txBox="1"/>
          <p:nvPr/>
        </p:nvSpPr>
        <p:spPr>
          <a:xfrm>
            <a:off x="6358664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746D65-3D50-B6DB-A177-34F0627AF00E}"/>
              </a:ext>
            </a:extLst>
          </p:cNvPr>
          <p:cNvSpPr txBox="1"/>
          <p:nvPr/>
        </p:nvSpPr>
        <p:spPr>
          <a:xfrm>
            <a:off x="5698264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3" name="yt_shape_13273"/>
          <p:cNvSpPr txBox="1"/>
          <p:nvPr/>
        </p:nvSpPr>
        <p:spPr>
          <a:xfrm>
            <a:off x="540000" y="900000"/>
            <a:ext cx="63751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不能区分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29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而致错</a:t>
            </a:r>
          </a:p>
        </p:txBody>
      </p:sp>
      <p:sp>
        <p:nvSpPr>
          <p:cNvPr id="2" name="yt_shape_13274">
            <a:extLst>
              <a:ext uri="{FF2B5EF4-FFF2-40B4-BE49-F238E27FC236}">
                <a16:creationId xmlns:a16="http://schemas.microsoft.com/office/drawing/2014/main" id="{2F11B401-DCC3-E2EA-3C83-ED502C73FAB0}"/>
              </a:ext>
            </a:extLst>
          </p:cNvPr>
          <p:cNvSpPr txBox="1"/>
          <p:nvPr/>
        </p:nvSpPr>
        <p:spPr>
          <a:xfrm>
            <a:off x="540000" y="1445655"/>
            <a:ext cx="81961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用计算器求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580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9361BC-B4F7-2FB6-C130-5D59136D51BD}"/>
              </a:ext>
            </a:extLst>
          </p:cNvPr>
          <p:cNvSpPr txBox="1"/>
          <p:nvPr/>
        </p:nvSpPr>
        <p:spPr>
          <a:xfrm>
            <a:off x="4375877" y="139884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580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1413</Words>
  <Application>Microsoft Office PowerPoint</Application>
  <PresentationFormat>宽屏</PresentationFormat>
  <Paragraphs>139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NEU-BZ-S92</vt:lpstr>
      <vt:lpstr>宋体</vt:lpstr>
      <vt:lpstr>Arial</vt:lpstr>
      <vt:lpstr>Calibri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53</cp:revision>
  <dcterms:created xsi:type="dcterms:W3CDTF">2023-05-05T05:33:04Z</dcterms:created>
  <dcterms:modified xsi:type="dcterms:W3CDTF">2023-05-12T05:25:45Z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