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85" r:id="rId7"/>
    <p:sldId id="377" r:id="rId8"/>
    <p:sldId id="379" r:id="rId9"/>
    <p:sldId id="382" r:id="rId10"/>
    <p:sldId id="380" r:id="rId11"/>
    <p:sldId id="384" r:id="rId12"/>
    <p:sldId id="381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3" name="yt_shape_14073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074" name="yt_shape_14074"/>
          <p:cNvSpPr txBox="1"/>
          <p:nvPr/>
        </p:nvSpPr>
        <p:spPr>
          <a:xfrm>
            <a:off x="540000" y="1379303"/>
            <a:ext cx="9624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是二次函数的条件是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75" name="yt_table_1407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652011"/>
              </p:ext>
            </p:extLst>
          </p:nvPr>
        </p:nvGraphicFramePr>
        <p:xfrm>
          <a:off x="540000" y="2010970"/>
          <a:ext cx="7671118" cy="848742"/>
        </p:xfrm>
        <a:graphic>
          <a:graphicData uri="http://schemas.openxmlformats.org/drawingml/2006/table">
            <a:tbl>
              <a:tblPr/>
              <a:tblGrid>
                <a:gridCol w="431038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3360738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sp>
        <p:nvSpPr>
          <p:cNvPr id="14077" name="yt_shape_14077"/>
          <p:cNvSpPr txBox="1"/>
          <p:nvPr/>
        </p:nvSpPr>
        <p:spPr>
          <a:xfrm>
            <a:off x="540119" y="29103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78" name="yt_table_1407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207211"/>
              </p:ext>
            </p:extLst>
          </p:nvPr>
        </p:nvGraphicFramePr>
        <p:xfrm>
          <a:off x="540000" y="4022111"/>
          <a:ext cx="3614738" cy="1697484"/>
        </p:xfrm>
        <a:graphic>
          <a:graphicData uri="http://schemas.openxmlformats.org/drawingml/2006/table">
            <a:tbl>
              <a:tblPr/>
              <a:tblGrid>
                <a:gridCol w="3614738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A85457-E54F-5803-9D53-BC1F5D6E5E07}"/>
              </a:ext>
            </a:extLst>
          </p:cNvPr>
          <p:cNvSpPr txBox="1"/>
          <p:nvPr/>
        </p:nvSpPr>
        <p:spPr>
          <a:xfrm>
            <a:off x="9151076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A17161-64A6-1095-4C51-E00B7F58131F}"/>
              </a:ext>
            </a:extLst>
          </p:cNvPr>
          <p:cNvSpPr txBox="1"/>
          <p:nvPr/>
        </p:nvSpPr>
        <p:spPr>
          <a:xfrm>
            <a:off x="2888508" y="33389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000" y="900000"/>
            <a:ext cx="10684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31" name="yt_shape_14131"/>
              <p:cNvSpPr txBox="1"/>
              <p:nvPr/>
            </p:nvSpPr>
            <p:spPr>
              <a:xfrm>
                <a:off x="540000" y="1379303"/>
                <a:ext cx="10756150" cy="58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三点的抛物线的表达式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1" name="yt_shape_14131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0756150" cy="589905"/>
              </a:xfrm>
              <a:prstGeom prst="rect">
                <a:avLst/>
              </a:prstGeom>
              <a:blipFill>
                <a:blip r:embed="rId2"/>
                <a:stretch>
                  <a:fillRect l="-1757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34" name="yt_image_141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308" y="2132856"/>
            <a:ext cx="1673397" cy="16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732537-E1E5-45B9-DA57-1E1224F41CE6}"/>
                  </a:ext>
                </a:extLst>
              </p:cNvPr>
              <p:cNvSpPr txBox="1"/>
              <p:nvPr/>
            </p:nvSpPr>
            <p:spPr>
              <a:xfrm>
                <a:off x="7595326" y="1251547"/>
                <a:ext cx="21628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56732537-E1E5-45B9-DA57-1E1224F41C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326" y="1251547"/>
                <a:ext cx="2162874" cy="677812"/>
              </a:xfrm>
              <a:prstGeom prst="rect">
                <a:avLst/>
              </a:prstGeom>
              <a:blipFill>
                <a:blip r:embed="rId4"/>
                <a:stretch>
                  <a:fillRect l="-450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中的抛物线沿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ABB'A'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求平移后的抛物线的表达式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37"/>
              <p:cNvSpPr txBox="1"/>
              <p:nvPr/>
            </p:nvSpPr>
            <p:spPr>
              <a:xfrm>
                <a:off x="540000" y="2011799"/>
                <a:ext cx="6660478" cy="4742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ABB'A'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若抛物线沿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轴向右平移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平移后抛物线的表达式为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若抛物线沿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轴向左平移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平移后抛物线的表达式为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37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6660478" cy="4742773"/>
              </a:xfrm>
              <a:prstGeom prst="rect">
                <a:avLst/>
              </a:prstGeom>
              <a:blipFill>
                <a:blip r:embed="rId2"/>
                <a:stretch>
                  <a:fillRect l="-2839" t="-1028" r="-1832" b="-1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39" name="yt_image_141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8602" y="2011799"/>
            <a:ext cx="1673397" cy="16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1" name="yt_shape_141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的图象的顶点坐标分别为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且两图象开口方向相同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同倍项二次函数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</p:txBody>
      </p:sp>
      <p:sp>
        <p:nvSpPr>
          <p:cNvPr id="14142" name="yt_shape_14142"/>
          <p:cNvSpPr txBox="1"/>
          <p:nvPr/>
        </p:nvSpPr>
        <p:spPr>
          <a:xfrm>
            <a:off x="540000" y="1859435"/>
            <a:ext cx="9282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同倍项二次函数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43" name="yt_shape_14143"/>
              <p:cNvSpPr txBox="1"/>
              <p:nvPr/>
            </p:nvSpPr>
            <p:spPr>
              <a:xfrm>
                <a:off x="540000" y="2338738"/>
                <a:ext cx="10490051" cy="26769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同倍项二次函数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同倍项二次函数的表达式为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143" name="yt_shape_14143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10490051" cy="2676951"/>
              </a:xfrm>
              <a:prstGeom prst="rect">
                <a:avLst/>
              </a:prstGeom>
              <a:blipFill>
                <a:blip r:embed="rId2"/>
                <a:stretch>
                  <a:fillRect l="-1802" r="-814" b="-2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5" name="yt_shape_141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同倍项二次函数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46" name="yt_shape_14146"/>
              <p:cNvSpPr txBox="1"/>
              <p:nvPr/>
            </p:nvSpPr>
            <p:spPr>
              <a:xfrm>
                <a:off x="540000" y="1859435"/>
                <a:ext cx="8869416" cy="36547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同倍项二次函数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46" name="yt_shape_14146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8869416" cy="3654783"/>
              </a:xfrm>
              <a:prstGeom prst="rect">
                <a:avLst/>
              </a:prstGeom>
              <a:blipFill>
                <a:blip r:embed="rId2"/>
                <a:stretch>
                  <a:fillRect l="-2131" r="-1168" b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" name="yt_shape_140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的共同点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1" name="yt_table_140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20632"/>
              </p:ext>
            </p:extLst>
          </p:nvPr>
        </p:nvGraphicFramePr>
        <p:xfrm>
          <a:off x="540000" y="2011799"/>
          <a:ext cx="7579361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903538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顶点都是原点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对称轴都是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开口方向都向上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开口大小相同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sp>
        <p:nvSpPr>
          <p:cNvPr id="14083" name="yt_shape_14083"/>
          <p:cNvSpPr txBox="1"/>
          <p:nvPr/>
        </p:nvSpPr>
        <p:spPr>
          <a:xfrm>
            <a:off x="540119" y="291114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抛物线的开口向下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其中正确结论的个数为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4" name="yt_table_140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983651"/>
              </p:ext>
            </p:extLst>
          </p:nvPr>
        </p:nvGraphicFramePr>
        <p:xfrm>
          <a:off x="540000" y="4503071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095FB95-D04B-5438-D505-2F3458643241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E06BA3-5989-A196-817E-A6AD60306CFD}"/>
              </a:ext>
            </a:extLst>
          </p:cNvPr>
          <p:cNvSpPr txBox="1"/>
          <p:nvPr/>
        </p:nvSpPr>
        <p:spPr>
          <a:xfrm>
            <a:off x="2888508" y="38153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6" name="yt_shape_140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在同一个平面坐标系中图象可能是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87" name="yt_image_140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2815"/>
            <a:ext cx="989409" cy="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8" name="yt_image_140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9409" y="2011799"/>
            <a:ext cx="1215795" cy="88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9" name="yt_image_140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5204" y="2011799"/>
            <a:ext cx="1166727" cy="88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90" name="yt_image_140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1931" y="2022815"/>
            <a:ext cx="1035747" cy="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3" name="yt_shape_14093"/>
          <p:cNvSpPr txBox="1"/>
          <p:nvPr/>
        </p:nvSpPr>
        <p:spPr>
          <a:xfrm>
            <a:off x="834670" y="28950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094" name="yt_shape_14094"/>
          <p:cNvSpPr txBox="1"/>
          <p:nvPr/>
        </p:nvSpPr>
        <p:spPr>
          <a:xfrm>
            <a:off x="2305679" y="28950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095" name="yt_shape_14095"/>
          <p:cNvSpPr txBox="1"/>
          <p:nvPr/>
        </p:nvSpPr>
        <p:spPr>
          <a:xfrm>
            <a:off x="3856940" y="28950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096" name="yt_shape_14096"/>
          <p:cNvSpPr txBox="1"/>
          <p:nvPr/>
        </p:nvSpPr>
        <p:spPr>
          <a:xfrm>
            <a:off x="5309770" y="28950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1379E0-B73A-F347-8839-ABA102102370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7" name="yt_shape_1409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的函数图象可能为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98" name="yt_image_140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848" y="2491930"/>
            <a:ext cx="1618302" cy="157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00" name="yt_image_141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69374"/>
            <a:ext cx="1010865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01" name="yt_image_141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0865" y="4269374"/>
            <a:ext cx="1010865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02" name="yt_image_141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1730" y="4269374"/>
            <a:ext cx="1010865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03" name="yt_image_141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2595" y="4269374"/>
            <a:ext cx="1010865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6" name="yt_shape_14106"/>
          <p:cNvSpPr txBox="1"/>
          <p:nvPr/>
        </p:nvSpPr>
        <p:spPr>
          <a:xfrm>
            <a:off x="845398" y="552001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107" name="yt_shape_14107"/>
          <p:cNvSpPr txBox="1"/>
          <p:nvPr/>
        </p:nvSpPr>
        <p:spPr>
          <a:xfrm>
            <a:off x="2224670" y="552001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3595535" y="552001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109" name="yt_shape_14109"/>
          <p:cNvSpPr txBox="1"/>
          <p:nvPr/>
        </p:nvSpPr>
        <p:spPr>
          <a:xfrm>
            <a:off x="4957993" y="552001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068134-508C-DFC5-2C37-2176E5BB3598}"/>
              </a:ext>
            </a:extLst>
          </p:cNvPr>
          <p:cNvSpPr txBox="1"/>
          <p:nvPr/>
        </p:nvSpPr>
        <p:spPr>
          <a:xfrm>
            <a:off x="2278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540119" y="900000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亳州市期末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en-US" altLang="zh-CN" sz="2400" b="0" i="0" u="sng" dirty="0">
              <a:solidFill>
                <a:srgbClr val="FF0000">
                  <a:alpha val="0"/>
                </a:srgbClr>
              </a:solidFill>
              <a:effectLst/>
              <a:uFill>
                <a:solidFill>
                  <a:srgbClr val="000000"/>
                </a:solidFill>
              </a:u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近期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某口罩厂将减少口罩的出厂量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月份的出厂量为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若口罩出厂量每月下降的百分率为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月份的出厂量为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328D9F-BAB3-6C9C-B27F-9934C40F6F71}"/>
              </a:ext>
            </a:extLst>
          </p:cNvPr>
          <p:cNvSpPr txBox="1"/>
          <p:nvPr/>
        </p:nvSpPr>
        <p:spPr>
          <a:xfrm>
            <a:off x="1010210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090B26-EBE2-F6C3-18A6-410A19E7B4F3}"/>
              </a:ext>
            </a:extLst>
          </p:cNvPr>
          <p:cNvSpPr txBox="1"/>
          <p:nvPr/>
        </p:nvSpPr>
        <p:spPr>
          <a:xfrm>
            <a:off x="10557721" y="1804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2629F3-14D7-41E6-673F-F169EF3C6396}"/>
              </a:ext>
            </a:extLst>
          </p:cNvPr>
          <p:cNvSpPr txBox="1"/>
          <p:nvPr/>
        </p:nvSpPr>
        <p:spPr>
          <a:xfrm>
            <a:off x="10557721" y="225191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56D97-AE80-3770-F985-5C56C279861B}"/>
              </a:ext>
            </a:extLst>
          </p:cNvPr>
          <p:cNvSpPr txBox="1"/>
          <p:nvPr/>
        </p:nvSpPr>
        <p:spPr>
          <a:xfrm>
            <a:off x="450108" y="2755146"/>
            <a:ext cx="178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2F2C90-B13A-5D23-FEF4-CC14F46D1AF8}"/>
              </a:ext>
            </a:extLst>
          </p:cNvPr>
          <p:cNvSpPr txBox="1"/>
          <p:nvPr/>
        </p:nvSpPr>
        <p:spPr>
          <a:xfrm>
            <a:off x="10591057" y="3678375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14B583-6156-7407-3A07-93FD64C6741D}"/>
              </a:ext>
            </a:extLst>
          </p:cNvPr>
          <p:cNvSpPr txBox="1"/>
          <p:nvPr/>
        </p:nvSpPr>
        <p:spPr>
          <a:xfrm>
            <a:off x="450108" y="4181610"/>
            <a:ext cx="2550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太和县校级月考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B03B72-AF41-FD7F-F5AD-397C42F12EB0}"/>
              </a:ext>
            </a:extLst>
          </p:cNvPr>
          <p:cNvSpPr txBox="1"/>
          <p:nvPr/>
        </p:nvSpPr>
        <p:spPr>
          <a:xfrm>
            <a:off x="1055440" y="12639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4116">
            <a:extLst>
              <a:ext uri="{FF2B5EF4-FFF2-40B4-BE49-F238E27FC236}">
                <a16:creationId xmlns:a16="http://schemas.microsoft.com/office/drawing/2014/main" id="{1B9E87BD-F3CA-B594-F550-0665A9C4964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1916832"/>
            <a:ext cx="2038635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118">
            <a:extLst>
              <a:ext uri="{FF2B5EF4-FFF2-40B4-BE49-F238E27FC236}">
                <a16:creationId xmlns:a16="http://schemas.microsoft.com/office/drawing/2014/main" id="{0DAEFFAD-4324-C888-F57F-71D5C41818CA}"/>
              </a:ext>
            </a:extLst>
          </p:cNvPr>
          <p:cNvSpPr txBox="1"/>
          <p:nvPr/>
        </p:nvSpPr>
        <p:spPr>
          <a:xfrm>
            <a:off x="540119" y="37052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其对应函数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D573D7-D722-4678-1EC5-895B6FF8C025}"/>
              </a:ext>
            </a:extLst>
          </p:cNvPr>
          <p:cNvSpPr txBox="1"/>
          <p:nvPr/>
        </p:nvSpPr>
        <p:spPr>
          <a:xfrm>
            <a:off x="5157046" y="413394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158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9" name="yt_shape_14119"/>
          <p:cNvSpPr txBox="1"/>
          <p:nvPr/>
        </p:nvSpPr>
        <p:spPr>
          <a:xfrm>
            <a:off x="551384" y="958819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20" name="yt_shape_14120"/>
          <p:cNvSpPr txBox="1"/>
          <p:nvPr/>
        </p:nvSpPr>
        <p:spPr>
          <a:xfrm>
            <a:off x="551503" y="14381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合肥市寿春中学月考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某二次函数的图象的顶点为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且它与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轴交点的纵坐标为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21" name="yt_shape_14121"/>
          <p:cNvSpPr txBox="1"/>
          <p:nvPr/>
        </p:nvSpPr>
        <p:spPr>
          <a:xfrm>
            <a:off x="551384" y="2397557"/>
            <a:ext cx="637674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设二次函数的表达式为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122" name="yt_shape_14122"/>
          <p:cNvSpPr txBox="1"/>
          <p:nvPr/>
        </p:nvSpPr>
        <p:spPr>
          <a:xfrm>
            <a:off x="551384" y="3356992"/>
            <a:ext cx="54534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21" grpId="0" build="allAtOnce"/>
      <p:bldP spid="141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40000" y="900000"/>
            <a:ext cx="8223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24" name="yt_shape_14124"/>
          <p:cNvSpPr txBox="1"/>
          <p:nvPr/>
        </p:nvSpPr>
        <p:spPr>
          <a:xfrm>
            <a:off x="540000" y="1379303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该抛物线的顶点坐标是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126" name="yt_shape_14126"/>
          <p:cNvSpPr txBox="1"/>
          <p:nvPr/>
        </p:nvSpPr>
        <p:spPr>
          <a:xfrm>
            <a:off x="540000" y="1844824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27" name="yt_shape_14127"/>
          <p:cNvSpPr txBox="1"/>
          <p:nvPr/>
        </p:nvSpPr>
        <p:spPr>
          <a:xfrm>
            <a:off x="540000" y="2324127"/>
            <a:ext cx="683841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C76A06-563C-9A2A-1B60-CCB2DA8ED86C}"/>
              </a:ext>
            </a:extLst>
          </p:cNvPr>
          <p:cNvSpPr txBox="1"/>
          <p:nvPr/>
        </p:nvSpPr>
        <p:spPr>
          <a:xfrm>
            <a:off x="4564789" y="133249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27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都在该抛物线上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29" name="yt_shape_14129"/>
          <p:cNvSpPr txBox="1"/>
          <p:nvPr/>
        </p:nvSpPr>
        <p:spPr>
          <a:xfrm>
            <a:off x="540000" y="1859435"/>
            <a:ext cx="1097415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该抛物线的图象在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都在该抛物线上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2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1602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41</cp:revision>
  <dcterms:created xsi:type="dcterms:W3CDTF">2023-05-05T05:33:04Z</dcterms:created>
  <dcterms:modified xsi:type="dcterms:W3CDTF">2023-05-12T05:43:49Z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