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8" r:id="rId5"/>
    <p:sldId id="369" r:id="rId6"/>
    <p:sldId id="375" r:id="rId7"/>
    <p:sldId id="377" r:id="rId8"/>
    <p:sldId id="379" r:id="rId9"/>
    <p:sldId id="381" r:id="rId10"/>
    <p:sldId id="382" r:id="rId11"/>
    <p:sldId id="389" r:id="rId12"/>
    <p:sldId id="383" r:id="rId13"/>
    <p:sldId id="384" r:id="rId14"/>
    <p:sldId id="386" r:id="rId15"/>
    <p:sldId id="387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367">
                <a:extLst>
                  <a:ext uri="{FF2B5EF4-FFF2-40B4-BE49-F238E27FC236}">
                    <a16:creationId xmlns:a16="http://schemas.microsoft.com/office/drawing/2014/main" id="{73335D4A-22DC-D585-D927-FB22280B858A}"/>
                  </a:ext>
                </a:extLst>
              </p:cNvPr>
              <p:cNvSpPr txBox="1"/>
              <p:nvPr/>
            </p:nvSpPr>
            <p:spPr>
              <a:xfrm>
                <a:off x="3076928" y="1587593"/>
                <a:ext cx="7051519" cy="1127672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algn="ctr" eaLnBrk="1" latinLnBrk="0" hangingPunct="0"/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二次函数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aseline="300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</a:p>
              <a:p>
                <a:pPr eaLnBrk="1" fontAlgn="b" latinLnBrk="0" hangingPunct="0"/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对称轴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spc="-100" dirty="0">
                    <a:solidFill>
                      <a:srgbClr val="FF0000"/>
                    </a:solidFill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u="sng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u="sng" dirty="0">
                    <a:solidFill>
                      <a:srgbClr val="FF0000">
                        <a:alpha val="0"/>
                      </a:srgbClr>
                    </a:solidFill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u="sng">
                            <a:solidFill>
                              <a:srgbClr val="FE0000">
                                <a:alpha val="0"/>
                              </a:srgbClr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 u="sng">
                            <a:solidFill>
                              <a:srgbClr val="FE0000">
                                <a:alpha val="0"/>
                              </a:srgbClr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u="sng">
                            <a:solidFill>
                              <a:srgbClr val="FE0000">
                                <a:alpha val="0"/>
                              </a:srgbClr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i="1" u="sng">
                            <a:solidFill>
                              <a:srgbClr val="FE0000">
                                <a:alpha val="0"/>
                              </a:srgbClr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i="1" u="sng" dirty="0">
                    <a:solidFill>
                      <a:srgbClr val="FF0000">
                        <a:alpha val="0"/>
                      </a:srgbClr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i="1" spc="-100" dirty="0">
                    <a:noFill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chemeClr val="bg1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顶点</a:t>
                </a:r>
                <a:r>
                  <a:rPr lang="en-US" altLang="zh-CN" sz="2400" b="0" i="0" dirty="0">
                    <a:solidFill>
                      <a:schemeClr val="bg1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，</m:t>
                        </m:r>
                        <m:bar>
                          <m:barPr>
                            <m:ctrlPr>
                              <a:rPr lang="en-US" altLang="zh-CN" sz="2400" b="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bar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𝑎𝑐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宋体" panose="02040503050406030204" pitchFamily="12" charset="0"/>
                                  </a:rPr>
                                  <m:t>－</m:t>
                                </m:r>
                                <m:sSup>
                                  <m:sSupPr>
                                    <m:ctrlPr>
                                      <a:rPr lang="en-US" altLang="zh-CN" sz="2400" b="0" i="1" smtClean="0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400" b="0" i="1" smtClean="0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𝑏</m:t>
                                    </m:r>
                                  </m:e>
                                  <m:sup>
                                    <m:r>
                                      <a:rPr lang="en-US" altLang="zh-CN" sz="2400" b="0" i="0" smtClean="0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𝑎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</m:e>
                        </m:bar>
                      </m:e>
                    </m:d>
                  </m:oMath>
                </a14:m>
                <a:endParaRPr lang="en-US" altLang="zh-CN" sz="2400" b="0" i="0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7" name="yt_shape_10367">
                <a:extLst>
                  <a:ext uri="{FF2B5EF4-FFF2-40B4-BE49-F238E27FC236}">
                    <a16:creationId xmlns:a16="http://schemas.microsoft.com/office/drawing/2014/main" id="{73335D4A-22DC-D585-D927-FB22280B85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6928" y="1587593"/>
                <a:ext cx="7051519" cy="1127672"/>
              </a:xfrm>
              <a:prstGeom prst="rect">
                <a:avLst/>
              </a:prstGeom>
              <a:blipFill>
                <a:blip r:embed="rId2"/>
                <a:stretch>
                  <a:fillRect l="-1554" t="-9091" b="-1070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66" name="yt_shape_10366"/>
          <p:cNvSpPr txBox="1"/>
          <p:nvPr/>
        </p:nvSpPr>
        <p:spPr>
          <a:xfrm>
            <a:off x="540000" y="786785"/>
            <a:ext cx="4257576" cy="6001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9ba2a9b-4b03-4bec-b298-4b4ac3a9fd45.png&quot;}"/>
            </a:endParaRPr>
          </a:p>
        </p:txBody>
      </p:sp>
      <p:sp>
        <p:nvSpPr>
          <p:cNvPr id="10369" name="yt_shape_10369"/>
          <p:cNvSpPr txBox="1"/>
          <p:nvPr/>
        </p:nvSpPr>
        <p:spPr>
          <a:xfrm>
            <a:off x="3998472" y="2739721"/>
            <a:ext cx="4195059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↓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　　　　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			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↓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370" name="yt_shape_10370"/>
              <p:cNvSpPr txBox="1"/>
              <p:nvPr/>
            </p:nvSpPr>
            <p:spPr>
              <a:xfrm>
                <a:off x="3076928" y="3255008"/>
                <a:ext cx="3456353" cy="2244580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algn="ctr" eaLnBrk="1" latinLnBrk="0" hangingPunct="0"/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</a:p>
              <a:p>
                <a:pPr eaLnBrk="1" latinLnBrk="0" hangingPunct="0"/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的增大而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增大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</a:p>
              <a:p>
                <a:pPr eaLnBrk="1" latinLnBrk="0" hangingPunct="0"/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的增大而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减小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</a:p>
            </p:txBody>
          </p:sp>
        </mc:Choice>
        <mc:Fallback>
          <p:sp>
            <p:nvSpPr>
              <p:cNvPr id="10370" name="yt_shape_103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6928" y="3255008"/>
                <a:ext cx="3456353" cy="2244580"/>
              </a:xfrm>
              <a:prstGeom prst="rect">
                <a:avLst/>
              </a:prstGeom>
              <a:blipFill>
                <a:blip r:embed="rId3"/>
                <a:stretch>
                  <a:fillRect l="-3163" t="-4865" b="-3514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72" name="yt_shape_10372"/>
          <p:cNvSpPr txBox="1"/>
          <p:nvPr/>
        </p:nvSpPr>
        <p:spPr>
          <a:xfrm>
            <a:off x="6533280" y="4353527"/>
            <a:ext cx="65" cy="2769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/>
            <a:endParaRPr/>
          </a:p>
        </p:txBody>
      </p:sp>
      <p:pic>
        <p:nvPicPr>
          <p:cNvPr id="3" name="yt_shape_1683705873400">
            <a:extLst>
              <a:ext uri="{FF2B5EF4-FFF2-40B4-BE49-F238E27FC236}">
                <a16:creationId xmlns:a16="http://schemas.microsoft.com/office/drawing/2014/main" id="{9CA468B0-A870-ABD2-4149-4F85E95F6BE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15225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D9FB78D-AD3F-600F-8E84-8CB093D4FB9A}"/>
                  </a:ext>
                </a:extLst>
              </p:cNvPr>
              <p:cNvSpPr txBox="1"/>
              <p:nvPr/>
            </p:nvSpPr>
            <p:spPr>
              <a:xfrm>
                <a:off x="4663898" y="1803617"/>
                <a:ext cx="1063371" cy="87955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D9FB78D-AD3F-600F-8E84-8CB093D4FB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3898" y="1803617"/>
                <a:ext cx="1063371" cy="879552"/>
              </a:xfrm>
              <a:prstGeom prst="rect">
                <a:avLst/>
              </a:prstGeom>
              <a:blipFill>
                <a:blip r:embed="rId5"/>
                <a:stretch>
                  <a:fillRect l="-8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C55DC13-D668-212D-4FD3-F4A6BC4CE3BC}"/>
                  </a:ext>
                </a:extLst>
              </p:cNvPr>
              <p:cNvSpPr txBox="1"/>
              <p:nvPr/>
            </p:nvSpPr>
            <p:spPr>
              <a:xfrm>
                <a:off x="7926857" y="1947633"/>
                <a:ext cx="1225550" cy="6195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4</m:t>
                          </m:r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𝑎𝑐</m:t>
                          </m:r>
                          <m:r>
                            <m:rPr>
                              <m:nor/>
                            </m:rPr>
                            <a:rPr kumimoji="0" lang="zh-CN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宋体" panose="02040503050406030204" pitchFamily="12" charset="0"/>
                            </a:rPr>
                            <m:t>－</m:t>
                          </m:r>
                          <m:sSup>
                            <m:sSup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sSup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4</m:t>
                          </m:r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C55DC13-D668-212D-4FD3-F4A6BC4CE3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6857" y="1947633"/>
                <a:ext cx="1225550" cy="619519"/>
              </a:xfrm>
              <a:prstGeom prst="rect">
                <a:avLst/>
              </a:prstGeom>
              <a:blipFill>
                <a:blip r:embed="rId6"/>
                <a:stretch>
                  <a:fillRect t="-2941" b="-8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E92F36F-6F02-436A-CD7C-E323315B1927}"/>
              </a:ext>
            </a:extLst>
          </p:cNvPr>
          <p:cNvSpPr txBox="1"/>
          <p:nvPr/>
        </p:nvSpPr>
        <p:spPr>
          <a:xfrm>
            <a:off x="3660423" y="3963857"/>
            <a:ext cx="1094487" cy="7784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D832A10-8841-F887-0F6C-BC069B110352}"/>
              </a:ext>
            </a:extLst>
          </p:cNvPr>
          <p:cNvSpPr txBox="1"/>
          <p:nvPr/>
        </p:nvSpPr>
        <p:spPr>
          <a:xfrm>
            <a:off x="3710617" y="4863661"/>
            <a:ext cx="1094487" cy="7389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0367">
                <a:extLst>
                  <a:ext uri="{FF2B5EF4-FFF2-40B4-BE49-F238E27FC236}">
                    <a16:creationId xmlns:a16="http://schemas.microsoft.com/office/drawing/2014/main" id="{E9C21262-3B1E-3FBD-5686-30E3D538507F}"/>
                  </a:ext>
                </a:extLst>
              </p:cNvPr>
              <p:cNvSpPr txBox="1"/>
              <p:nvPr/>
            </p:nvSpPr>
            <p:spPr>
              <a:xfrm>
                <a:off x="5653712" y="1984451"/>
                <a:ext cx="4306338" cy="758340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algn="ctr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顶点</a:t>
                </a:r>
                <a:r>
                  <a:rPr lang="en-US" altLang="zh-CN" sz="2400" b="0" i="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，</m:t>
                        </m:r>
                        <m:bar>
                          <m:bar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bar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𝑎𝑐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宋体" panose="02040503050406030204" pitchFamily="12" charset="0"/>
                                  </a:rPr>
                                  <m:t>－</m:t>
                                </m:r>
                                <m:sSup>
                                  <m:sSupPr>
                                    <m:ctrlPr>
                                      <a:rPr lang="en-US" altLang="zh-CN" sz="2400" b="0" i="1" smtClean="0">
                                        <a:solidFill>
                                          <a:srgbClr val="FF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400" b="0" i="1" smtClean="0">
                                        <a:solidFill>
                                          <a:srgbClr val="FF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𝑏</m:t>
                                    </m:r>
                                  </m:e>
                                  <m:sup>
                                    <m:r>
                                      <a:rPr lang="en-US" altLang="zh-CN" sz="2400" b="0" i="0" smtClean="0">
                                        <a:solidFill>
                                          <a:srgbClr val="FF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𝑎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</m:e>
                        </m:bar>
                      </m:e>
                    </m:d>
                  </m:oMath>
                </a14:m>
                <a:endParaRPr lang="en-US" altLang="zh-CN" sz="2400" b="0" i="0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8" name="yt_shape_10367">
                <a:extLst>
                  <a:ext uri="{FF2B5EF4-FFF2-40B4-BE49-F238E27FC236}">
                    <a16:creationId xmlns:a16="http://schemas.microsoft.com/office/drawing/2014/main" id="{E9C21262-3B1E-3FBD-5686-30E3D53850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3712" y="1984451"/>
                <a:ext cx="4306338" cy="75834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0373">
                <a:extLst>
                  <a:ext uri="{FF2B5EF4-FFF2-40B4-BE49-F238E27FC236}">
                    <a16:creationId xmlns:a16="http://schemas.microsoft.com/office/drawing/2014/main" id="{B2E29E58-8798-D87A-1D7A-39B7FF7F525A}"/>
                  </a:ext>
                </a:extLst>
              </p:cNvPr>
              <p:cNvSpPr txBox="1"/>
              <p:nvPr/>
            </p:nvSpPr>
            <p:spPr>
              <a:xfrm>
                <a:off x="7053640" y="3255008"/>
                <a:ext cx="3074679" cy="2244580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algn="ctr" eaLnBrk="1" latinLnBrk="0" hangingPunct="0"/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</a:p>
              <a:p>
                <a:pPr eaLnBrk="1" latinLnBrk="0" hangingPunct="0"/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的增大而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减小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</a:p>
              <a:p>
                <a:pPr eaLnBrk="1" latinLnBrk="0" hangingPunct="0"/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的增大而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增大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⁠</a:t>
                </a:r>
              </a:p>
            </p:txBody>
          </p:sp>
        </mc:Choice>
        <mc:Fallback>
          <p:sp>
            <p:nvSpPr>
              <p:cNvPr id="9" name="yt_shape_10373">
                <a:extLst>
                  <a:ext uri="{FF2B5EF4-FFF2-40B4-BE49-F238E27FC236}">
                    <a16:creationId xmlns:a16="http://schemas.microsoft.com/office/drawing/2014/main" id="{B2E29E58-8798-D87A-1D7A-39B7FF7F52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3640" y="3255008"/>
                <a:ext cx="3074679" cy="2244580"/>
              </a:xfrm>
              <a:prstGeom prst="rect">
                <a:avLst/>
              </a:prstGeom>
              <a:blipFill>
                <a:blip r:embed="rId8"/>
                <a:stretch>
                  <a:fillRect l="-3557" t="-4865" b="-3514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6137911F-3111-31EB-7323-484567DDC4EB}"/>
              </a:ext>
            </a:extLst>
          </p:cNvPr>
          <p:cNvSpPr txBox="1"/>
          <p:nvPr/>
        </p:nvSpPr>
        <p:spPr>
          <a:xfrm>
            <a:off x="7646288" y="3963857"/>
            <a:ext cx="1094486" cy="7784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4F8E3EE-9F70-74B0-0455-F1A0670C16DF}"/>
              </a:ext>
            </a:extLst>
          </p:cNvPr>
          <p:cNvSpPr txBox="1"/>
          <p:nvPr/>
        </p:nvSpPr>
        <p:spPr>
          <a:xfrm>
            <a:off x="8193531" y="4863661"/>
            <a:ext cx="1399286" cy="7389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0"/>
                <a:ea typeface="宋体" pitchFamily="10"/>
                <a:cs typeface="宋体" pitchFamily="10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yt_shape_10375">
            <a:extLst>
              <a:ext uri="{FF2B5EF4-FFF2-40B4-BE49-F238E27FC236}">
                <a16:creationId xmlns:a16="http://schemas.microsoft.com/office/drawing/2014/main" id="{295699BA-6031-3B0B-20B5-9FD4AACD61F5}"/>
              </a:ext>
            </a:extLst>
          </p:cNvPr>
          <p:cNvSpPr txBox="1"/>
          <p:nvPr/>
        </p:nvSpPr>
        <p:spPr>
          <a:xfrm>
            <a:off x="4172396" y="5460877"/>
            <a:ext cx="3847208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tabLst>
                <a:tab pos="69236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				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↓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0376">
                <a:extLst>
                  <a:ext uri="{FF2B5EF4-FFF2-40B4-BE49-F238E27FC236}">
                    <a16:creationId xmlns:a16="http://schemas.microsoft.com/office/drawing/2014/main" id="{5070CAE2-B2D6-AC44-6EBB-A4AE6DB6F2A9}"/>
                  </a:ext>
                </a:extLst>
              </p:cNvPr>
              <p:cNvSpPr txBox="1"/>
              <p:nvPr/>
            </p:nvSpPr>
            <p:spPr>
              <a:xfrm>
                <a:off x="3740348" y="5874799"/>
                <a:ext cx="5564216" cy="5760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eaLnBrk="1" latinLnBrk="0" hangingPunct="0"/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最小值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𝑎𝑐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　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最大值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𝑎𝑐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cs typeface="宋体" pitchFamily="24"/>
                  <a:hlinkClick r:id="" action="ppaction://macro?name={&quot;type&quot;:&quot;ImageText&quot;,&quot;item&quot;:&quot;RunBorder&quot;,&quot;fontColor&quot;:&quot;000000&quot;,&quot;borderColor&quot;:&quot;000000&quot;}"/>
                </a:endParaRPr>
              </a:p>
            </p:txBody>
          </p:sp>
        </mc:Choice>
        <mc:Fallback>
          <p:sp>
            <p:nvSpPr>
              <p:cNvPr id="13" name="yt_shape_10376">
                <a:extLst>
                  <a:ext uri="{FF2B5EF4-FFF2-40B4-BE49-F238E27FC236}">
                    <a16:creationId xmlns:a16="http://schemas.microsoft.com/office/drawing/2014/main" id="{5070CAE2-B2D6-AC44-6EBB-A4AE6DB6F2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0348" y="5874799"/>
                <a:ext cx="5564216" cy="576055"/>
              </a:xfrm>
              <a:prstGeom prst="rect">
                <a:avLst/>
              </a:prstGeom>
              <a:blipFill>
                <a:blip r:embed="rId9"/>
                <a:stretch>
                  <a:fillRect l="-3399" b="-170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yt_shape_矩形_2">
            <a:extLst>
              <a:ext uri="{FF2B5EF4-FFF2-40B4-BE49-F238E27FC236}">
                <a16:creationId xmlns:a16="http://schemas.microsoft.com/office/drawing/2014/main" id="{39A9BF72-0ED2-7039-8B34-626C700BA0E6}"/>
              </a:ext>
            </a:extLst>
          </p:cNvPr>
          <p:cNvSpPr/>
          <p:nvPr/>
        </p:nvSpPr>
        <p:spPr>
          <a:xfrm>
            <a:off x="3659632" y="5850980"/>
            <a:ext cx="2304256" cy="771437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yt_shape_矩形_2">
            <a:extLst>
              <a:ext uri="{FF2B5EF4-FFF2-40B4-BE49-F238E27FC236}">
                <a16:creationId xmlns:a16="http://schemas.microsoft.com/office/drawing/2014/main" id="{12B0BF4B-7207-417F-1279-8C84A553DB4F}"/>
              </a:ext>
            </a:extLst>
          </p:cNvPr>
          <p:cNvSpPr/>
          <p:nvPr/>
        </p:nvSpPr>
        <p:spPr>
          <a:xfrm>
            <a:off x="7088082" y="5829029"/>
            <a:ext cx="2304256" cy="771437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5" name="yt_shape_10415"/>
          <p:cNvSpPr txBox="1"/>
          <p:nvPr/>
        </p:nvSpPr>
        <p:spPr>
          <a:xfrm>
            <a:off x="540000" y="900000"/>
            <a:ext cx="96917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16" name="yt_shape_10416"/>
          <p:cNvSpPr txBox="1"/>
          <p:nvPr/>
        </p:nvSpPr>
        <p:spPr>
          <a:xfrm>
            <a:off x="540000" y="1379303"/>
            <a:ext cx="52658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的值和该抛物线顶点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417"/>
              <p:cNvSpPr txBox="1"/>
              <p:nvPr/>
            </p:nvSpPr>
            <p:spPr>
              <a:xfrm>
                <a:off x="540000" y="2010970"/>
                <a:ext cx="7487627" cy="34109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代入抛物线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该二次函数的表达式为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顶点坐标为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,−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2" name="yt_shape_10417" descr="{&quot;rangeId&quot;:1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0970"/>
                <a:ext cx="7487627" cy="3410998"/>
              </a:xfrm>
              <a:prstGeom prst="rect">
                <a:avLst/>
              </a:prstGeom>
              <a:blipFill>
                <a:blip r:embed="rId2"/>
                <a:stretch>
                  <a:fillRect l="-2524" t="-1610" r="-1466" b="-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19" name="yt_image_10419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19708" y="2010970"/>
            <a:ext cx="2032291" cy="184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1" name="yt_shape_10421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请你设计一种平移的方法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使平移后抛物线的顶点落在第二象限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并写出平移后抛物线的表达式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422"/>
              <p:cNvSpPr txBox="1"/>
              <p:nvPr/>
            </p:nvSpPr>
            <p:spPr>
              <a:xfrm>
                <a:off x="540119" y="1995319"/>
                <a:ext cx="9043708" cy="22021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答案不唯一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如先向左平移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个单位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再向上平移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个单位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得到的二次函数表达式为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 spc="15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pc="15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0" spc="15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</m:t>
                            </m:r>
                          </m:e>
                        </m:d>
                      </m:e>
                      <m:sup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pc="15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pc="15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pc="15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spc="150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3" name="yt_shape_10422" descr="{&quot;rangeId&quot;:1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95319"/>
                <a:ext cx="9043708" cy="2202141"/>
              </a:xfrm>
              <a:prstGeom prst="rect">
                <a:avLst/>
              </a:prstGeom>
              <a:blipFill>
                <a:blip r:embed="rId2"/>
                <a:stretch>
                  <a:fillRect l="-2090" t="-2210" r="-1214" b="-7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24" name="yt_image_10424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19708" y="1995319"/>
            <a:ext cx="2032291" cy="184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6" name="yt_shape_10426"/>
          <p:cNvSpPr txBox="1"/>
          <p:nvPr/>
        </p:nvSpPr>
        <p:spPr>
          <a:xfrm>
            <a:off x="540000" y="900000"/>
            <a:ext cx="97446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合肥四十五中期中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为实数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27" name="yt_shape_10427"/>
          <p:cNvSpPr txBox="1"/>
          <p:nvPr/>
        </p:nvSpPr>
        <p:spPr>
          <a:xfrm>
            <a:off x="540000" y="1379303"/>
            <a:ext cx="62933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若抛物线经过点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428" name="yt_shape_10428"/>
          <p:cNvSpPr txBox="1"/>
          <p:nvPr/>
        </p:nvSpPr>
        <p:spPr>
          <a:xfrm>
            <a:off x="540000" y="1858606"/>
            <a:ext cx="827470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代入抛物线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29" name="yt_shape_10429"/>
          <p:cNvSpPr txBox="1"/>
          <p:nvPr/>
        </p:nvSpPr>
        <p:spPr>
          <a:xfrm>
            <a:off x="540119" y="2818041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求所得抛物线顶点的纵坐标的最大值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30" name="yt_shape_10430"/>
              <p:cNvSpPr txBox="1"/>
              <p:nvPr/>
            </p:nvSpPr>
            <p:spPr>
              <a:xfrm>
                <a:off x="540000" y="3760996"/>
                <a:ext cx="11025454" cy="26103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向上平移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个单位可得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𝑎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+1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抛物线顶点的纵坐标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的最大值为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30" name="yt_shape_10430" descr="{&quot;rangeId&quot;:1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60996"/>
                <a:ext cx="11025454" cy="2610395"/>
              </a:xfrm>
              <a:prstGeom prst="rect">
                <a:avLst/>
              </a:prstGeom>
              <a:blipFill>
                <a:blip r:embed="rId2"/>
                <a:stretch>
                  <a:fillRect l="-1715" t="-2103" r="-719" b="-3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4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4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4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28" grpId="0" build="allAtOnce"/>
      <p:bldP spid="1043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2" name="yt_shape_10432"/>
          <p:cNvSpPr txBox="1"/>
          <p:nvPr/>
        </p:nvSpPr>
        <p:spPr>
          <a:xfrm>
            <a:off x="3338835" y="900000"/>
            <a:ext cx="5514330" cy="4649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NEU-BZ-S92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NEU-BZ-S92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7f56fe43-525e-4467-a0a5-489573402866.png&quot;}"/>
            </a:endParaRPr>
          </a:p>
        </p:txBody>
      </p:sp>
      <p:sp>
        <p:nvSpPr>
          <p:cNvPr id="10433" name="yt_shape_10433"/>
          <p:cNvSpPr txBox="1"/>
          <p:nvPr/>
        </p:nvSpPr>
        <p:spPr>
          <a:xfrm>
            <a:off x="4172396" y="1415723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题变式与拓展</a:t>
            </a:r>
          </a:p>
        </p:txBody>
      </p:sp>
      <p:sp>
        <p:nvSpPr>
          <p:cNvPr id="10434" name="yt_shape_10434"/>
          <p:cNvSpPr txBox="1"/>
          <p:nvPr/>
        </p:nvSpPr>
        <p:spPr>
          <a:xfrm>
            <a:off x="540119" y="18950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435" name="yt_image_1043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9119" y="3006825"/>
            <a:ext cx="4753760" cy="1267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5873848">
            <a:extLst>
              <a:ext uri="{FF2B5EF4-FFF2-40B4-BE49-F238E27FC236}">
                <a16:creationId xmlns:a16="http://schemas.microsoft.com/office/drawing/2014/main" id="{7F896148-C4D1-1BD9-407D-7AF04F385A1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41260"/>
            <a:ext cx="5334064" cy="37791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62B740-213E-1BDC-CB6A-EEB161332927}"/>
              </a:ext>
            </a:extLst>
          </p:cNvPr>
          <p:cNvSpPr txBox="1"/>
          <p:nvPr/>
        </p:nvSpPr>
        <p:spPr>
          <a:xfrm>
            <a:off x="1059708" y="232370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7" name="yt_shape_1043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438" name="yt_image_1043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9371" y="2011799"/>
            <a:ext cx="4733256" cy="128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A0C403-9B94-73D5-E569-11718F256845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0" name="yt_shape_1044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在同一平面直角坐标系内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441" name="yt_image_1044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7919" y="2011799"/>
            <a:ext cx="4756161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D06C04-21B4-2DB0-0095-9CAEFACEE713}"/>
              </a:ext>
            </a:extLst>
          </p:cNvPr>
          <p:cNvSpPr txBox="1"/>
          <p:nvPr/>
        </p:nvSpPr>
        <p:spPr>
          <a:xfrm>
            <a:off x="393784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8" name="yt_shape_10378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72406b67-5ca9-4c40-b981-1e4eccca30a3.png&quot;}"/>
            </a:endParaRPr>
          </a:p>
        </p:txBody>
      </p:sp>
      <p:sp>
        <p:nvSpPr>
          <p:cNvPr id="10379" name="yt_shape_10379"/>
          <p:cNvSpPr txBox="1"/>
          <p:nvPr/>
        </p:nvSpPr>
        <p:spPr>
          <a:xfrm>
            <a:off x="540000" y="1670985"/>
            <a:ext cx="818653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配方成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的形式</a:t>
            </a:r>
          </a:p>
        </p:txBody>
      </p:sp>
      <p:sp>
        <p:nvSpPr>
          <p:cNvPr id="10380" name="yt_shape_10380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合肥五十中东校期中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81" name="yt_table_1038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096785"/>
              </p:ext>
            </p:extLst>
          </p:nvPr>
        </p:nvGraphicFramePr>
        <p:xfrm>
          <a:off x="540000" y="3279656"/>
          <a:ext cx="7247256" cy="848742"/>
        </p:xfrm>
        <a:graphic>
          <a:graphicData uri="http://schemas.openxmlformats.org/drawingml/2006/table">
            <a:tbl>
              <a:tblPr/>
              <a:tblGrid>
                <a:gridCol w="4089718">
                  <a:extLst>
                    <a:ext uri="{9D8B030D-6E8A-4147-A177-3AD203B41FA5}">
                      <a16:colId xmlns:a16="http://schemas.microsoft.com/office/drawing/2014/main" val="10059"/>
                    </a:ext>
                  </a:extLst>
                </a:gridCol>
                <a:gridCol w="3157538">
                  <a:extLst>
                    <a:ext uri="{9D8B030D-6E8A-4147-A177-3AD203B41FA5}">
                      <a16:colId xmlns:a16="http://schemas.microsoft.com/office/drawing/2014/main" val="100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2"/>
                  </a:ext>
                </a:extLst>
              </a:tr>
            </a:tbl>
          </a:graphicData>
        </a:graphic>
      </p:graphicFrame>
      <p:pic>
        <p:nvPicPr>
          <p:cNvPr id="3" name="yt_shape_1683705873535">
            <a:extLst>
              <a:ext uri="{FF2B5EF4-FFF2-40B4-BE49-F238E27FC236}">
                <a16:creationId xmlns:a16="http://schemas.microsoft.com/office/drawing/2014/main" id="{E87B1ECF-8E58-46B1-A694-E15F144718E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5873570">
            <a:extLst>
              <a:ext uri="{FF2B5EF4-FFF2-40B4-BE49-F238E27FC236}">
                <a16:creationId xmlns:a16="http://schemas.microsoft.com/office/drawing/2014/main" id="{869DD312-6BFF-2A75-7EF5-F82DD835CBE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ACFF59-E354-95FD-6ED5-54A6922CF771}"/>
              </a:ext>
            </a:extLst>
          </p:cNvPr>
          <p:cNvSpPr txBox="1"/>
          <p:nvPr/>
        </p:nvSpPr>
        <p:spPr>
          <a:xfrm>
            <a:off x="2278908" y="25965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3" name="yt_shape_10383"/>
          <p:cNvSpPr txBox="1"/>
          <p:nvPr/>
        </p:nvSpPr>
        <p:spPr>
          <a:xfrm>
            <a:off x="540000" y="900000"/>
            <a:ext cx="582851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的平移</a:t>
            </a:r>
          </a:p>
        </p:txBody>
      </p:sp>
      <p:sp>
        <p:nvSpPr>
          <p:cNvPr id="10384" name="yt_shape_10384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太和县期末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个长度单位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个长度单位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所得到的抛物线是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85" name="yt_table_1038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399037"/>
              </p:ext>
            </p:extLst>
          </p:nvPr>
        </p:nvGraphicFramePr>
        <p:xfrm>
          <a:off x="540000" y="2508671"/>
          <a:ext cx="7247256" cy="848742"/>
        </p:xfrm>
        <a:graphic>
          <a:graphicData uri="http://schemas.openxmlformats.org/drawingml/2006/table">
            <a:tbl>
              <a:tblPr/>
              <a:tblGrid>
                <a:gridCol w="4089718">
                  <a:extLst>
                    <a:ext uri="{9D8B030D-6E8A-4147-A177-3AD203B41FA5}">
                      <a16:colId xmlns:a16="http://schemas.microsoft.com/office/drawing/2014/main" val="10061"/>
                    </a:ext>
                  </a:extLst>
                </a:gridCol>
                <a:gridCol w="3157538">
                  <a:extLst>
                    <a:ext uri="{9D8B030D-6E8A-4147-A177-3AD203B41FA5}">
                      <a16:colId xmlns:a16="http://schemas.microsoft.com/office/drawing/2014/main" val="100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4"/>
                  </a:ext>
                </a:extLst>
              </a:tr>
            </a:tbl>
          </a:graphicData>
        </a:graphic>
      </p:graphicFrame>
      <p:pic>
        <p:nvPicPr>
          <p:cNvPr id="3" name="yt_shape_1683705873646">
            <a:extLst>
              <a:ext uri="{FF2B5EF4-FFF2-40B4-BE49-F238E27FC236}">
                <a16:creationId xmlns:a16="http://schemas.microsoft.com/office/drawing/2014/main" id="{6581AE99-E811-1313-B922-195ADC6AFD7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5FD6D1-1408-2C9B-36C6-232CB94ECA58}"/>
              </a:ext>
            </a:extLst>
          </p:cNvPr>
          <p:cNvSpPr txBox="1"/>
          <p:nvPr/>
        </p:nvSpPr>
        <p:spPr>
          <a:xfrm>
            <a:off x="4412508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7" name="yt_shape_1038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的图象先向右平移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所得的图象的表达式是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88" name="yt_shape_10388"/>
              <p:cNvSpPr txBox="1"/>
              <p:nvPr/>
            </p:nvSpPr>
            <p:spPr>
              <a:xfrm>
                <a:off x="540119" y="1859435"/>
                <a:ext cx="11111999" cy="33487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将此抛物线先向左平移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个单位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再向上平移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个单位后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</m:t>
                            </m:r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88" name="yt_shape_10388" descr="{&quot;rangeId&quot;: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9435"/>
                <a:ext cx="11111999" cy="3348737"/>
              </a:xfrm>
              <a:prstGeom prst="rect">
                <a:avLst/>
              </a:prstGeom>
              <a:blipFill>
                <a:blip r:embed="rId2"/>
                <a:stretch>
                  <a:fillRect l="-1701" b="-49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8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0" name="yt_shape_10390"/>
          <p:cNvSpPr txBox="1"/>
          <p:nvPr/>
        </p:nvSpPr>
        <p:spPr>
          <a:xfrm>
            <a:off x="540000" y="900198"/>
            <a:ext cx="6751848" cy="388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的图象和性质</a:t>
            </a:r>
          </a:p>
        </p:txBody>
      </p:sp>
      <p:sp>
        <p:nvSpPr>
          <p:cNvPr id="10391" name="yt_shape_10391"/>
          <p:cNvSpPr txBox="1"/>
          <p:nvPr/>
        </p:nvSpPr>
        <p:spPr>
          <a:xfrm>
            <a:off x="540000" y="1339374"/>
            <a:ext cx="8103180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的图象可能为下列选项中的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392" name="yt_image_10392">
            <a:extLst>
              <a:ext uri="">
                <a16:creationId xmlns="" xmlns:a14="http://schemas.microsoft.com/office/drawing/2010/main" xmlns:a16="http://schemas.microsoft.com/office/drawing/2014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2315" y="1763289"/>
            <a:ext cx="4807369" cy="125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94" name="yt_shape_10394"/>
          <p:cNvSpPr txBox="1"/>
          <p:nvPr/>
        </p:nvSpPr>
        <p:spPr>
          <a:xfrm>
            <a:off x="540000" y="3070561"/>
            <a:ext cx="8274701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95" name="yt_table_10395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951870"/>
              </p:ext>
            </p:extLst>
          </p:nvPr>
        </p:nvGraphicFramePr>
        <p:xfrm>
          <a:off x="540000" y="3494477"/>
          <a:ext cx="5764213" cy="1478028"/>
        </p:xfrm>
        <a:graphic>
          <a:graphicData uri="http://schemas.openxmlformats.org/drawingml/2006/table">
            <a:tbl>
              <a:tblPr/>
              <a:tblGrid>
                <a:gridCol w="5764213">
                  <a:extLst>
                    <a:ext uri="{9D8B030D-6E8A-4147-A177-3AD203B41FA5}">
                      <a16:colId xmlns:a16="http://schemas.microsoft.com/office/drawing/2014/main" val="10063"/>
                    </a:ext>
                  </a:extLst>
                </a:gridCol>
              </a:tblGrid>
              <a:tr h="335871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图象与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轴的交点坐标为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5"/>
                  </a:ext>
                </a:extLst>
              </a:tr>
              <a:tr h="335871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图象的对称轴在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轴的右侧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6"/>
                  </a:ext>
                </a:extLst>
              </a:tr>
              <a:tr h="335871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的值随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值的增大而减小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7"/>
                  </a:ext>
                </a:extLst>
              </a:tr>
              <a:tr h="335871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的最小值为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8"/>
                  </a:ext>
                </a:extLst>
              </a:tr>
            </a:tbl>
          </a:graphicData>
        </a:graphic>
      </p:graphicFrame>
      <p:sp>
        <p:nvSpPr>
          <p:cNvPr id="10397" name="yt_shape_10397"/>
          <p:cNvSpPr txBox="1"/>
          <p:nvPr/>
        </p:nvSpPr>
        <p:spPr>
          <a:xfrm>
            <a:off x="540119" y="5023305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已知抛物线的表达式为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增大而减小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增大而增大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yt_shape_10398">
            <a:extLst>
              <a:ext uri="{FF2B5EF4-FFF2-40B4-BE49-F238E27FC236}">
                <a16:creationId xmlns:a16="http://schemas.microsoft.com/office/drawing/2014/main" id="{7A000CC9-BEBC-F265-222D-D8B123DBFBA3}"/>
              </a:ext>
            </a:extLst>
          </p:cNvPr>
          <p:cNvSpPr txBox="1"/>
          <p:nvPr/>
        </p:nvSpPr>
        <p:spPr>
          <a:xfrm>
            <a:off x="540119" y="5853486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时的函数值与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时的函数值相等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4" name="yt_shape_1683705873705">
            <a:extLst>
              <a:ext uri="{FF2B5EF4-FFF2-40B4-BE49-F238E27FC236}">
                <a16:creationId xmlns:a16="http://schemas.microsoft.com/office/drawing/2014/main" id="{51082973-978A-3498-EE0B-A4DF7DBE47D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1091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6845883-994E-2825-87B2-0C5FFDD4813E}"/>
              </a:ext>
            </a:extLst>
          </p:cNvPr>
          <p:cNvSpPr txBox="1"/>
          <p:nvPr/>
        </p:nvSpPr>
        <p:spPr>
          <a:xfrm>
            <a:off x="7662001" y="1292568"/>
            <a:ext cx="383285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E3D137-B2C5-2A92-362E-CAF0515C72A7}"/>
              </a:ext>
            </a:extLst>
          </p:cNvPr>
          <p:cNvSpPr txBox="1"/>
          <p:nvPr/>
        </p:nvSpPr>
        <p:spPr>
          <a:xfrm>
            <a:off x="7814401" y="3023755"/>
            <a:ext cx="400748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16BD495-F537-DF77-FE3C-24AFC71530BE}"/>
              </a:ext>
            </a:extLst>
          </p:cNvPr>
          <p:cNvSpPr txBox="1"/>
          <p:nvPr/>
        </p:nvSpPr>
        <p:spPr>
          <a:xfrm>
            <a:off x="4750646" y="5378835"/>
            <a:ext cx="637285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7BF1F2D-8B39-2C58-AAF3-7C062C61B9CF}"/>
              </a:ext>
            </a:extLst>
          </p:cNvPr>
          <p:cNvSpPr txBox="1"/>
          <p:nvPr/>
        </p:nvSpPr>
        <p:spPr>
          <a:xfrm>
            <a:off x="1059708" y="6209016"/>
            <a:ext cx="6372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9" name="yt_shape_10399"/>
          <p:cNvSpPr txBox="1"/>
          <p:nvPr/>
        </p:nvSpPr>
        <p:spPr>
          <a:xfrm>
            <a:off x="540000" y="900000"/>
            <a:ext cx="7675178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的图象与系数的关系</a:t>
            </a:r>
          </a:p>
        </p:txBody>
      </p:sp>
      <p:sp>
        <p:nvSpPr>
          <p:cNvPr id="10400" name="yt_shape_10400"/>
          <p:cNvSpPr txBox="1"/>
          <p:nvPr/>
        </p:nvSpPr>
        <p:spPr>
          <a:xfrm>
            <a:off x="540000" y="1396872"/>
            <a:ext cx="100860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02" name="yt_table_10402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165867"/>
              </p:ext>
            </p:extLst>
          </p:nvPr>
        </p:nvGraphicFramePr>
        <p:xfrm>
          <a:off x="540000" y="1876175"/>
          <a:ext cx="3378200" cy="1697484"/>
        </p:xfrm>
        <a:graphic>
          <a:graphicData uri="http://schemas.openxmlformats.org/drawingml/2006/table">
            <a:tbl>
              <a:tblPr/>
              <a:tblGrid>
                <a:gridCol w="3378200">
                  <a:extLst>
                    <a:ext uri="{9D8B030D-6E8A-4147-A177-3AD203B41FA5}">
                      <a16:colId xmlns:a16="http://schemas.microsoft.com/office/drawing/2014/main" val="100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2"/>
                  </a:ext>
                </a:extLst>
              </a:tr>
            </a:tbl>
          </a:graphicData>
        </a:graphic>
      </p:graphicFrame>
      <p:pic>
        <p:nvPicPr>
          <p:cNvPr id="10401" name="yt_image_10401_skip" title="H_133.93701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30480" y="1876175"/>
            <a:ext cx="1919426" cy="170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5873758">
            <a:extLst>
              <a:ext uri="{FF2B5EF4-FFF2-40B4-BE49-F238E27FC236}">
                <a16:creationId xmlns:a16="http://schemas.microsoft.com/office/drawing/2014/main" id="{E3E014C7-AF01-5AD3-1BF4-294024C99B8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E0A53F7-AA1C-1D41-1A7E-27C8F78186AE}"/>
              </a:ext>
            </a:extLst>
          </p:cNvPr>
          <p:cNvSpPr txBox="1"/>
          <p:nvPr/>
        </p:nvSpPr>
        <p:spPr>
          <a:xfrm>
            <a:off x="9625739" y="13500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4" name="yt_shape_10404"/>
          <p:cNvSpPr txBox="1"/>
          <p:nvPr/>
        </p:nvSpPr>
        <p:spPr>
          <a:xfrm>
            <a:off x="540000" y="900000"/>
            <a:ext cx="94368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化二次函数为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形式时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漏掉二次项系数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405">
                <a:extLst>
                  <a:ext uri="{FF2B5EF4-FFF2-40B4-BE49-F238E27FC236}">
                    <a16:creationId xmlns:a16="http://schemas.microsoft.com/office/drawing/2014/main" id="{F15FF02C-262E-2EFB-0D9A-7666703AC1E4}"/>
                  </a:ext>
                </a:extLst>
              </p:cNvPr>
              <p:cNvSpPr txBox="1"/>
              <p:nvPr/>
            </p:nvSpPr>
            <p:spPr>
              <a:xfrm>
                <a:off x="540001" y="1372527"/>
                <a:ext cx="11111999" cy="12643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用配方法将二次函数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化成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0405">
                <a:extLst>
                  <a:ext uri="{FF2B5EF4-FFF2-40B4-BE49-F238E27FC236}">
                    <a16:creationId xmlns:a16="http://schemas.microsoft.com/office/drawing/2014/main" id="{F15FF02C-262E-2EFB-0D9A-7666703AC1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1372527"/>
                <a:ext cx="11111999" cy="1264385"/>
              </a:xfrm>
              <a:prstGeom prst="rect">
                <a:avLst/>
              </a:prstGeom>
              <a:blipFill>
                <a:blip r:embed="rId2"/>
                <a:stretch>
                  <a:fillRect l="-1701" b="-105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EF4D1C0-2561-D863-CE97-D396641308DF}"/>
                  </a:ext>
                </a:extLst>
              </p:cNvPr>
              <p:cNvSpPr txBox="1"/>
              <p:nvPr/>
            </p:nvSpPr>
            <p:spPr>
              <a:xfrm>
                <a:off x="10717939" y="1325721"/>
                <a:ext cx="6134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EF4D1C0-2561-D863-CE97-D396641308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17939" y="1325721"/>
                <a:ext cx="613474" cy="765061"/>
              </a:xfrm>
              <a:prstGeom prst="rect">
                <a:avLst/>
              </a:prstGeom>
              <a:blipFill>
                <a:blip r:embed="rId3"/>
                <a:stretch>
                  <a:fillRect l="-14851" b="-63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C3CA0DB-C33B-F54B-9009-4FCB83F91D0F}"/>
              </a:ext>
            </a:extLst>
          </p:cNvPr>
          <p:cNvCxnSpPr/>
          <p:nvPr/>
        </p:nvCxnSpPr>
        <p:spPr>
          <a:xfrm>
            <a:off x="10503151" y="2063026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F27D36B-4EF3-6F4B-8CD4-622A7D3CF29F}"/>
                  </a:ext>
                </a:extLst>
              </p:cNvPr>
              <p:cNvSpPr txBox="1"/>
              <p:nvPr/>
            </p:nvSpPr>
            <p:spPr>
              <a:xfrm>
                <a:off x="449990" y="1916220"/>
                <a:ext cx="2221611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F27D36B-4EF3-6F4B-8CD4-622A7D3CF2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0" y="1916220"/>
                <a:ext cx="2221611" cy="674320"/>
              </a:xfrm>
              <a:prstGeom prst="rect">
                <a:avLst/>
              </a:prstGeom>
              <a:blipFill>
                <a:blip r:embed="rId4"/>
                <a:stretch>
                  <a:fillRect l="-4396" b="-153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7" name="yt_shape_10407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a86f2ba5-bc79-4d21-98bf-56c4d35d7ae8.png&quot;}"/>
            </a:endParaRPr>
          </a:p>
        </p:txBody>
      </p:sp>
      <p:sp>
        <p:nvSpPr>
          <p:cNvPr id="10408" name="yt_shape_10408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均在二次函数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09" name="yt_table_1040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400934"/>
              </p:ext>
            </p:extLst>
          </p:nvPr>
        </p:nvGraphicFramePr>
        <p:xfrm>
          <a:off x="540000" y="2764510"/>
          <a:ext cx="5434330" cy="848742"/>
        </p:xfrm>
        <a:graphic>
          <a:graphicData uri="http://schemas.openxmlformats.org/drawingml/2006/table">
            <a:tbl>
              <a:tblPr/>
              <a:tblGrid>
                <a:gridCol w="3183255">
                  <a:extLst>
                    <a:ext uri="{9D8B030D-6E8A-4147-A177-3AD203B41FA5}">
                      <a16:colId xmlns:a16="http://schemas.microsoft.com/office/drawing/2014/main" val="10065"/>
                    </a:ext>
                  </a:extLst>
                </a:gridCol>
                <a:gridCol w="2251075">
                  <a:extLst>
                    <a:ext uri="{9D8B030D-6E8A-4147-A177-3AD203B41FA5}">
                      <a16:colId xmlns:a16="http://schemas.microsoft.com/office/drawing/2014/main" val="100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4"/>
                  </a:ext>
                </a:extLst>
              </a:tr>
            </a:tbl>
          </a:graphicData>
        </a:graphic>
      </p:graphicFrame>
      <p:pic>
        <p:nvPicPr>
          <p:cNvPr id="3" name="yt_shape_1683705873806">
            <a:extLst>
              <a:ext uri="{FF2B5EF4-FFF2-40B4-BE49-F238E27FC236}">
                <a16:creationId xmlns:a16="http://schemas.microsoft.com/office/drawing/2014/main" id="{C1AAD517-9626-4233-771A-07E9902631F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4DB0E0-D2AA-AECE-0227-8A6D82EC8BCB}"/>
              </a:ext>
            </a:extLst>
          </p:cNvPr>
          <p:cNvSpPr txBox="1"/>
          <p:nvPr/>
        </p:nvSpPr>
        <p:spPr>
          <a:xfrm>
            <a:off x="7609732" y="20813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11" name="yt_shape_10411"/>
              <p:cNvSpPr txBox="1"/>
              <p:nvPr/>
            </p:nvSpPr>
            <p:spPr>
              <a:xfrm>
                <a:off x="540119" y="900000"/>
                <a:ext cx="11111999" cy="15890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贺州市中考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有以下结论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在该图象上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其中正确的结论是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②④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填入正确结论的序号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411" name="yt_shape_10411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89089"/>
              </a:xfrm>
              <a:prstGeom prst="rect">
                <a:avLst/>
              </a:prstGeom>
              <a:blipFill>
                <a:blip r:embed="rId2"/>
                <a:stretch>
                  <a:fillRect l="-1701" t="-3462" r="-494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13" name="yt_image_10413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2763" y="2692241"/>
            <a:ext cx="2006472" cy="165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6D1F73-CADE-FC78-A398-7AD708A1D7D3}"/>
              </a:ext>
            </a:extLst>
          </p:cNvPr>
          <p:cNvSpPr txBox="1"/>
          <p:nvPr/>
        </p:nvSpPr>
        <p:spPr>
          <a:xfrm>
            <a:off x="6798521" y="2002544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②④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1507</Words>
  <Application>Microsoft Office PowerPoint</Application>
  <PresentationFormat>宽屏</PresentationFormat>
  <Paragraphs>100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NEU-BZ-S92</vt:lpstr>
      <vt:lpstr>宋体</vt:lpstr>
      <vt:lpstr>Arial</vt:lpstr>
      <vt:lpstr>Calibri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54</cp:revision>
  <dcterms:created xsi:type="dcterms:W3CDTF">2023-05-05T05:33:04Z</dcterms:created>
  <dcterms:modified xsi:type="dcterms:W3CDTF">2023-05-12T04:27:59Z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