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68" r:id="rId5"/>
    <p:sldId id="370" r:id="rId6"/>
    <p:sldId id="385" r:id="rId7"/>
    <p:sldId id="371" r:id="rId8"/>
    <p:sldId id="388" r:id="rId9"/>
    <p:sldId id="375" r:id="rId10"/>
    <p:sldId id="378" r:id="rId11"/>
    <p:sldId id="380" r:id="rId12"/>
    <p:sldId id="382" r:id="rId13"/>
    <p:sldId id="383" r:id="rId14"/>
    <p:sldId id="387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7" name="yt_shape_1096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17f9df9-fd7f-4e18-a77a-0d02c26421c9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68" name="yt_shape_10968"/>
              <p:cNvSpPr txBox="1"/>
              <p:nvPr/>
            </p:nvSpPr>
            <p:spPr>
              <a:xfrm>
                <a:off x="540119" y="1661816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叫做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反比例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68" name="yt_shape_10968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5954057">
            <a:extLst>
              <a:ext uri="{FF2B5EF4-FFF2-40B4-BE49-F238E27FC236}">
                <a16:creationId xmlns:a16="http://schemas.microsoft.com/office/drawing/2014/main" id="{52EA9C77-F67F-D516-3D98-E0B96D36799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88716D-53CC-D95C-E0C0-1DBA9BE319DF}"/>
              </a:ext>
            </a:extLst>
          </p:cNvPr>
          <p:cNvSpPr txBox="1"/>
          <p:nvPr/>
        </p:nvSpPr>
        <p:spPr>
          <a:xfrm>
            <a:off x="6635198" y="1615010"/>
            <a:ext cx="1399286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反比例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4EE22A-19D7-1278-9E9C-CD0FB51836A8}"/>
              </a:ext>
            </a:extLst>
          </p:cNvPr>
          <p:cNvSpPr txBox="1"/>
          <p:nvPr/>
        </p:nvSpPr>
        <p:spPr>
          <a:xfrm>
            <a:off x="1059708" y="2299858"/>
            <a:ext cx="1077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07" name="yt_shape_11007"/>
              <p:cNvSpPr txBox="1"/>
              <p:nvPr/>
            </p:nvSpPr>
            <p:spPr>
              <a:xfrm>
                <a:off x="540119" y="900000"/>
                <a:ext cx="11111999" cy="18028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代入反比例函数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所得函数值记为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又将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代入原反比例函数中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所得函数值记为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代入原反比例函数中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所得函数值记为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如此继续下去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07" name="yt_shape_11007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802801"/>
              </a:xfrm>
              <a:prstGeom prst="rect">
                <a:avLst/>
              </a:prstGeom>
              <a:blipFill>
                <a:blip r:embed="rId2"/>
                <a:stretch>
                  <a:fillRect l="-1701" b="-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D12CF0D-1503-0311-BF65-7ED4909B3D83}"/>
                  </a:ext>
                </a:extLst>
              </p:cNvPr>
              <p:cNvSpPr txBox="1"/>
              <p:nvPr/>
            </p:nvSpPr>
            <p:spPr>
              <a:xfrm>
                <a:off x="5495183" y="1922610"/>
                <a:ext cx="9182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mathAnswerShape': 1}">
                <a:extLst>
                  <a:ext uri="{FF2B5EF4-FFF2-40B4-BE49-F238E27FC236}">
                    <a16:creationId xmlns:a16="http://schemas.microsoft.com/office/drawing/2014/main" id="{3D12CF0D-1503-0311-BF65-7ED4909B3D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5183" y="1922610"/>
                <a:ext cx="918274" cy="677050"/>
              </a:xfrm>
              <a:prstGeom prst="rect">
                <a:avLst/>
              </a:prstGeom>
              <a:blipFill>
                <a:blip r:embed="rId3"/>
                <a:stretch>
                  <a:fillRect l="-9934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0" name="yt_shape_11010"/>
          <p:cNvSpPr txBox="1"/>
          <p:nvPr/>
        </p:nvSpPr>
        <p:spPr>
          <a:xfrm>
            <a:off x="539881" y="2012171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试确定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11" name="yt_shape_11011"/>
              <p:cNvSpPr txBox="1"/>
              <p:nvPr/>
            </p:nvSpPr>
            <p:spPr>
              <a:xfrm>
                <a:off x="540000" y="2491474"/>
                <a:ext cx="11111999" cy="23038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因为力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与物体在力的方向上移动的距离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成反比例函数关系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可设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又当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3N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之间的函数表达式是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11" name="yt_shape_110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474"/>
                <a:ext cx="11111999" cy="2303836"/>
              </a:xfrm>
              <a:prstGeom prst="rect">
                <a:avLst/>
              </a:prstGeom>
              <a:blipFill>
                <a:blip r:embed="rId2"/>
                <a:stretch>
                  <a:fillRect l="-1701" t="-2381" r="-878" b="-3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13" name="yt_shape_11013"/>
          <p:cNvSpPr txBox="1"/>
          <p:nvPr/>
        </p:nvSpPr>
        <p:spPr>
          <a:xfrm>
            <a:off x="539881" y="4846098"/>
            <a:ext cx="76094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求当力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物体在力的方向上移动的距离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14" name="yt_shape_11014"/>
              <p:cNvSpPr txBox="1"/>
              <p:nvPr/>
            </p:nvSpPr>
            <p:spPr>
              <a:xfrm>
                <a:off x="539881" y="5325401"/>
                <a:ext cx="5953553" cy="111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当力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即物体在力的方向上移动的距离为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14" name="yt_shape_110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5325401"/>
                <a:ext cx="5953553" cy="1110112"/>
              </a:xfrm>
              <a:prstGeom prst="rect">
                <a:avLst/>
              </a:prstGeom>
              <a:blipFill>
                <a:blip r:embed="rId3"/>
                <a:stretch>
                  <a:fillRect l="-3176" r="-1844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009">
            <a:extLst>
              <a:ext uri="{FF2B5EF4-FFF2-40B4-BE49-F238E27FC236}">
                <a16:creationId xmlns:a16="http://schemas.microsoft.com/office/drawing/2014/main" id="{ECD61EF8-8CA0-89DF-FAEC-52E9C5EC314E}"/>
              </a:ext>
            </a:extLst>
          </p:cNvPr>
          <p:cNvSpPr txBox="1"/>
          <p:nvPr/>
        </p:nvSpPr>
        <p:spPr>
          <a:xfrm>
            <a:off x="540000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在对某物体做功一定的情况下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与物体在力的方向上移动的距离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成反比例函数关系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11" grpId="0" build="allAtOnce"/>
      <p:bldP spid="110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6" name="yt_shape_11016"/>
          <p:cNvSpPr txBox="1"/>
          <p:nvPr/>
        </p:nvSpPr>
        <p:spPr>
          <a:xfrm>
            <a:off x="540119" y="900198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成正比例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成反比例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17" name="yt_shape_11017"/>
          <p:cNvSpPr txBox="1"/>
          <p:nvPr/>
        </p:nvSpPr>
        <p:spPr>
          <a:xfrm>
            <a:off x="540000" y="1795013"/>
            <a:ext cx="3811941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18" name="yt_shape_11018"/>
              <p:cNvSpPr txBox="1"/>
              <p:nvPr/>
            </p:nvSpPr>
            <p:spPr>
              <a:xfrm>
                <a:off x="540000" y="2246628"/>
                <a:ext cx="5877571" cy="30994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所求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18" name="yt_shape_11018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46628"/>
                <a:ext cx="5877571" cy="3099438"/>
              </a:xfrm>
              <a:prstGeom prst="rect">
                <a:avLst/>
              </a:prstGeom>
              <a:blipFill>
                <a:blip r:embed="rId2"/>
                <a:stretch>
                  <a:fillRect l="-3216" r="-2282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020">
            <a:extLst>
              <a:ext uri="{FF2B5EF4-FFF2-40B4-BE49-F238E27FC236}">
                <a16:creationId xmlns:a16="http://schemas.microsoft.com/office/drawing/2014/main" id="{20442192-F0A6-1DA0-5D1D-7C98AE87BDD9}"/>
              </a:ext>
            </a:extLst>
          </p:cNvPr>
          <p:cNvSpPr txBox="1"/>
          <p:nvPr/>
        </p:nvSpPr>
        <p:spPr>
          <a:xfrm>
            <a:off x="540119" y="5396866"/>
            <a:ext cx="4427494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021">
                <a:extLst>
                  <a:ext uri="{FF2B5EF4-FFF2-40B4-BE49-F238E27FC236}">
                    <a16:creationId xmlns:a16="http://schemas.microsoft.com/office/drawing/2014/main" id="{A18BC8F6-A732-D6AE-328D-2F930C94B3EF}"/>
                  </a:ext>
                </a:extLst>
              </p:cNvPr>
              <p:cNvSpPr txBox="1"/>
              <p:nvPr/>
            </p:nvSpPr>
            <p:spPr>
              <a:xfrm>
                <a:off x="540119" y="5848481"/>
                <a:ext cx="6865662" cy="6006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021" descr="{&quot;rangeId&quot;:20,&quot;color&quot;:&quot;R&quot;,&quot;mathAnswerShape&quot;:1}">
                <a:extLst>
                  <a:ext uri="{FF2B5EF4-FFF2-40B4-BE49-F238E27FC236}">
                    <a16:creationId xmlns:a16="http://schemas.microsoft.com/office/drawing/2014/main" id="{A18BC8F6-A732-D6AE-328D-2F930C94B3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848481"/>
                <a:ext cx="6865662" cy="600677"/>
              </a:xfrm>
              <a:prstGeom prst="rect">
                <a:avLst/>
              </a:prstGeom>
              <a:blipFill>
                <a:blip r:embed="rId3"/>
                <a:stretch>
                  <a:fillRect l="-2753" r="-1687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18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3" name="yt_shape_1102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3e29176-1243-4dc9-9fa2-ff8cedd4fe2f.png&quot;}"/>
            </a:endParaRPr>
          </a:p>
        </p:txBody>
      </p:sp>
      <p:sp>
        <p:nvSpPr>
          <p:cNvPr id="11024" name="yt_shape_11024"/>
          <p:cNvSpPr txBox="1"/>
          <p:nvPr/>
        </p:nvSpPr>
        <p:spPr>
          <a:xfrm>
            <a:off x="540119" y="16110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科技小组准备用材料围建一个面积为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的矩形科技园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靠墙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墙长为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25" name="yt_shape_11025"/>
          <p:cNvSpPr txBox="1"/>
          <p:nvPr/>
        </p:nvSpPr>
        <p:spPr>
          <a:xfrm>
            <a:off x="540000" y="2570463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026"/>
              <p:cNvSpPr txBox="1"/>
              <p:nvPr/>
            </p:nvSpPr>
            <p:spPr>
              <a:xfrm>
                <a:off x="540000" y="3202130"/>
                <a:ext cx="3544753" cy="16748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矩形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𝐴𝐵𝐶𝐷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1026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02130"/>
                <a:ext cx="3544753" cy="1674882"/>
              </a:xfrm>
              <a:prstGeom prst="rect">
                <a:avLst/>
              </a:prstGeom>
              <a:blipFill>
                <a:blip r:embed="rId2"/>
                <a:stretch>
                  <a:fillRect l="-5336" t="-2909" r="-4131" b="-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28" name="yt_image_11028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0261" y="3202130"/>
            <a:ext cx="2001738" cy="114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0" name="yt_shape_11030"/>
          <p:cNvSpPr txBox="1"/>
          <p:nvPr/>
        </p:nvSpPr>
        <p:spPr>
          <a:xfrm>
            <a:off x="540119" y="4927431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根据实际情况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式中的函数自变量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能否取值为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1031"/>
          <p:cNvSpPr txBox="1"/>
          <p:nvPr/>
        </p:nvSpPr>
        <p:spPr>
          <a:xfrm>
            <a:off x="540000" y="6022750"/>
            <a:ext cx="67358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shape_1683705954232">
            <a:extLst>
              <a:ext uri="{FF2B5EF4-FFF2-40B4-BE49-F238E27FC236}">
                <a16:creationId xmlns:a16="http://schemas.microsoft.com/office/drawing/2014/main" id="{4FA128D4-B67E-0337-46A0-F9BFCFACD0F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4" name="yt_shape_1103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若围成矩形科技园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的三边材料总长不超过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材料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的长都是整米数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求出满足条件的所有围建方案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035"/>
              <p:cNvSpPr txBox="1"/>
              <p:nvPr/>
            </p:nvSpPr>
            <p:spPr>
              <a:xfrm>
                <a:off x="540119" y="1995319"/>
                <a:ext cx="9074261" cy="25505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都是正整数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符合条件的围建方案为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1035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5319"/>
                <a:ext cx="9074261" cy="2550506"/>
              </a:xfrm>
              <a:prstGeom prst="rect">
                <a:avLst/>
              </a:prstGeom>
              <a:blipFill>
                <a:blip r:embed="rId2"/>
                <a:stretch>
                  <a:fillRect l="-2083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37" name="yt_image_1103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0261" y="1995319"/>
            <a:ext cx="2001738" cy="114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0" name="yt_shape_1097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75f5c02c-707d-444b-938c-a9b79c909c9d.png&quot;}"/>
            </a:endParaRPr>
          </a:p>
        </p:txBody>
      </p:sp>
      <p:sp>
        <p:nvSpPr>
          <p:cNvPr id="10971" name="yt_shape_10971"/>
          <p:cNvSpPr txBox="1"/>
          <p:nvPr/>
        </p:nvSpPr>
        <p:spPr>
          <a:xfrm>
            <a:off x="540000" y="1670985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反比例函数的概念</a:t>
            </a:r>
          </a:p>
        </p:txBody>
      </p:sp>
      <p:sp>
        <p:nvSpPr>
          <p:cNvPr id="10972" name="yt_shape_10972"/>
          <p:cNvSpPr txBox="1"/>
          <p:nvPr/>
        </p:nvSpPr>
        <p:spPr>
          <a:xfrm>
            <a:off x="540000" y="2167857"/>
            <a:ext cx="75741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下面四个表达式中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的反比例函数的是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73" name="yt_table_10973" title="H_106.9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6316552"/>
                  </p:ext>
                </p:extLst>
              </p:nvPr>
            </p:nvGraphicFramePr>
            <p:xfrm>
              <a:off x="540000" y="2799524"/>
              <a:ext cx="5881624" cy="1358139"/>
            </p:xfrm>
            <a:graphic>
              <a:graphicData uri="http://schemas.openxmlformats.org/drawingml/2006/table">
                <a:tbl>
                  <a:tblPr/>
                  <a:tblGrid>
                    <a:gridCol w="3837305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  <a:gridCol w="2044319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+2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973" name="yt_table_10973" descr="{&quot;rangeId&quot;:3,&quot;type&quot;:&quot;Option&quot;}" title="H_106.9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6316552"/>
                  </p:ext>
                </p:extLst>
              </p:nvPr>
            </p:nvGraphicFramePr>
            <p:xfrm>
              <a:off x="540000" y="2799524"/>
              <a:ext cx="5881624" cy="1358139"/>
            </p:xfrm>
            <a:graphic>
              <a:graphicData uri="http://schemas.openxmlformats.org/drawingml/2006/table">
                <a:tbl>
                  <a:tblPr/>
                  <a:tblGrid>
                    <a:gridCol w="3837305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  <a:gridCol w="2044319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3333" b="-12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7500" b="-12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  <a:tr h="72205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88235" r="-53333" b="-84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7500" t="-88235" b="-84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74" name="yt_shape_10974"/>
              <p:cNvSpPr txBox="1"/>
              <p:nvPr/>
            </p:nvSpPr>
            <p:spPr>
              <a:xfrm>
                <a:off x="540119" y="4208151"/>
                <a:ext cx="11111999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贵港市港南二中单元卷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必须满足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974" name="yt_shape_1097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08151"/>
                <a:ext cx="11111999" cy="1109150"/>
              </a:xfrm>
              <a:prstGeom prst="rect">
                <a:avLst/>
              </a:prstGeom>
              <a:blipFill>
                <a:blip r:embed="rId3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76" name="yt_table_1097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808512"/>
              </p:ext>
            </p:extLst>
          </p:nvPr>
        </p:nvGraphicFramePr>
        <p:xfrm>
          <a:off x="540000" y="5520453"/>
          <a:ext cx="6013768" cy="848742"/>
        </p:xfrm>
        <a:graphic>
          <a:graphicData uri="http://schemas.openxmlformats.org/drawingml/2006/table">
            <a:tbl>
              <a:tblPr/>
              <a:tblGrid>
                <a:gridCol w="3837305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全体实数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</a:tbl>
          </a:graphicData>
        </a:graphic>
      </p:graphicFrame>
      <p:pic>
        <p:nvPicPr>
          <p:cNvPr id="3" name="yt_shape_1683705954081">
            <a:extLst>
              <a:ext uri="{FF2B5EF4-FFF2-40B4-BE49-F238E27FC236}">
                <a16:creationId xmlns:a16="http://schemas.microsoft.com/office/drawing/2014/main" id="{961CEAD8-A7EB-2BB5-77FE-2256A3AE1D5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954098">
            <a:extLst>
              <a:ext uri="{FF2B5EF4-FFF2-40B4-BE49-F238E27FC236}">
                <a16:creationId xmlns:a16="http://schemas.microsoft.com/office/drawing/2014/main" id="{81AECEE9-F3EA-AB7E-3B12-9C0EA2F7FB0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DD1380-D623-5AE4-CC02-29EDFDDDCCCB}"/>
              </a:ext>
            </a:extLst>
          </p:cNvPr>
          <p:cNvSpPr txBox="1"/>
          <p:nvPr/>
        </p:nvSpPr>
        <p:spPr>
          <a:xfrm>
            <a:off x="7120664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925213-6064-9CA3-A3CE-ACF3817477B0}"/>
              </a:ext>
            </a:extLst>
          </p:cNvPr>
          <p:cNvSpPr txBox="1"/>
          <p:nvPr/>
        </p:nvSpPr>
        <p:spPr>
          <a:xfrm>
            <a:off x="1059708" y="4835398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78" name="yt_shape_10978"/>
              <p:cNvSpPr txBox="1"/>
              <p:nvPr/>
            </p:nvSpPr>
            <p:spPr>
              <a:xfrm>
                <a:off x="540000" y="900000"/>
                <a:ext cx="9228104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昭平县期末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自变量的取值范围为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978" name="yt_shape_1097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28104" cy="641394"/>
              </a:xfrm>
              <a:prstGeom prst="rect">
                <a:avLst/>
              </a:prstGeom>
              <a:blipFill>
                <a:blip r:embed="rId2"/>
                <a:stretch>
                  <a:fillRect l="-2049" r="-105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80" name="yt_table_1098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866930"/>
              </p:ext>
            </p:extLst>
          </p:nvPr>
        </p:nvGraphicFramePr>
        <p:xfrm>
          <a:off x="540000" y="1744546"/>
          <a:ext cx="4658043" cy="848742"/>
        </p:xfrm>
        <a:graphic>
          <a:graphicData uri="http://schemas.openxmlformats.org/drawingml/2006/table">
            <a:tbl>
              <a:tblPr/>
              <a:tblGrid>
                <a:gridCol w="2481580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任意实数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25331A6-6A40-012B-8635-4F25A38B8A11}"/>
              </a:ext>
            </a:extLst>
          </p:cNvPr>
          <p:cNvSpPr txBox="1"/>
          <p:nvPr/>
        </p:nvSpPr>
        <p:spPr>
          <a:xfrm>
            <a:off x="8776046" y="853194"/>
            <a:ext cx="383285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2" name="yt_shape_10982"/>
          <p:cNvSpPr txBox="1"/>
          <p:nvPr/>
        </p:nvSpPr>
        <p:spPr>
          <a:xfrm>
            <a:off x="540000" y="900000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确定反比例函数表达式</a:t>
            </a:r>
          </a:p>
        </p:txBody>
      </p:sp>
      <p:sp>
        <p:nvSpPr>
          <p:cNvPr id="10983" name="yt_shape_10983"/>
          <p:cNvSpPr txBox="1"/>
          <p:nvPr/>
        </p:nvSpPr>
        <p:spPr>
          <a:xfrm>
            <a:off x="540000" y="1396872"/>
            <a:ext cx="976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的反比例函数表达式是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84" name="yt_table_10984" title="H_100.1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2515034"/>
                  </p:ext>
                </p:extLst>
              </p:nvPr>
            </p:nvGraphicFramePr>
            <p:xfrm>
              <a:off x="540000" y="2028539"/>
              <a:ext cx="4745356" cy="1271271"/>
            </p:xfrm>
            <a:graphic>
              <a:graphicData uri="http://schemas.openxmlformats.org/drawingml/2006/table">
                <a:tbl>
                  <a:tblPr/>
                  <a:tblGrid>
                    <a:gridCol w="2838768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  <a:gridCol w="1906588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984" name="yt_table_10984" descr="{&quot;rangeId&quot;:7,&quot;type&quot;:&quot;Option&quot;}" title="H_100.1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2515034"/>
                  </p:ext>
                </p:extLst>
              </p:nvPr>
            </p:nvGraphicFramePr>
            <p:xfrm>
              <a:off x="540000" y="2028539"/>
              <a:ext cx="4745356" cy="1271271"/>
            </p:xfrm>
            <a:graphic>
              <a:graphicData uri="http://schemas.openxmlformats.org/drawingml/2006/table">
                <a:tbl>
                  <a:tblPr/>
                  <a:tblGrid>
                    <a:gridCol w="2838768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  <a:gridCol w="1906588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7024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9201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7024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9201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705954127">
            <a:extLst>
              <a:ext uri="{FF2B5EF4-FFF2-40B4-BE49-F238E27FC236}">
                <a16:creationId xmlns:a16="http://schemas.microsoft.com/office/drawing/2014/main" id="{7F99C777-5712-56D3-F2E4-751C476B1E1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C47F72-513C-2EDB-0BA7-5D36F8591AF4}"/>
              </a:ext>
            </a:extLst>
          </p:cNvPr>
          <p:cNvSpPr txBox="1"/>
          <p:nvPr/>
        </p:nvSpPr>
        <p:spPr>
          <a:xfrm>
            <a:off x="9289189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85" name="yt_shape_10985"/>
              <p:cNvSpPr txBox="1"/>
              <p:nvPr/>
            </p:nvSpPr>
            <p:spPr>
              <a:xfrm>
                <a:off x="540000" y="900000"/>
                <a:ext cx="559929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成反比例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85" name="yt_shape_10985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99290" cy="639855"/>
              </a:xfrm>
              <a:prstGeom prst="rect">
                <a:avLst/>
              </a:prstGeom>
              <a:blipFill>
                <a:blip r:embed="rId2"/>
                <a:stretch>
                  <a:fillRect l="-3377" r="-228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87" name="yt_shape_10987"/>
          <p:cNvSpPr txBox="1"/>
          <p:nvPr/>
        </p:nvSpPr>
        <p:spPr>
          <a:xfrm>
            <a:off x="540000" y="1590643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88" name="yt_shape_10988"/>
              <p:cNvSpPr txBox="1"/>
              <p:nvPr/>
            </p:nvSpPr>
            <p:spPr>
              <a:xfrm>
                <a:off x="540000" y="2069946"/>
                <a:ext cx="6535635" cy="33684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成反比例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88" name="yt_shape_10988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9946"/>
                <a:ext cx="6535635" cy="3368486"/>
              </a:xfrm>
              <a:prstGeom prst="rect">
                <a:avLst/>
              </a:prstGeom>
              <a:blipFill>
                <a:blip r:embed="rId3"/>
                <a:stretch>
                  <a:fillRect l="-2892" r="-1772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8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90" name="yt_shape_10990"/>
              <p:cNvSpPr txBox="1"/>
              <p:nvPr/>
            </p:nvSpPr>
            <p:spPr>
              <a:xfrm>
                <a:off x="540000" y="900000"/>
                <a:ext cx="455733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</p:txBody>
          </p:sp>
        </mc:Choice>
        <mc:Fallback xmlns="">
          <p:sp>
            <p:nvSpPr>
              <p:cNvPr id="10990" name="yt_shape_10990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57338" cy="639855"/>
              </a:xfrm>
              <a:prstGeom prst="rect">
                <a:avLst/>
              </a:prstGeom>
              <a:blipFill>
                <a:blip r:embed="rId2"/>
                <a:stretch>
                  <a:fillRect l="-4150" r="-307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92" name="yt_shape_10992"/>
              <p:cNvSpPr txBox="1"/>
              <p:nvPr/>
            </p:nvSpPr>
            <p:spPr>
              <a:xfrm>
                <a:off x="540000" y="1590643"/>
                <a:ext cx="4834657" cy="1293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92" name="yt_shape_10992" descr="{&quot;rangeId&quot;:2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0643"/>
                <a:ext cx="4834657" cy="1293816"/>
              </a:xfrm>
              <a:prstGeom prst="rect">
                <a:avLst/>
              </a:prstGeom>
              <a:blipFill>
                <a:blip r:embed="rId3"/>
                <a:stretch>
                  <a:fillRect l="-3909" r="-2774" b="-13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9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4" name="yt_shape_10994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建立反比例函数模型</a:t>
            </a:r>
          </a:p>
        </p:txBody>
      </p:sp>
      <p:sp>
        <p:nvSpPr>
          <p:cNvPr id="10995" name="yt_shape_10995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汽车从甲地匀速行驶到乙地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则汽车行驶时间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关于行驶速度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96" name="yt_table_10996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0180969"/>
                  </p:ext>
                </p:extLst>
              </p:nvPr>
            </p:nvGraphicFramePr>
            <p:xfrm>
              <a:off x="540000" y="2508671"/>
              <a:ext cx="4397693" cy="1271906"/>
            </p:xfrm>
            <a:graphic>
              <a:graphicData uri="http://schemas.openxmlformats.org/drawingml/2006/table">
                <a:tbl>
                  <a:tblPr/>
                  <a:tblGrid>
                    <a:gridCol w="2718118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1679575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v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𝑣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𝑣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𝑣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996" name="yt_table_10996" descr="{&quot;rangeId&quot;:10,&quot;type&quot;:&quot;Option&quot;}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0180969"/>
                  </p:ext>
                </p:extLst>
              </p:nvPr>
            </p:nvGraphicFramePr>
            <p:xfrm>
              <a:off x="540000" y="2508671"/>
              <a:ext cx="4397693" cy="1271906"/>
            </p:xfrm>
            <a:graphic>
              <a:graphicData uri="http://schemas.openxmlformats.org/drawingml/2006/table">
                <a:tbl>
                  <a:tblPr/>
                  <a:tblGrid>
                    <a:gridCol w="2718118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1679575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v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1594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1883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1594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705954160">
            <a:extLst>
              <a:ext uri="{FF2B5EF4-FFF2-40B4-BE49-F238E27FC236}">
                <a16:creationId xmlns:a16="http://schemas.microsoft.com/office/drawing/2014/main" id="{6C681759-E74F-617B-E4A1-3239DF36465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69D7AA-2020-2C2F-96AA-E5F28BA63596}"/>
              </a:ext>
            </a:extLst>
          </p:cNvPr>
          <p:cNvSpPr txBox="1"/>
          <p:nvPr/>
        </p:nvSpPr>
        <p:spPr>
          <a:xfrm>
            <a:off x="8373321" y="182555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997">
                <a:extLst>
                  <a:ext uri="{FF2B5EF4-FFF2-40B4-BE49-F238E27FC236}">
                    <a16:creationId xmlns:a16="http://schemas.microsoft.com/office/drawing/2014/main" id="{70931EA5-E7C0-B933-5388-849377FCE120}"/>
                  </a:ext>
                </a:extLst>
              </p:cNvPr>
              <p:cNvSpPr txBox="1"/>
              <p:nvPr/>
            </p:nvSpPr>
            <p:spPr>
              <a:xfrm>
                <a:off x="603500" y="3902078"/>
                <a:ext cx="11111999" cy="10702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若等腰三角形的底边长为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底边上的高为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则当它的面积为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的函数表达式为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0997">
                <a:extLst>
                  <a:ext uri="{FF2B5EF4-FFF2-40B4-BE49-F238E27FC236}">
                    <a16:creationId xmlns:a16="http://schemas.microsoft.com/office/drawing/2014/main" id="{70931EA5-E7C0-B933-5388-849377FCE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0" y="3902078"/>
                <a:ext cx="11111999" cy="1070229"/>
              </a:xfrm>
              <a:prstGeom prst="rect">
                <a:avLst/>
              </a:prstGeom>
              <a:blipFill>
                <a:blip r:embed="rId4"/>
                <a:stretch>
                  <a:fillRect l="-1646" t="-6250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4F1A9E-B342-E31C-296B-4EDBEE6C9BB2}"/>
                  </a:ext>
                </a:extLst>
              </p:cNvPr>
              <p:cNvSpPr txBox="1"/>
              <p:nvPr/>
            </p:nvSpPr>
            <p:spPr>
              <a:xfrm>
                <a:off x="2037489" y="4249810"/>
                <a:ext cx="1181799" cy="678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4F1A9E-B342-E31C-296B-4EDBEE6C9B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7489" y="4249810"/>
                <a:ext cx="1181799" cy="678003"/>
              </a:xfrm>
              <a:prstGeom prst="rect">
                <a:avLst/>
              </a:prstGeom>
              <a:blipFill>
                <a:blip r:embed="rId5"/>
                <a:stretch>
                  <a:fillRect l="-7732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999">
            <a:extLst>
              <a:ext uri="{FF2B5EF4-FFF2-40B4-BE49-F238E27FC236}">
                <a16:creationId xmlns:a16="http://schemas.microsoft.com/office/drawing/2014/main" id="{876816FE-5105-B6CA-9BE6-0572C0A96645}"/>
              </a:ext>
            </a:extLst>
          </p:cNvPr>
          <p:cNvSpPr txBox="1"/>
          <p:nvPr/>
        </p:nvSpPr>
        <p:spPr>
          <a:xfrm>
            <a:off x="551384" y="933473"/>
            <a:ext cx="67534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忽视反比例函数中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的条件而致错</a:t>
            </a:r>
          </a:p>
        </p:txBody>
      </p:sp>
      <p:sp>
        <p:nvSpPr>
          <p:cNvPr id="3" name="yt_shape_11000">
            <a:extLst>
              <a:ext uri="{FF2B5EF4-FFF2-40B4-BE49-F238E27FC236}">
                <a16:creationId xmlns:a16="http://schemas.microsoft.com/office/drawing/2014/main" id="{E0229D8E-2763-C90F-CA8C-E6B64C0D223D}"/>
              </a:ext>
            </a:extLst>
          </p:cNvPr>
          <p:cNvSpPr txBox="1"/>
          <p:nvPr/>
        </p:nvSpPr>
        <p:spPr>
          <a:xfrm>
            <a:off x="551384" y="1412776"/>
            <a:ext cx="82779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是反比例函数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5F765F-70E9-0414-9445-C062B2398273}"/>
              </a:ext>
            </a:extLst>
          </p:cNvPr>
          <p:cNvSpPr txBox="1"/>
          <p:nvPr/>
        </p:nvSpPr>
        <p:spPr>
          <a:xfrm>
            <a:off x="7668623" y="13659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01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1" name="yt_shape_1100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da328a1-7858-47ae-a99d-f78435bd8c8e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02" name="yt_shape_11002"/>
              <p:cNvSpPr txBox="1"/>
              <p:nvPr/>
            </p:nvSpPr>
            <p:spPr>
              <a:xfrm>
                <a:off x="540000" y="1652711"/>
                <a:ext cx="9155776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002" name="yt_shape_11002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2711"/>
                <a:ext cx="9155776" cy="481029"/>
              </a:xfrm>
              <a:prstGeom prst="rect">
                <a:avLst/>
              </a:prstGeom>
              <a:blipFill>
                <a:blip r:embed="rId2"/>
                <a:stretch>
                  <a:fillRect l="-2064" r="-1065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04" name="yt_table_11004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8747258"/>
                  </p:ext>
                </p:extLst>
              </p:nvPr>
            </p:nvGraphicFramePr>
            <p:xfrm>
              <a:off x="540000" y="2336892"/>
              <a:ext cx="6005831" cy="1057085"/>
            </p:xfrm>
            <a:graphic>
              <a:graphicData uri="http://schemas.openxmlformats.org/drawingml/2006/table">
                <a:tbl>
                  <a:tblPr/>
                  <a:tblGrid>
                    <a:gridCol w="2803843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  <a:gridCol w="3201988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小于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的任意实数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004" name="yt_table_11004" descr="{&quot;rangeId&quot;:14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8747258"/>
                  </p:ext>
                </p:extLst>
              </p:nvPr>
            </p:nvGraphicFramePr>
            <p:xfrm>
              <a:off x="540000" y="2336892"/>
              <a:ext cx="6005831" cy="1057085"/>
            </p:xfrm>
            <a:graphic>
              <a:graphicData uri="http://schemas.openxmlformats.org/drawingml/2006/table">
                <a:tbl>
                  <a:tblPr/>
                  <a:tblGrid>
                    <a:gridCol w="2803843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  <a:gridCol w="3201988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7452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05" name="yt_shape_11005"/>
              <p:cNvSpPr txBox="1"/>
              <p:nvPr/>
            </p:nvSpPr>
            <p:spPr>
              <a:xfrm>
                <a:off x="540119" y="3444532"/>
                <a:ext cx="11111999" cy="16025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安庆四中单元卷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把一个长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高分别为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的长方体铜块铸成一个圆柱体铜块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则该圆柱体铜块的底面积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之间的函数表达式为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h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005" name="yt_shape_11005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44532"/>
                <a:ext cx="11111999" cy="1602555"/>
              </a:xfrm>
              <a:prstGeom prst="rect">
                <a:avLst/>
              </a:prstGeom>
              <a:blipFill>
                <a:blip r:embed="rId4"/>
                <a:stretch>
                  <a:fillRect l="-1701" t="-4183" b="-4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5954191">
            <a:extLst>
              <a:ext uri="{FF2B5EF4-FFF2-40B4-BE49-F238E27FC236}">
                <a16:creationId xmlns:a16="http://schemas.microsoft.com/office/drawing/2014/main" id="{6F9E89BD-9767-3B9A-2343-52B3E0F728F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4B5E38-4CCA-7F4D-1C9A-16EAC004D2E0}"/>
              </a:ext>
            </a:extLst>
          </p:cNvPr>
          <p:cNvSpPr txBox="1"/>
          <p:nvPr/>
        </p:nvSpPr>
        <p:spPr>
          <a:xfrm>
            <a:off x="8686954" y="1605905"/>
            <a:ext cx="400748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CB8A426-0877-AC04-A4C2-8F2B10007214}"/>
                  </a:ext>
                </a:extLst>
              </p:cNvPr>
              <p:cNvSpPr txBox="1"/>
              <p:nvPr/>
            </p:nvSpPr>
            <p:spPr>
              <a:xfrm>
                <a:off x="2126508" y="4267752"/>
                <a:ext cx="1847851" cy="678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h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15, 'hasSerialNum': 1, 'mathAnswerShape': 1}">
                <a:extLst>
                  <a:ext uri="{FF2B5EF4-FFF2-40B4-BE49-F238E27FC236}">
                    <a16:creationId xmlns:a16="http://schemas.microsoft.com/office/drawing/2014/main" id="{BCB8A426-0877-AC04-A4C2-8F2B100072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508" y="4267752"/>
                <a:ext cx="1847851" cy="678003"/>
              </a:xfrm>
              <a:prstGeom prst="rect">
                <a:avLst/>
              </a:prstGeom>
              <a:blipFill>
                <a:blip r:embed="rId6"/>
                <a:stretch>
                  <a:fillRect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1338</Words>
  <Application>Microsoft Office PowerPoint</Application>
  <PresentationFormat>宽屏</PresentationFormat>
  <Paragraphs>93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47</cp:revision>
  <dcterms:created xsi:type="dcterms:W3CDTF">2023-05-05T05:33:04Z</dcterms:created>
  <dcterms:modified xsi:type="dcterms:W3CDTF">2023-05-12T04:40:44Z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