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7" r:id="rId3"/>
    <p:sldId id="370" r:id="rId4"/>
    <p:sldId id="372" r:id="rId5"/>
    <p:sldId id="373" r:id="rId6"/>
    <p:sldId id="374" r:id="rId7"/>
    <p:sldId id="376" r:id="rId8"/>
    <p:sldId id="377" r:id="rId9"/>
    <p:sldId id="379" r:id="rId10"/>
    <p:sldId id="383" r:id="rId11"/>
    <p:sldId id="386" r:id="rId12"/>
    <p:sldId id="391" r:id="rId13"/>
    <p:sldId id="392" r:id="rId14"/>
    <p:sldId id="393" r:id="rId15"/>
    <p:sldId id="388" r:id="rId16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5" d="100"/>
          <a:sy n="85" d="100"/>
        </p:scale>
        <p:origin x="62" y="73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7" name="yt_shape_10307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cf2670f2-c331-43b2-b16e-2a2d7ed338ea.png&quot;}"/>
            </a:endParaRPr>
          </a:p>
        </p:txBody>
      </p:sp>
      <p:sp>
        <p:nvSpPr>
          <p:cNvPr id="10308" name="yt_shape_10308"/>
          <p:cNvSpPr txBox="1"/>
          <p:nvPr/>
        </p:nvSpPr>
        <p:spPr>
          <a:xfrm>
            <a:off x="540119" y="166181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它的顶点为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＞－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的增大而减小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它有最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大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值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0309" name="yt_shape_10309"/>
          <p:cNvSpPr txBox="1"/>
          <p:nvPr/>
        </p:nvSpPr>
        <p:spPr>
          <a:xfrm>
            <a:off x="540119" y="2621251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的图象可以看作是由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的图象向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右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或向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左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再向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上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或向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下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个单位而得到的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3705863976">
            <a:extLst>
              <a:ext uri="{FF2B5EF4-FFF2-40B4-BE49-F238E27FC236}">
                <a16:creationId xmlns:a16="http://schemas.microsoft.com/office/drawing/2014/main" id="{314905A4-760F-8641-1198-576EAD427427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F68E0E6-2878-ADDB-4BFE-12F1CCA650D2}"/>
              </a:ext>
            </a:extLst>
          </p:cNvPr>
          <p:cNvSpPr txBox="1"/>
          <p:nvPr/>
        </p:nvSpPr>
        <p:spPr>
          <a:xfrm>
            <a:off x="7069982" y="1615010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B820046-A6A4-04F2-A36C-63E6E3387611}"/>
              </a:ext>
            </a:extLst>
          </p:cNvPr>
          <p:cNvSpPr txBox="1"/>
          <p:nvPr/>
        </p:nvSpPr>
        <p:spPr>
          <a:xfrm>
            <a:off x="9948121" y="1615010"/>
            <a:ext cx="1246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＞－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6C0B770-18EC-EE62-F7F4-AF415A719F43}"/>
              </a:ext>
            </a:extLst>
          </p:cNvPr>
          <p:cNvSpPr txBox="1"/>
          <p:nvPr/>
        </p:nvSpPr>
        <p:spPr>
          <a:xfrm>
            <a:off x="4817321" y="2090498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2046785-5553-75FF-EE36-59E0A826811F}"/>
              </a:ext>
            </a:extLst>
          </p:cNvPr>
          <p:cNvSpPr txBox="1"/>
          <p:nvPr/>
        </p:nvSpPr>
        <p:spPr>
          <a:xfrm>
            <a:off x="7408121" y="2090498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大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AF7C790-B987-EF4B-3A0B-97C873DC2DAE}"/>
              </a:ext>
            </a:extLst>
          </p:cNvPr>
          <p:cNvSpPr txBox="1"/>
          <p:nvPr/>
        </p:nvSpPr>
        <p:spPr>
          <a:xfrm>
            <a:off x="8627321" y="2090498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561A675-65CD-A667-B464-64B73C426C1B}"/>
              </a:ext>
            </a:extLst>
          </p:cNvPr>
          <p:cNvSpPr txBox="1"/>
          <p:nvPr/>
        </p:nvSpPr>
        <p:spPr>
          <a:xfrm>
            <a:off x="8185996" y="2574445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右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092E381-B6C2-A1FD-A894-C17D7352E9A4}"/>
              </a:ext>
            </a:extLst>
          </p:cNvPr>
          <p:cNvSpPr txBox="1"/>
          <p:nvPr/>
        </p:nvSpPr>
        <p:spPr>
          <a:xfrm>
            <a:off x="10929196" y="2574445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左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0242A2C-88B8-00CA-3DC4-426FE655E1DA}"/>
              </a:ext>
            </a:extLst>
          </p:cNvPr>
          <p:cNvSpPr txBox="1"/>
          <p:nvPr/>
        </p:nvSpPr>
        <p:spPr>
          <a:xfrm>
            <a:off x="5174508" y="3049933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上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535C642-4D3B-7890-D46F-580993B489AE}"/>
              </a:ext>
            </a:extLst>
          </p:cNvPr>
          <p:cNvSpPr txBox="1"/>
          <p:nvPr/>
        </p:nvSpPr>
        <p:spPr>
          <a:xfrm>
            <a:off x="7900246" y="3049933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下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7" name="yt_shape_10347"/>
          <p:cNvSpPr txBox="1"/>
          <p:nvPr/>
        </p:nvSpPr>
        <p:spPr>
          <a:xfrm>
            <a:off x="540000" y="900000"/>
            <a:ext cx="1068561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盐城市中考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经过点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348" name="yt_shape_10348"/>
          <p:cNvSpPr txBox="1"/>
          <p:nvPr/>
        </p:nvSpPr>
        <p:spPr>
          <a:xfrm>
            <a:off x="540000" y="1379303"/>
            <a:ext cx="26161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349" name="yt_shape_10349"/>
              <p:cNvSpPr txBox="1"/>
              <p:nvPr/>
            </p:nvSpPr>
            <p:spPr>
              <a:xfrm>
                <a:off x="540000" y="1858606"/>
                <a:ext cx="9300623" cy="197958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将点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分别代入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3=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（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nor/>
                                  </m:rPr>
                                  <a:rPr lang="zh-CN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宋体" panose="02040503050406030204" pitchFamily="12" charset="0"/>
                                  </a:rPr>
                                  <m:t>）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h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0=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（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nor/>
                                  </m:rPr>
                                  <a:rPr lang="zh-CN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宋体" panose="02040503050406030204" pitchFamily="12" charset="0"/>
                                  </a:rPr>
                                  <m:t>）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h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h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349" name="yt_shape_10349" descr="{&quot;rangeId&quot;:18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58606"/>
                <a:ext cx="9300623" cy="1979581"/>
              </a:xfrm>
              <a:prstGeom prst="rect">
                <a:avLst/>
              </a:prstGeom>
              <a:blipFill>
                <a:blip r:embed="rId2"/>
                <a:stretch>
                  <a:fillRect l="-2033" t="-2769" r="-1049" b="-83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351" name="yt_shape_10351"/>
          <p:cNvSpPr txBox="1"/>
          <p:nvPr/>
        </p:nvSpPr>
        <p:spPr>
          <a:xfrm>
            <a:off x="540119" y="3888975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将该抛物线向上平移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再向右平移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得到新的抛物线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直接写出新的抛物线相应的函数表达式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352" name="yt_shape_10352"/>
          <p:cNvSpPr txBox="1"/>
          <p:nvPr/>
        </p:nvSpPr>
        <p:spPr>
          <a:xfrm>
            <a:off x="540119" y="483193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知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该抛物线的表达式为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将该抛物线向上平移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个单位长度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再向右平移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个单位长度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得到新的抛物线表达式为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3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3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3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3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3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9" grpId="0" build="allAtOnce"/>
      <p:bldP spid="1035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3" name="yt_shape_10353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301b0b44-2424-4250-8754-c766421e913f.png&quot;}"/>
            </a:endParaRPr>
          </a:p>
        </p:txBody>
      </p:sp>
      <p:sp>
        <p:nvSpPr>
          <p:cNvPr id="10354" name="yt_shape_10354"/>
          <p:cNvSpPr txBox="1"/>
          <p:nvPr/>
        </p:nvSpPr>
        <p:spPr>
          <a:xfrm>
            <a:off x="540119" y="166181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数据观念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五个点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经过其中的三个点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355" name="yt_shape_10355"/>
          <p:cNvSpPr txBox="1"/>
          <p:nvPr/>
        </p:nvSpPr>
        <p:spPr>
          <a:xfrm>
            <a:off x="540000" y="2621251"/>
            <a:ext cx="99835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两点不可能同时在抛物线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0356" name="yt_shape_10356"/>
          <p:cNvSpPr txBox="1"/>
          <p:nvPr/>
        </p:nvSpPr>
        <p:spPr>
          <a:xfrm>
            <a:off x="540119" y="3100554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抛物线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的对称轴为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两点纵坐标相等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由抛物线的对称性可知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关于直线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对称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与对称轴相距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与对称轴相距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两点不可能同时在抛物线上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3705864206">
            <a:extLst>
              <a:ext uri="{FF2B5EF4-FFF2-40B4-BE49-F238E27FC236}">
                <a16:creationId xmlns:a16="http://schemas.microsoft.com/office/drawing/2014/main" id="{98FA8489-F4EC-F34E-DAC4-326998597494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3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3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3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3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5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7" name="yt_shape_10357"/>
          <p:cNvSpPr txBox="1"/>
          <p:nvPr/>
        </p:nvSpPr>
        <p:spPr>
          <a:xfrm>
            <a:off x="540000" y="900000"/>
            <a:ext cx="823943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358" name="yt_shape_10358"/>
              <p:cNvSpPr txBox="1"/>
              <p:nvPr/>
            </p:nvSpPr>
            <p:spPr>
              <a:xfrm>
                <a:off x="540119" y="1379303"/>
                <a:ext cx="11111999" cy="447096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假设点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在抛物线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因为抛物线经过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个点中的三个点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将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）、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）、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）、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的值分别为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所以抛物线经过的点是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又因为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矛盾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所以假设不成立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不在抛物线上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358" name="yt_shape_10358" descr="{&quot;rangeId&quot;:24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79303"/>
                <a:ext cx="11111999" cy="4470968"/>
              </a:xfrm>
              <a:prstGeom prst="rect">
                <a:avLst/>
              </a:prstGeom>
              <a:blipFill>
                <a:blip r:embed="rId2"/>
                <a:stretch>
                  <a:fillRect l="-1701" t="-1090" b="-32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3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3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3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3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3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3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3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3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58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60" name="yt_shape_10360"/>
          <p:cNvSpPr txBox="1"/>
          <p:nvPr/>
        </p:nvSpPr>
        <p:spPr>
          <a:xfrm>
            <a:off x="540000" y="900000"/>
            <a:ext cx="244458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361" name="yt_shape_10361"/>
              <p:cNvSpPr txBox="1"/>
              <p:nvPr/>
            </p:nvSpPr>
            <p:spPr>
              <a:xfrm>
                <a:off x="540119" y="1379303"/>
                <a:ext cx="11111999" cy="353064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由题意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抛物线可能经过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或者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将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）、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两点坐标代入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在抛物线上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361" name="yt_shape_1036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79303"/>
                <a:ext cx="11111999" cy="3530647"/>
              </a:xfrm>
              <a:prstGeom prst="rect">
                <a:avLst/>
              </a:prstGeom>
              <a:blipFill>
                <a:blip r:embed="rId2"/>
                <a:stretch>
                  <a:fillRect l="-1701" t="-1382" b="-44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3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3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3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61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2">
                <a:extLst>
                  <a:ext uri="{FF2B5EF4-FFF2-40B4-BE49-F238E27FC236}">
                    <a16:creationId xmlns:a16="http://schemas.microsoft.com/office/drawing/2014/main" id="{EDF74B46-7DD4-AFD6-4F00-F5224B79F3B0}"/>
                  </a:ext>
                </a:extLst>
              </p:cNvPr>
              <p:cNvSpPr txBox="1"/>
              <p:nvPr/>
            </p:nvSpPr>
            <p:spPr>
              <a:xfrm>
                <a:off x="540119" y="900000"/>
                <a:ext cx="6461705" cy="4708277"/>
              </a:xfrm>
              <a:prstGeom prst="rect">
                <a:avLst/>
              </a:prstGeom>
              <a:noFill/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none" lIns="0" tIns="0" rIns="0" bIns="0" rtlCol="0">
                <a:spAutoFit/>
              </a:bodyPr>
              <a:lstStyle/>
              <a:p>
                <a:pPr hangingPunct="0"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或将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两点坐标代入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aseline="30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</a:p>
              <a:p>
                <a:pPr lvl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9</m:t>
                            </m:r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  <m:r>
                              <a:rPr lang="zh-CN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a:rPr lang="en-US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  <m:r>
                              <a:rPr lang="zh-CN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a:rPr lang="zh-CN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m:rPr>
                                <m:nor/>
                              </m:rPr>
                              <a:rPr lang="zh-CN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  <m:r>
                              <a:rPr lang="zh-CN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lang="en-US" altLang="zh-CN" sz="24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altLang="zh-CN" sz="240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8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a:rPr lang="zh-CN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m:rPr>
                                <m:nor/>
                              </m:rPr>
                              <a:rPr lang="zh-CN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f>
                              <m:fPr>
                                <m:ctrlPr>
                                  <a:rPr lang="en-US" altLang="zh-CN" sz="24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11</m:t>
                                </m:r>
                              </m:num>
                              <m:den>
                                <m:r>
                                  <a:rPr lang="en-US" altLang="zh-CN" sz="240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8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en-US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dirty="0">
                  <a:solidFill>
                    <a:srgbClr val="FF0000"/>
                  </a:solidFill>
                  <a:latin typeface="Times New Roman" pitchFamily="24"/>
                  <a:ea typeface="黑体" pitchFamily="24"/>
                  <a:cs typeface="宋体" pitchFamily="24"/>
                </a:endParaRPr>
              </a:p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aseline="30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，－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在抛物线上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综上所述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  <m:r>
                              <a:rPr lang="en-US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a:rPr lang="zh-CN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m:rPr>
                                <m:nor/>
                              </m:rPr>
                              <a:rPr lang="zh-CN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  <m:r>
                              <a:rPr lang="zh-CN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lang="en-US" altLang="zh-CN" sz="24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altLang="zh-CN" sz="240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8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a:rPr lang="zh-CN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m:rPr>
                                <m:nor/>
                              </m:rPr>
                              <a:rPr lang="zh-CN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f>
                              <m:fPr>
                                <m:ctrlPr>
                                  <a:rPr lang="en-US" altLang="zh-CN" sz="24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11</m:t>
                                </m:r>
                              </m:num>
                              <m:den>
                                <m:r>
                                  <a:rPr lang="en-US" altLang="zh-CN" sz="240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8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en-US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yt_shape_2">
                <a:extLst>
                  <a:ext uri="{FF2B5EF4-FFF2-40B4-BE49-F238E27FC236}">
                    <a16:creationId xmlns:a16="http://schemas.microsoft.com/office/drawing/2014/main" id="{EDF74B46-7DD4-AFD6-4F00-F5224B79F3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6461705" cy="4708277"/>
              </a:xfrm>
              <a:prstGeom prst="rect">
                <a:avLst/>
              </a:prstGeom>
              <a:blipFill>
                <a:blip r:embed="rId2"/>
                <a:stretch>
                  <a:fillRect l="-2925" t="-1166" r="-1887"/>
                </a:stretch>
              </a:blipFill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63" name="yt_shape_10363"/>
          <p:cNvSpPr txBox="1"/>
          <p:nvPr/>
        </p:nvSpPr>
        <p:spPr>
          <a:xfrm>
            <a:off x="540000" y="900000"/>
            <a:ext cx="1397819" cy="41934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300" b="0" i="0" u="none" spc="10900">
                <a:noFill/>
                <a:effectLst/>
                <a:latin typeface="NEU-BZ-S92" pitchFamily="23"/>
                <a:ea typeface="宋体" pitchFamily="23"/>
                <a:cs typeface="宋体" pitchFamily="23"/>
                <a:sym typeface="Finished"/>
              </a:rPr>
              <a:t>⁠</a:t>
            </a:r>
            <a:endParaRPr lang="zh-CN" altLang="zh-CN" sz="2300" b="0" i="0" u="none" spc="10900">
              <a:solidFill>
                <a:srgbClr val="1EE3CF"/>
              </a:solidFill>
              <a:effectLst/>
              <a:latin typeface="NEU-BZ-S92" pitchFamily="23"/>
              <a:ea typeface="宋体" pitchFamily="23"/>
              <a:cs typeface="宋体" pitchFamily="23"/>
              <a:sym typeface="Finished"/>
              <a:hlinkClick r:id="" action="ppaction://macro?name={&quot;type&quot;:&quot;ImageText&quot;,&quot;item&quot;:&quot;ImageText&quot;,&quot;path&quot;:&quot;\\ImageTexts\\cd6ea3b4-44a9-4300-aa2d-3174f52bccf5.png&quot;}"/>
            </a:endParaRPr>
          </a:p>
        </p:txBody>
      </p:sp>
      <p:sp>
        <p:nvSpPr>
          <p:cNvPr id="10364" name="yt_shape_10364"/>
          <p:cNvSpPr txBox="1"/>
          <p:nvPr/>
        </p:nvSpPr>
        <p:spPr>
          <a:xfrm>
            <a:off x="540000" y="1370134"/>
            <a:ext cx="11111999" cy="138877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Times New Roman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Times New Roman" pitchFamily="24"/>
              </a:rPr>
              <a:t>将抛物线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Times New Roman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Times New Roman" pitchFamily="24"/>
              </a:rPr>
              <a:t>ax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Times New Roman" pitchFamily="24"/>
              </a:rPr>
              <a:t>平移得到抛物线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Times New Roman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Times New Roman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Times New Roman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Times New Roman" pitchFamily="24"/>
              </a:rPr>
              <a:t>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Times New Roman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Times New Roman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Times New Roman" pitchFamily="24"/>
              </a:rPr>
              <a:t>时，不要混淆符号，简记为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楷体" pitchFamily="24"/>
                <a:ea typeface="楷体" pitchFamily="24"/>
                <a:cs typeface="Times New Roman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Times New Roman" pitchFamily="24"/>
              </a:rPr>
              <a:t>上加下减，左加右减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楷体" pitchFamily="24"/>
                <a:ea typeface="楷体" pitchFamily="24"/>
                <a:cs typeface="Times New Roman" pitchFamily="24"/>
              </a:rPr>
              <a:t>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Times New Roman" pitchFamily="24"/>
              </a:rPr>
              <a:t>.</a:t>
            </a:r>
          </a:p>
          <a:p>
            <a:pPr algn="ctr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Times New Roman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Times New Roman" pitchFamily="24"/>
              </a:rPr>
              <a:t>可通过确定平移前后顶点的坐标变化来确定平移的方向与距离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Times New Roman" pitchFamily="24"/>
              </a:rPr>
              <a:t>.</a:t>
            </a:r>
          </a:p>
        </p:txBody>
      </p:sp>
      <p:pic>
        <p:nvPicPr>
          <p:cNvPr id="3" name="yt_shape_1683705864235">
            <a:extLst>
              <a:ext uri="{FF2B5EF4-FFF2-40B4-BE49-F238E27FC236}">
                <a16:creationId xmlns:a16="http://schemas.microsoft.com/office/drawing/2014/main" id="{61B11BF1-4E52-2C36-1062-306FB2F0ABFC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7159"/>
            <a:ext cx="1257364" cy="3209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0" name="yt_shape_10310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812e31a3-df8a-41d4-bbd1-93921a35771e.png&quot;}"/>
            </a:endParaRPr>
          </a:p>
        </p:txBody>
      </p:sp>
      <p:sp>
        <p:nvSpPr>
          <p:cNvPr id="10311" name="yt_shape_10311"/>
          <p:cNvSpPr txBox="1"/>
          <p:nvPr/>
        </p:nvSpPr>
        <p:spPr>
          <a:xfrm>
            <a:off x="540000" y="1670985"/>
            <a:ext cx="7231147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的图象和性质</a:t>
            </a:r>
          </a:p>
        </p:txBody>
      </p:sp>
      <p:sp>
        <p:nvSpPr>
          <p:cNvPr id="10312" name="yt_shape_10312"/>
          <p:cNvSpPr txBox="1"/>
          <p:nvPr/>
        </p:nvSpPr>
        <p:spPr>
          <a:xfrm>
            <a:off x="540000" y="2167857"/>
            <a:ext cx="967732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田林县期末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的顶点坐标是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313" name="yt_table_10313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2259120"/>
              </p:ext>
            </p:extLst>
          </p:nvPr>
        </p:nvGraphicFramePr>
        <p:xfrm>
          <a:off x="540000" y="2799524"/>
          <a:ext cx="6334443" cy="848742"/>
        </p:xfrm>
        <a:graphic>
          <a:graphicData uri="http://schemas.openxmlformats.org/drawingml/2006/table">
            <a:tbl>
              <a:tblPr/>
              <a:tblGrid>
                <a:gridCol w="3472180">
                  <a:extLst>
                    <a:ext uri="{9D8B030D-6E8A-4147-A177-3AD203B41FA5}">
                      <a16:colId xmlns:a16="http://schemas.microsoft.com/office/drawing/2014/main" val="10047"/>
                    </a:ext>
                  </a:extLst>
                </a:gridCol>
                <a:gridCol w="2862263">
                  <a:extLst>
                    <a:ext uri="{9D8B030D-6E8A-4147-A177-3AD203B41FA5}">
                      <a16:colId xmlns:a16="http://schemas.microsoft.com/office/drawing/2014/main" val="100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4"/>
                  </a:ext>
                </a:extLst>
              </a:tr>
            </a:tbl>
          </a:graphicData>
        </a:graphic>
      </p:graphicFrame>
      <p:sp>
        <p:nvSpPr>
          <p:cNvPr id="10315" name="yt_shape_10315"/>
          <p:cNvSpPr txBox="1"/>
          <p:nvPr/>
        </p:nvSpPr>
        <p:spPr>
          <a:xfrm>
            <a:off x="540000" y="3698866"/>
            <a:ext cx="706122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的图象大致为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0316" name="yt_image_10316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0558" y="4443394"/>
            <a:ext cx="5320568" cy="1508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705864001">
            <a:extLst>
              <a:ext uri="{FF2B5EF4-FFF2-40B4-BE49-F238E27FC236}">
                <a16:creationId xmlns:a16="http://schemas.microsoft.com/office/drawing/2014/main" id="{BC143B70-4901-1CAB-C5CE-5DE5AC65C231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5" name="yt_shape_1683705864028">
            <a:extLst>
              <a:ext uri="{FF2B5EF4-FFF2-40B4-BE49-F238E27FC236}">
                <a16:creationId xmlns:a16="http://schemas.microsoft.com/office/drawing/2014/main" id="{40CCCB79-8F61-0536-F7D1-14256BF39184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469AA1A-7C9D-FBFF-B8AA-21B5D2589B1E}"/>
              </a:ext>
            </a:extLst>
          </p:cNvPr>
          <p:cNvSpPr txBox="1"/>
          <p:nvPr/>
        </p:nvSpPr>
        <p:spPr>
          <a:xfrm>
            <a:off x="9203464" y="212105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4142A09-AF12-5FF8-E8FD-299380732EFC}"/>
              </a:ext>
            </a:extLst>
          </p:cNvPr>
          <p:cNvSpPr txBox="1"/>
          <p:nvPr/>
        </p:nvSpPr>
        <p:spPr>
          <a:xfrm>
            <a:off x="6612664" y="365206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8" name="yt_shape_10318"/>
          <p:cNvSpPr txBox="1"/>
          <p:nvPr/>
        </p:nvSpPr>
        <p:spPr>
          <a:xfrm>
            <a:off x="540000" y="900000"/>
            <a:ext cx="860011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对于抛物线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319" name="yt_table_10319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4782206"/>
              </p:ext>
            </p:extLst>
          </p:nvPr>
        </p:nvGraphicFramePr>
        <p:xfrm>
          <a:off x="540000" y="1531667"/>
          <a:ext cx="4867275" cy="1697484"/>
        </p:xfrm>
        <a:graphic>
          <a:graphicData uri="http://schemas.openxmlformats.org/drawingml/2006/table">
            <a:tbl>
              <a:tblPr/>
              <a:tblGrid>
                <a:gridCol w="4867275">
                  <a:extLst>
                    <a:ext uri="{9D8B030D-6E8A-4147-A177-3AD203B41FA5}">
                      <a16:colId xmlns:a16="http://schemas.microsoft.com/office/drawing/2014/main" val="100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抛物线开口向上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顶点坐标为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函数最小值为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当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随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增大而减小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8"/>
                  </a:ext>
                </a:extLst>
              </a:tr>
            </a:tbl>
          </a:graphicData>
        </a:graphic>
      </p:graphicFrame>
      <p:sp>
        <p:nvSpPr>
          <p:cNvPr id="10321" name="yt_shape_10321"/>
          <p:cNvSpPr txBox="1"/>
          <p:nvPr/>
        </p:nvSpPr>
        <p:spPr>
          <a:xfrm>
            <a:off x="540119" y="327956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阜阳十五中月考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则下列结论正确的是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322" name="yt_table_10322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1581173"/>
              </p:ext>
            </p:extLst>
          </p:nvPr>
        </p:nvGraphicFramePr>
        <p:xfrm>
          <a:off x="540000" y="4391363"/>
          <a:ext cx="5299393" cy="848742"/>
        </p:xfrm>
        <a:graphic>
          <a:graphicData uri="http://schemas.openxmlformats.org/drawingml/2006/table">
            <a:tbl>
              <a:tblPr/>
              <a:tblGrid>
                <a:gridCol w="3107055">
                  <a:extLst>
                    <a:ext uri="{9D8B030D-6E8A-4147-A177-3AD203B41FA5}">
                      <a16:colId xmlns:a16="http://schemas.microsoft.com/office/drawing/2014/main" val="10050"/>
                    </a:ext>
                  </a:extLst>
                </a:gridCol>
                <a:gridCol w="2192338">
                  <a:extLst>
                    <a:ext uri="{9D8B030D-6E8A-4147-A177-3AD203B41FA5}">
                      <a16:colId xmlns:a16="http://schemas.microsoft.com/office/drawing/2014/main" val="100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0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0FF98CA7-E5CA-C877-554A-D1232003335B}"/>
              </a:ext>
            </a:extLst>
          </p:cNvPr>
          <p:cNvSpPr txBox="1"/>
          <p:nvPr/>
        </p:nvSpPr>
        <p:spPr>
          <a:xfrm>
            <a:off x="8136664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AA21386-9B92-6DB3-5A71-CB87F568A6B2}"/>
              </a:ext>
            </a:extLst>
          </p:cNvPr>
          <p:cNvSpPr txBox="1"/>
          <p:nvPr/>
        </p:nvSpPr>
        <p:spPr>
          <a:xfrm>
            <a:off x="4412508" y="37082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4" name="yt_shape_10324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绍兴市中考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的最大值或最小值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325" name="yt_table_10325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2059427"/>
              </p:ext>
            </p:extLst>
          </p:nvPr>
        </p:nvGraphicFramePr>
        <p:xfrm>
          <a:off x="540000" y="2011799"/>
          <a:ext cx="5589906" cy="848742"/>
        </p:xfrm>
        <a:graphic>
          <a:graphicData uri="http://schemas.openxmlformats.org/drawingml/2006/table">
            <a:tbl>
              <a:tblPr/>
              <a:tblGrid>
                <a:gridCol w="3261043">
                  <a:extLst>
                    <a:ext uri="{9D8B030D-6E8A-4147-A177-3AD203B41FA5}">
                      <a16:colId xmlns:a16="http://schemas.microsoft.com/office/drawing/2014/main" val="10052"/>
                    </a:ext>
                  </a:extLst>
                </a:gridCol>
                <a:gridCol w="2328863">
                  <a:extLst>
                    <a:ext uri="{9D8B030D-6E8A-4147-A177-3AD203B41FA5}">
                      <a16:colId xmlns:a16="http://schemas.microsoft.com/office/drawing/2014/main" val="100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有最大值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有最小值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有最大值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有最小值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2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06AD0DA3-EA00-86B4-7E83-598C908A95EB}"/>
              </a:ext>
            </a:extLst>
          </p:cNvPr>
          <p:cNvSpPr txBox="1"/>
          <p:nvPr/>
        </p:nvSpPr>
        <p:spPr>
          <a:xfrm>
            <a:off x="1974108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7" name="yt_shape_10327"/>
          <p:cNvSpPr txBox="1"/>
          <p:nvPr/>
        </p:nvSpPr>
        <p:spPr>
          <a:xfrm>
            <a:off x="540000" y="900000"/>
            <a:ext cx="422231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328" name="yt_shape_10328"/>
          <p:cNvSpPr txBox="1"/>
          <p:nvPr/>
        </p:nvSpPr>
        <p:spPr>
          <a:xfrm>
            <a:off x="540119" y="1379303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请指出它的开口方向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顶点坐标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对称轴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并说明函数有最大值还是最小值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p:sp>
        <p:nvSpPr>
          <p:cNvPr id="10329" name="yt_shape_10329"/>
          <p:cNvSpPr txBox="1"/>
          <p:nvPr/>
        </p:nvSpPr>
        <p:spPr>
          <a:xfrm>
            <a:off x="540000" y="2322258"/>
            <a:ext cx="6617196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开口向上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顶点坐标为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对称轴为直线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函数有最小值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最小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330" name="yt_shape_10330"/>
          <p:cNvSpPr txBox="1"/>
          <p:nvPr/>
        </p:nvSpPr>
        <p:spPr>
          <a:xfrm>
            <a:off x="540000" y="3761824"/>
            <a:ext cx="948817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随自变量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的增大而增大时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自变量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的取值范围是什么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p:sp>
        <p:nvSpPr>
          <p:cNvPr id="10331" name="yt_shape_10331"/>
          <p:cNvSpPr txBox="1"/>
          <p:nvPr/>
        </p:nvSpPr>
        <p:spPr>
          <a:xfrm>
            <a:off x="540000" y="4241127"/>
            <a:ext cx="641040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函数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的增大而增大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3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3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3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29" grpId="0" build="allAtOnce"/>
      <p:bldP spid="10331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2" name="yt_shape_10332"/>
          <p:cNvSpPr txBox="1"/>
          <p:nvPr/>
        </p:nvSpPr>
        <p:spPr>
          <a:xfrm>
            <a:off x="540000" y="900000"/>
            <a:ext cx="9299021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的图象与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的图象的关系</a:t>
            </a:r>
          </a:p>
        </p:txBody>
      </p:sp>
      <p:sp>
        <p:nvSpPr>
          <p:cNvPr id="10333" name="yt_shape_10333"/>
          <p:cNvSpPr txBox="1"/>
          <p:nvPr/>
        </p:nvSpPr>
        <p:spPr>
          <a:xfrm>
            <a:off x="540119" y="13968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六安一中月考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可以通过将抛物线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经过平移得到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下列平移方法正确的是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334" name="yt_table_10334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5971770"/>
              </p:ext>
            </p:extLst>
          </p:nvPr>
        </p:nvGraphicFramePr>
        <p:xfrm>
          <a:off x="540000" y="2508671"/>
          <a:ext cx="6443663" cy="1697484"/>
        </p:xfrm>
        <a:graphic>
          <a:graphicData uri="http://schemas.openxmlformats.org/drawingml/2006/table">
            <a:tbl>
              <a:tblPr/>
              <a:tblGrid>
                <a:gridCol w="6443663">
                  <a:extLst>
                    <a:ext uri="{9D8B030D-6E8A-4147-A177-3AD203B41FA5}">
                      <a16:colId xmlns:a16="http://schemas.microsoft.com/office/drawing/2014/main" val="100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先向左平移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个单位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再向下平移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个单位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先向左平移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个单位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再向上平移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个单位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先向右平移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个单位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再向下平移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个单位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先向右平移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个单位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再向上平移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个单位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6"/>
                  </a:ext>
                </a:extLst>
              </a:tr>
            </a:tbl>
          </a:graphicData>
        </a:graphic>
      </p:graphicFrame>
      <p:pic>
        <p:nvPicPr>
          <p:cNvPr id="3" name="yt_shape_1683705864108">
            <a:extLst>
              <a:ext uri="{FF2B5EF4-FFF2-40B4-BE49-F238E27FC236}">
                <a16:creationId xmlns:a16="http://schemas.microsoft.com/office/drawing/2014/main" id="{62D599F2-3359-E284-E37C-41697E995952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0EE6E77-F1D1-5868-C8E9-CF3C5925E910}"/>
              </a:ext>
            </a:extLst>
          </p:cNvPr>
          <p:cNvSpPr txBox="1"/>
          <p:nvPr/>
        </p:nvSpPr>
        <p:spPr>
          <a:xfrm>
            <a:off x="5022108" y="182555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6" name="yt_shape_10336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的图象先向右平移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再向上平移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个单位后所得抛物线的顶点坐标为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F63B9D4-2BB1-DC3C-FA4F-335717650D6A}"/>
              </a:ext>
            </a:extLst>
          </p:cNvPr>
          <p:cNvSpPr txBox="1"/>
          <p:nvPr/>
        </p:nvSpPr>
        <p:spPr>
          <a:xfrm>
            <a:off x="3802908" y="1328682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7" name="yt_shape_10337"/>
          <p:cNvSpPr txBox="1"/>
          <p:nvPr/>
        </p:nvSpPr>
        <p:spPr>
          <a:xfrm>
            <a:off x="540000" y="900000"/>
            <a:ext cx="646330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【易错点】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混淆图象平移与坐标轴平移而致错</a:t>
            </a:r>
          </a:p>
        </p:txBody>
      </p:sp>
      <p:sp>
        <p:nvSpPr>
          <p:cNvPr id="2" name="yt_shape_10338">
            <a:extLst>
              <a:ext uri="{FF2B5EF4-FFF2-40B4-BE49-F238E27FC236}">
                <a16:creationId xmlns:a16="http://schemas.microsoft.com/office/drawing/2014/main" id="{BFA9BE6B-9892-A4D1-0E58-E9C2DF1676C9}"/>
              </a:ext>
            </a:extLst>
          </p:cNvPr>
          <p:cNvSpPr txBox="1"/>
          <p:nvPr/>
        </p:nvSpPr>
        <p:spPr>
          <a:xfrm>
            <a:off x="540000" y="141277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而把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轴分别向上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向右平移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则在新坐标系下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抛物线的函数表达式为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978C413-5F21-58A3-3780-0EBB691B2F82}"/>
              </a:ext>
            </a:extLst>
          </p:cNvPr>
          <p:cNvSpPr txBox="1"/>
          <p:nvPr/>
        </p:nvSpPr>
        <p:spPr>
          <a:xfrm>
            <a:off x="8069988" y="1813711"/>
            <a:ext cx="28375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9" name="yt_shape_10339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bfaf6ea2-7ccc-48a3-8a0c-999c9a77424e.png&quot;}"/>
            </a:endParaRPr>
          </a:p>
        </p:txBody>
      </p:sp>
      <p:sp>
        <p:nvSpPr>
          <p:cNvPr id="10340" name="yt_shape_10340"/>
          <p:cNvSpPr txBox="1"/>
          <p:nvPr/>
        </p:nvSpPr>
        <p:spPr>
          <a:xfrm>
            <a:off x="540119" y="1652711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对于二次函数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无论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为何实数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其图象的顶点都在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341" name="yt_table_10341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0345352"/>
              </p:ext>
            </p:extLst>
          </p:nvPr>
        </p:nvGraphicFramePr>
        <p:xfrm>
          <a:off x="540000" y="2284378"/>
          <a:ext cx="6112193" cy="848742"/>
        </p:xfrm>
        <a:graphic>
          <a:graphicData uri="http://schemas.openxmlformats.org/drawingml/2006/table">
            <a:tbl>
              <a:tblPr/>
              <a:tblGrid>
                <a:gridCol w="3378518">
                  <a:extLst>
                    <a:ext uri="{9D8B030D-6E8A-4147-A177-3AD203B41FA5}">
                      <a16:colId xmlns:a16="http://schemas.microsoft.com/office/drawing/2014/main" val="10055"/>
                    </a:ext>
                  </a:extLst>
                </a:gridCol>
                <a:gridCol w="2733675">
                  <a:extLst>
                    <a:ext uri="{9D8B030D-6E8A-4147-A177-3AD203B41FA5}">
                      <a16:colId xmlns:a16="http://schemas.microsoft.com/office/drawing/2014/main" val="100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直线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直线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轴上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轴上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8"/>
                  </a:ext>
                </a:extLst>
              </a:tr>
            </a:tbl>
          </a:graphicData>
        </a:graphic>
      </p:graphicFrame>
      <p:sp>
        <p:nvSpPr>
          <p:cNvPr id="10343" name="yt_shape_10343"/>
          <p:cNvSpPr txBox="1"/>
          <p:nvPr/>
        </p:nvSpPr>
        <p:spPr>
          <a:xfrm>
            <a:off x="540119" y="318372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上的三点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的大小关系为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344" name="yt_table_10344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9066670"/>
              </p:ext>
            </p:extLst>
          </p:nvPr>
        </p:nvGraphicFramePr>
        <p:xfrm>
          <a:off x="540000" y="4295519"/>
          <a:ext cx="5629593" cy="848742"/>
        </p:xfrm>
        <a:graphic>
          <a:graphicData uri="http://schemas.openxmlformats.org/drawingml/2006/table">
            <a:tbl>
              <a:tblPr/>
              <a:tblGrid>
                <a:gridCol w="3378518">
                  <a:extLst>
                    <a:ext uri="{9D8B030D-6E8A-4147-A177-3AD203B41FA5}">
                      <a16:colId xmlns:a16="http://schemas.microsoft.com/office/drawing/2014/main" val="10057"/>
                    </a:ext>
                  </a:extLst>
                </a:gridCol>
                <a:gridCol w="2251075">
                  <a:extLst>
                    <a:ext uri="{9D8B030D-6E8A-4147-A177-3AD203B41FA5}">
                      <a16:colId xmlns:a16="http://schemas.microsoft.com/office/drawing/2014/main" val="100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0"/>
                  </a:ext>
                </a:extLst>
              </a:tr>
            </a:tbl>
          </a:graphicData>
        </a:graphic>
      </p:graphicFrame>
      <p:sp>
        <p:nvSpPr>
          <p:cNvPr id="10346" name="yt_shape_10346"/>
          <p:cNvSpPr txBox="1"/>
          <p:nvPr/>
        </p:nvSpPr>
        <p:spPr>
          <a:xfrm>
            <a:off x="540119" y="5194861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玉林九中单元卷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为常数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在自变量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的值满足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的情况下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与其对应的函数值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的最小值为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3705864177">
            <a:extLst>
              <a:ext uri="{FF2B5EF4-FFF2-40B4-BE49-F238E27FC236}">
                <a16:creationId xmlns:a16="http://schemas.microsoft.com/office/drawing/2014/main" id="{EF05C82D-E96D-61AB-8081-F59715202868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7A2B1E7-1B81-5F16-B0E1-199F8CABC0AE}"/>
              </a:ext>
            </a:extLst>
          </p:cNvPr>
          <p:cNvSpPr txBox="1"/>
          <p:nvPr/>
        </p:nvSpPr>
        <p:spPr>
          <a:xfrm>
            <a:off x="10675196" y="1605905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B860136-D195-6F0E-B55F-95214E95258A}"/>
              </a:ext>
            </a:extLst>
          </p:cNvPr>
          <p:cNvSpPr txBox="1"/>
          <p:nvPr/>
        </p:nvSpPr>
        <p:spPr>
          <a:xfrm>
            <a:off x="5122121" y="361240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C234203-85FC-2E4C-9226-0F754592CC7F}"/>
              </a:ext>
            </a:extLst>
          </p:cNvPr>
          <p:cNvSpPr txBox="1"/>
          <p:nvPr/>
        </p:nvSpPr>
        <p:spPr>
          <a:xfrm>
            <a:off x="10168782" y="5623543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8ED9816-E451-E652-C7AF-51CBD87A7555}"/>
              </a:ext>
            </a:extLst>
          </p:cNvPr>
          <p:cNvSpPr txBox="1"/>
          <p:nvPr/>
        </p:nvSpPr>
        <p:spPr>
          <a:xfrm>
            <a:off x="450108" y="6099031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1783</Words>
  <Application>Microsoft Office PowerPoint</Application>
  <PresentationFormat>宽屏</PresentationFormat>
  <Paragraphs>112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3" baseType="lpstr">
      <vt:lpstr>NEU-BZ-S92</vt:lpstr>
      <vt:lpstr>楷体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崇阳 徐</cp:lastModifiedBy>
  <cp:revision>47</cp:revision>
  <dcterms:created xsi:type="dcterms:W3CDTF">2023-05-05T05:33:04Z</dcterms:created>
  <dcterms:modified xsi:type="dcterms:W3CDTF">2023-05-10T11:41:19Z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