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4" r:id="rId5"/>
    <p:sldId id="377" r:id="rId6"/>
    <p:sldId id="380" r:id="rId7"/>
    <p:sldId id="394" r:id="rId8"/>
    <p:sldId id="382" r:id="rId9"/>
    <p:sldId id="386" r:id="rId10"/>
    <p:sldId id="388" r:id="rId11"/>
    <p:sldId id="391" r:id="rId12"/>
    <p:sldId id="389" r:id="rId13"/>
    <p:sldId id="392" r:id="rId14"/>
    <p:sldId id="393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62" y="7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" name="yt_shape_1000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8f67e92-f35c-43a5-ba0f-49784c41d49b.png&quot;}"/>
            </a:endParaRPr>
          </a:p>
        </p:txBody>
      </p:sp>
      <p:sp>
        <p:nvSpPr>
          <p:cNvPr id="10001" name="yt_shape_10001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表达式形如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的函数叫做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是自变量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02" name="yt_shape_10002"/>
          <p:cNvSpPr txBox="1"/>
          <p:nvPr/>
        </p:nvSpPr>
        <p:spPr>
          <a:xfrm>
            <a:off x="540119" y="26212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二次函数自变量的取值范围一般是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全体实数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但是在实际问题中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自变量的取值范围应使实际问题有意义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29791">
            <a:extLst>
              <a:ext uri="{FF2B5EF4-FFF2-40B4-BE49-F238E27FC236}">
                <a16:creationId xmlns:a16="http://schemas.microsoft.com/office/drawing/2014/main" id="{7DF8E30B-DAE2-35C1-A20B-03F7C05F636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9FB1C9-B4DB-C5E2-2FAD-E9E8F13A806F}"/>
              </a:ext>
            </a:extLst>
          </p:cNvPr>
          <p:cNvSpPr txBox="1"/>
          <p:nvPr/>
        </p:nvSpPr>
        <p:spPr>
          <a:xfrm>
            <a:off x="3802908" y="1587263"/>
            <a:ext cx="234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EE7373-0FC1-0390-CE6C-9E1C58FD98E6}"/>
              </a:ext>
            </a:extLst>
          </p:cNvPr>
          <p:cNvSpPr txBox="1"/>
          <p:nvPr/>
        </p:nvSpPr>
        <p:spPr>
          <a:xfrm>
            <a:off x="5631708" y="257444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全体实数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的篱笆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一面利用墙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墙的最大可用长度是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围成中间有一道篱笆的长方形花圃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设花圃的宽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40" name="yt_shape_10040"/>
          <p:cNvSpPr txBox="1"/>
          <p:nvPr/>
        </p:nvSpPr>
        <p:spPr>
          <a:xfrm>
            <a:off x="540000" y="1859435"/>
            <a:ext cx="58124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41"/>
              <p:cNvSpPr txBox="1"/>
              <p:nvPr/>
            </p:nvSpPr>
            <p:spPr>
              <a:xfrm>
                <a:off x="540000" y="2491102"/>
                <a:ext cx="7062831" cy="22971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041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7062831" cy="2297104"/>
              </a:xfrm>
              <a:prstGeom prst="rect">
                <a:avLst/>
              </a:prstGeom>
              <a:blipFill>
                <a:blip r:embed="rId2"/>
                <a:stretch>
                  <a:fillRect l="-2677" t="-2394" r="-1641" b="-3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43" name="yt_image_100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9067" y="2491102"/>
            <a:ext cx="2372932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5" name="yt_shape_10045"/>
          <p:cNvSpPr txBox="1"/>
          <p:nvPr/>
        </p:nvSpPr>
        <p:spPr>
          <a:xfrm>
            <a:off x="540000" y="900000"/>
            <a:ext cx="77954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如果要围成面积为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的花圃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0046"/>
          <p:cNvSpPr txBox="1"/>
          <p:nvPr/>
        </p:nvSpPr>
        <p:spPr>
          <a:xfrm>
            <a:off x="540000" y="1531667"/>
            <a:ext cx="576119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0047" name="yt_image_100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9067" y="1531667"/>
            <a:ext cx="2372932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9" name="yt_shape_10049"/>
          <p:cNvSpPr txBox="1"/>
          <p:nvPr/>
        </p:nvSpPr>
        <p:spPr>
          <a:xfrm>
            <a:off x="540000" y="2970926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04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0e2b037-c4bf-4df8-b04b-a6bcdc2d6310.png&quot;}"/>
            </a:endParaRPr>
          </a:p>
        </p:txBody>
      </p:sp>
      <p:sp>
        <p:nvSpPr>
          <p:cNvPr id="10051" name="yt_shape_10051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向正方形移动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三角形与正方形重合的面积为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52" name="yt_shape_10052"/>
          <p:cNvSpPr txBox="1"/>
          <p:nvPr/>
        </p:nvSpPr>
        <p:spPr>
          <a:xfrm>
            <a:off x="540000" y="2621251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53"/>
              <p:cNvSpPr txBox="1"/>
              <p:nvPr/>
            </p:nvSpPr>
            <p:spPr>
              <a:xfrm>
                <a:off x="540119" y="3252918"/>
                <a:ext cx="9161235" cy="302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与正方形重合部分是个等腰直角三角形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且直角边长都是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0053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52918"/>
                <a:ext cx="9161235" cy="3027047"/>
              </a:xfrm>
              <a:prstGeom prst="rect">
                <a:avLst/>
              </a:prstGeom>
              <a:blipFill>
                <a:blip r:embed="rId2"/>
                <a:stretch>
                  <a:fillRect l="-2064" t="-181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55" name="yt_image_1005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7235" y="3252918"/>
            <a:ext cx="1914764" cy="100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829966">
            <a:extLst>
              <a:ext uri="{FF2B5EF4-FFF2-40B4-BE49-F238E27FC236}">
                <a16:creationId xmlns:a16="http://schemas.microsoft.com/office/drawing/2014/main" id="{91D9FEF6-9809-0DF2-CBBB-543357A6D10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7" name="yt_shape_10057"/>
          <p:cNvSpPr txBox="1"/>
          <p:nvPr/>
        </p:nvSpPr>
        <p:spPr>
          <a:xfrm>
            <a:off x="540000" y="900000"/>
            <a:ext cx="51969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0058"/>
          <p:cNvSpPr txBox="1"/>
          <p:nvPr/>
        </p:nvSpPr>
        <p:spPr>
          <a:xfrm>
            <a:off x="540000" y="1531667"/>
            <a:ext cx="314509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059" name="yt_image_100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7235" y="1531667"/>
            <a:ext cx="1914764" cy="100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1" name="yt_shape_10061"/>
          <p:cNvSpPr txBox="1"/>
          <p:nvPr/>
        </p:nvSpPr>
        <p:spPr>
          <a:xfrm>
            <a:off x="540000" y="900000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当重叠部分的面积是正方形的一半时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三角形移动了多长时间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062"/>
              <p:cNvSpPr txBox="1"/>
              <p:nvPr/>
            </p:nvSpPr>
            <p:spPr>
              <a:xfrm>
                <a:off x="540000" y="1531667"/>
                <a:ext cx="7814640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当重叠部分的面积是正方形的一半时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即当重叠部分的面积是正方形的一半时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三角形移动了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0062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814640" cy="3027047"/>
              </a:xfrm>
              <a:prstGeom prst="rect">
                <a:avLst/>
              </a:prstGeom>
              <a:blipFill>
                <a:blip r:embed="rId2"/>
                <a:stretch>
                  <a:fillRect l="-2418" t="-1610" r="-1326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64" name="yt_image_100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7235" y="1531667"/>
            <a:ext cx="1914764" cy="100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3" name="yt_shape_1000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75fdefd-5943-4322-8a14-baf5ab2f0155.png&quot;}"/>
            </a:endParaRP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二次函数的概念</a:t>
            </a:r>
          </a:p>
        </p:txBody>
      </p:sp>
      <p:sp>
        <p:nvSpPr>
          <p:cNvPr id="10005" name="yt_shape_10005"/>
          <p:cNvSpPr txBox="1"/>
          <p:nvPr/>
        </p:nvSpPr>
        <p:spPr>
          <a:xfrm>
            <a:off x="540000" y="2167857"/>
            <a:ext cx="10344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六安金安区校级月考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06" name="yt_table_1000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074978"/>
              </p:ext>
            </p:extLst>
          </p:nvPr>
        </p:nvGraphicFramePr>
        <p:xfrm>
          <a:off x="540000" y="2799524"/>
          <a:ext cx="8857298" cy="848742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3876675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08" name="yt_shape_10008"/>
          <p:cNvSpPr txBox="1"/>
          <p:nvPr/>
        </p:nvSpPr>
        <p:spPr>
          <a:xfrm>
            <a:off x="540119" y="36988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靖西市期末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09" name="yt_table_1000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590119"/>
              </p:ext>
            </p:extLst>
          </p:nvPr>
        </p:nvGraphicFramePr>
        <p:xfrm>
          <a:off x="540000" y="4810665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11" name="yt_shape_10011"/>
          <p:cNvSpPr txBox="1"/>
          <p:nvPr/>
        </p:nvSpPr>
        <p:spPr>
          <a:xfrm>
            <a:off x="540000" y="5285730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化成一般形式是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其中一次项是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29817">
            <a:extLst>
              <a:ext uri="{FF2B5EF4-FFF2-40B4-BE49-F238E27FC236}">
                <a16:creationId xmlns:a16="http://schemas.microsoft.com/office/drawing/2014/main" id="{793EBDA7-793C-0079-7561-5801A84A628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29834">
            <a:extLst>
              <a:ext uri="{FF2B5EF4-FFF2-40B4-BE49-F238E27FC236}">
                <a16:creationId xmlns:a16="http://schemas.microsoft.com/office/drawing/2014/main" id="{3DF19925-7400-84EB-BC77-8513AB652A6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6C6426-23BC-30D6-D122-FC2D97EFC3A2}"/>
              </a:ext>
            </a:extLst>
          </p:cNvPr>
          <p:cNvSpPr txBox="1"/>
          <p:nvPr/>
        </p:nvSpPr>
        <p:spPr>
          <a:xfrm>
            <a:off x="98638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0D5347-ED70-07DE-FB7E-C358FB58F3CF}"/>
              </a:ext>
            </a:extLst>
          </p:cNvPr>
          <p:cNvSpPr txBox="1"/>
          <p:nvPr/>
        </p:nvSpPr>
        <p:spPr>
          <a:xfrm>
            <a:off x="1059708" y="41275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420784-B48F-ED76-6E37-147328818389}"/>
              </a:ext>
            </a:extLst>
          </p:cNvPr>
          <p:cNvSpPr txBox="1"/>
          <p:nvPr/>
        </p:nvSpPr>
        <p:spPr>
          <a:xfrm>
            <a:off x="6138002" y="5238924"/>
            <a:ext cx="177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41DB70-579F-8A40-A8BE-ED0F18907050}"/>
              </a:ext>
            </a:extLst>
          </p:cNvPr>
          <p:cNvSpPr txBox="1"/>
          <p:nvPr/>
        </p:nvSpPr>
        <p:spPr>
          <a:xfrm>
            <a:off x="10167076" y="5238924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是否为二次函数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写出它的二次项系数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一次项系数和常数项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13" name="yt_shape_10013"/>
          <p:cNvSpPr txBox="1"/>
          <p:nvPr/>
        </p:nvSpPr>
        <p:spPr>
          <a:xfrm>
            <a:off x="540119" y="18429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它是二次函数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它的二次项系数为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常数项为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" name="yt_shape_10014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二次函数自变量的取值范围</a:t>
            </a:r>
          </a:p>
        </p:txBody>
      </p:sp>
      <p:sp>
        <p:nvSpPr>
          <p:cNvPr id="10015" name="yt_shape_10015"/>
          <p:cNvSpPr txBox="1"/>
          <p:nvPr/>
        </p:nvSpPr>
        <p:spPr>
          <a:xfrm>
            <a:off x="540000" y="1396872"/>
            <a:ext cx="7641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16" name="yt_table_1001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233925"/>
              </p:ext>
            </p:extLst>
          </p:nvPr>
        </p:nvGraphicFramePr>
        <p:xfrm>
          <a:off x="540000" y="2028539"/>
          <a:ext cx="9586279" cy="424371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全体实数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18" name="yt_shape_10018"/>
          <p:cNvSpPr txBox="1"/>
          <p:nvPr/>
        </p:nvSpPr>
        <p:spPr>
          <a:xfrm>
            <a:off x="540119" y="25036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的绳子围成一个长方形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长方形的一边长为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则长方形的面积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29864">
            <a:extLst>
              <a:ext uri="{FF2B5EF4-FFF2-40B4-BE49-F238E27FC236}">
                <a16:creationId xmlns:a16="http://schemas.microsoft.com/office/drawing/2014/main" id="{FBE4949A-2E14-16A8-6B27-24D2760F6B8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155A91-8A7E-FFEC-80D0-98B59623D8E5}"/>
              </a:ext>
            </a:extLst>
          </p:cNvPr>
          <p:cNvSpPr txBox="1"/>
          <p:nvPr/>
        </p:nvSpPr>
        <p:spPr>
          <a:xfrm>
            <a:off x="718733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BEBAE2-64CB-E879-A64F-3A44BC7D4CBC}"/>
              </a:ext>
            </a:extLst>
          </p:cNvPr>
          <p:cNvSpPr txBox="1"/>
          <p:nvPr/>
        </p:nvSpPr>
        <p:spPr>
          <a:xfrm>
            <a:off x="1059708" y="3407774"/>
            <a:ext cx="168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9" name="yt_shape_10019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建立二次函数模型</a:t>
            </a:r>
          </a:p>
        </p:txBody>
      </p:sp>
      <p:sp>
        <p:nvSpPr>
          <p:cNvPr id="10020" name="yt_shape_10020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淮北市期末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为方便市民进行垃圾分类投放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某环保公司第一个月投放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个垃圾桶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计划第三个月投放垃圾桶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设该公司第二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三两个月投放垃圾桶数量的月平均增长率为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1" name="yt_table_1002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05914"/>
              </p:ext>
            </p:extLst>
          </p:nvPr>
        </p:nvGraphicFramePr>
        <p:xfrm>
          <a:off x="540000" y="2988802"/>
          <a:ext cx="6882130" cy="848742"/>
        </p:xfrm>
        <a:graphic>
          <a:graphicData uri="http://schemas.openxmlformats.org/drawingml/2006/table">
            <a:tbl>
              <a:tblPr/>
              <a:tblGrid>
                <a:gridCol w="4072255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809875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23" name="yt_shape_10023"/>
          <p:cNvSpPr txBox="1"/>
          <p:nvPr/>
        </p:nvSpPr>
        <p:spPr>
          <a:xfrm>
            <a:off x="540119" y="38881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梧州市藤县二中单元卷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如果边长增加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那么面积增加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4" name="yt_table_1002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020650"/>
              </p:ext>
            </p:extLst>
          </p:nvPr>
        </p:nvGraphicFramePr>
        <p:xfrm>
          <a:off x="540000" y="4999943"/>
          <a:ext cx="6729730" cy="848742"/>
        </p:xfrm>
        <a:graphic>
          <a:graphicData uri="http://schemas.openxmlformats.org/drawingml/2006/table">
            <a:tbl>
              <a:tblPr/>
              <a:tblGrid>
                <a:gridCol w="4072255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657475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yt_shape_1683705829892">
            <a:extLst>
              <a:ext uri="{FF2B5EF4-FFF2-40B4-BE49-F238E27FC236}">
                <a16:creationId xmlns:a16="http://schemas.microsoft.com/office/drawing/2014/main" id="{1766A071-1C49-CB02-F6FB-A9C598D9212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DCA9E6-6CFA-2DBB-5D62-B216D6294BF3}"/>
              </a:ext>
            </a:extLst>
          </p:cNvPr>
          <p:cNvSpPr txBox="1"/>
          <p:nvPr/>
        </p:nvSpPr>
        <p:spPr>
          <a:xfrm>
            <a:off x="6646121" y="2301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AAECE8-738A-27DF-FB7C-525B6C9BAC8A}"/>
              </a:ext>
            </a:extLst>
          </p:cNvPr>
          <p:cNvSpPr txBox="1"/>
          <p:nvPr/>
        </p:nvSpPr>
        <p:spPr>
          <a:xfrm>
            <a:off x="4682383" y="43168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6" name="yt_shape_1002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菱形的两条对角线的和为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写出它的面积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与一条对角线长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并指出自变量的取值范围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27" name="yt_shape_10027"/>
              <p:cNvSpPr txBox="1"/>
              <p:nvPr/>
            </p:nvSpPr>
            <p:spPr>
              <a:xfrm>
                <a:off x="540000" y="1842955"/>
                <a:ext cx="448840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27" name="yt_shape_10027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4488408" cy="638893"/>
              </a:xfrm>
              <a:prstGeom prst="rect">
                <a:avLst/>
              </a:prstGeom>
              <a:blipFill>
                <a:blip r:embed="rId2"/>
                <a:stretch>
                  <a:fillRect l="-4212" r="-312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029">
            <a:extLst>
              <a:ext uri="{FF2B5EF4-FFF2-40B4-BE49-F238E27FC236}">
                <a16:creationId xmlns:a16="http://schemas.microsoft.com/office/drawing/2014/main" id="{812F268E-88A0-4A04-D554-45CD6C45625D}"/>
              </a:ext>
            </a:extLst>
          </p:cNvPr>
          <p:cNvSpPr txBox="1"/>
          <p:nvPr/>
        </p:nvSpPr>
        <p:spPr>
          <a:xfrm>
            <a:off x="557555" y="980279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忽视二次函数表达式中二次项系数不为零而出错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030">
                <a:extLst>
                  <a:ext uri="{FF2B5EF4-FFF2-40B4-BE49-F238E27FC236}">
                    <a16:creationId xmlns:a16="http://schemas.microsoft.com/office/drawing/2014/main" id="{52A1B480-BC29-7269-61CF-7B7B598D0302}"/>
                  </a:ext>
                </a:extLst>
              </p:cNvPr>
              <p:cNvSpPr txBox="1"/>
              <p:nvPr/>
            </p:nvSpPr>
            <p:spPr>
              <a:xfrm>
                <a:off x="557555" y="1459582"/>
                <a:ext cx="8940974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0030">
                <a:extLst>
                  <a:ext uri="{FF2B5EF4-FFF2-40B4-BE49-F238E27FC236}">
                    <a16:creationId xmlns:a16="http://schemas.microsoft.com/office/drawing/2014/main" id="{52A1B480-BC29-7269-61CF-7B7B598D0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55" y="1459582"/>
                <a:ext cx="8940974" cy="481029"/>
              </a:xfrm>
              <a:prstGeom prst="rect">
                <a:avLst/>
              </a:prstGeom>
              <a:blipFill>
                <a:blip r:embed="rId2"/>
                <a:stretch>
                  <a:fillRect l="-2045" r="-273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2601442-A8AF-123E-DD7C-D083137300ED}"/>
              </a:ext>
            </a:extLst>
          </p:cNvPr>
          <p:cNvSpPr txBox="1"/>
          <p:nvPr/>
        </p:nvSpPr>
        <p:spPr>
          <a:xfrm>
            <a:off x="1991544" y="1412776"/>
            <a:ext cx="9420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5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yt_shape_1003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2d4096b-4f45-4aa1-a4c7-3dc4ead3ea7f.png&quot;}"/>
            </a:endParaRPr>
          </a:p>
        </p:txBody>
      </p:sp>
      <p:sp>
        <p:nvSpPr>
          <p:cNvPr id="10033" name="yt_shape_10033"/>
          <p:cNvSpPr txBox="1"/>
          <p:nvPr/>
        </p:nvSpPr>
        <p:spPr>
          <a:xfrm>
            <a:off x="540000" y="1652711"/>
            <a:ext cx="81606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34" name="yt_table_1003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94275"/>
              </p:ext>
            </p:extLst>
          </p:nvPr>
        </p:nvGraphicFramePr>
        <p:xfrm>
          <a:off x="540000" y="2284378"/>
          <a:ext cx="6772593" cy="848742"/>
        </p:xfrm>
        <a:graphic>
          <a:graphicData uri="http://schemas.openxmlformats.org/drawingml/2006/table">
            <a:tbl>
              <a:tblPr/>
              <a:tblGrid>
                <a:gridCol w="3843655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2928938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036" name="yt_shape_10036"/>
          <p:cNvSpPr txBox="1"/>
          <p:nvPr/>
        </p:nvSpPr>
        <p:spPr>
          <a:xfrm>
            <a:off x="540119" y="3183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某企业因生产转型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二月份产值比一月份下降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转型成功后生产呈现良好上升势头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四月份稳步增长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设该企业一月份产值为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则该企业四月份的产值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29927">
            <a:extLst>
              <a:ext uri="{FF2B5EF4-FFF2-40B4-BE49-F238E27FC236}">
                <a16:creationId xmlns:a16="http://schemas.microsoft.com/office/drawing/2014/main" id="{631FD56C-6DD6-CA34-2C7F-2A91F7F5214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53AF33-C48A-A4D3-2122-0040709757D4}"/>
              </a:ext>
            </a:extLst>
          </p:cNvPr>
          <p:cNvSpPr txBox="1"/>
          <p:nvPr/>
        </p:nvSpPr>
        <p:spPr>
          <a:xfrm>
            <a:off x="7718961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DBD797-F41F-A3D1-A42B-A6706FB8760D}"/>
              </a:ext>
            </a:extLst>
          </p:cNvPr>
          <p:cNvSpPr txBox="1"/>
          <p:nvPr/>
        </p:nvSpPr>
        <p:spPr>
          <a:xfrm>
            <a:off x="6206383" y="4060143"/>
            <a:ext cx="400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8" name="yt_shape_10038"/>
          <p:cNvSpPr txBox="1"/>
          <p:nvPr/>
        </p:nvSpPr>
        <p:spPr>
          <a:xfrm>
            <a:off x="551384" y="2996952"/>
            <a:ext cx="907940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票价每人每上涨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每天参观该景点的人数就会减少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票价上涨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该景点的人数就会减少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门票定价不得低于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不得高于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037">
            <a:extLst>
              <a:ext uri="{FF2B5EF4-FFF2-40B4-BE49-F238E27FC236}">
                <a16:creationId xmlns:a16="http://schemas.microsoft.com/office/drawing/2014/main" id="{713BB1B0-B2D7-9217-9B31-F297309D4616}"/>
              </a:ext>
            </a:extLst>
          </p:cNvPr>
          <p:cNvSpPr txBox="1"/>
          <p:nvPr/>
        </p:nvSpPr>
        <p:spPr>
          <a:xfrm>
            <a:off x="549025" y="106145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某景区的一个景点的门票为每人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参观该景点的人数每天达到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门票价格每人每上涨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每天参观该景点的人数就会减少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门票定价不得低于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不得高于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求该景点每天门票收入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关于门票定价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1525</Words>
  <Application>Microsoft Office PowerPoint</Application>
  <PresentationFormat>宽屏</PresentationFormat>
  <Paragraphs>96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2023-05-10T11:27:58Z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