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6" r:id="rId4"/>
    <p:sldId id="368" r:id="rId5"/>
    <p:sldId id="369" r:id="rId6"/>
    <p:sldId id="372" r:id="rId7"/>
    <p:sldId id="374" r:id="rId8"/>
    <p:sldId id="375" r:id="rId9"/>
    <p:sldId id="376" r:id="rId10"/>
    <p:sldId id="377" r:id="rId11"/>
    <p:sldId id="380" r:id="rId12"/>
    <p:sldId id="378" r:id="rId13"/>
    <p:sldId id="382" r:id="rId14"/>
    <p:sldId id="379" r:id="rId15"/>
    <p:sldId id="383" r:id="rId16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8" d="100"/>
          <a:sy n="88" d="100"/>
        </p:scale>
        <p:origin x="86" y="6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67" name="yt_shape_14467"/>
          <p:cNvSpPr txBox="1"/>
          <p:nvPr/>
        </p:nvSpPr>
        <p:spPr>
          <a:xfrm>
            <a:off x="540000" y="90000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选择题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4468" name="yt_shape_14468"/>
          <p:cNvSpPr txBox="1"/>
          <p:nvPr/>
        </p:nvSpPr>
        <p:spPr>
          <a:xfrm>
            <a:off x="540119" y="13793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如图四个图中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均与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且对应点交于一点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成位似图形的有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470" name="yt_table_14470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7691678"/>
              </p:ext>
            </p:extLst>
          </p:nvPr>
        </p:nvGraphicFramePr>
        <p:xfrm>
          <a:off x="540000" y="5740933"/>
          <a:ext cx="8419466" cy="424371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707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708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709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7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1"/>
                  </a:ext>
                </a:extLst>
              </a:tr>
            </a:tbl>
          </a:graphicData>
        </a:graphic>
      </p:graphicFrame>
      <p:pic>
        <p:nvPicPr>
          <p:cNvPr id="14469" name="yt_image_14469_skip" title="H_257.057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6023" y="2338738"/>
            <a:ext cx="4698540" cy="3264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7E09218-A128-5BF6-3181-6C65DD1B5A5A}"/>
              </a:ext>
            </a:extLst>
          </p:cNvPr>
          <p:cNvSpPr txBox="1"/>
          <p:nvPr/>
        </p:nvSpPr>
        <p:spPr>
          <a:xfrm>
            <a:off x="3193308" y="180798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15" name="yt_shape_14515"/>
          <p:cNvSpPr txBox="1"/>
          <p:nvPr/>
        </p:nvSpPr>
        <p:spPr>
          <a:xfrm>
            <a:off x="540000" y="900000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解答题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4516" name="yt_shape_14516"/>
          <p:cNvSpPr txBox="1"/>
          <p:nvPr/>
        </p:nvSpPr>
        <p:spPr>
          <a:xfrm>
            <a:off x="540119" y="13793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望江县期末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的顶点坐标分别为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517" name="yt_shape_14517"/>
          <p:cNvSpPr txBox="1"/>
          <p:nvPr/>
        </p:nvSpPr>
        <p:spPr>
          <a:xfrm>
            <a:off x="540000" y="2338738"/>
            <a:ext cx="105637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作出与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轴对称的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的坐标是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2" name="yt_shape_14518"/>
          <p:cNvSpPr txBox="1"/>
          <p:nvPr/>
        </p:nvSpPr>
        <p:spPr>
          <a:xfrm>
            <a:off x="540000" y="2970405"/>
            <a:ext cx="68207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为所作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）；</a:t>
            </a:r>
          </a:p>
        </p:txBody>
      </p:sp>
      <p:pic>
        <p:nvPicPr>
          <p:cNvPr id="14519" name="yt_image_1451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99369" y="2970405"/>
            <a:ext cx="2552630" cy="2560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image_14526">
            <a:extLst>
              <a:ext uri="{FF2B5EF4-FFF2-40B4-BE49-F238E27FC236}">
                <a16:creationId xmlns:a16="http://schemas.microsoft.com/office/drawing/2014/main" id="{D7A9DFDE-C348-BB0D-2946-E323CABFD2A2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0389" y="3602072"/>
            <a:ext cx="2592219" cy="2600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521" name="yt_shape_14521"/>
              <p:cNvSpPr txBox="1"/>
              <p:nvPr/>
            </p:nvSpPr>
            <p:spPr>
              <a:xfrm>
                <a:off x="540119" y="900000"/>
                <a:ext cx="11111999" cy="116974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以原点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为位似中心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在原点的另一侧画出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使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的坐标是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　　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4521" name="yt_shape_145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69744"/>
              </a:xfrm>
              <a:prstGeom prst="rect">
                <a:avLst/>
              </a:prstGeom>
              <a:blipFill>
                <a:blip r:embed="rId2"/>
                <a:stretch>
                  <a:fillRect l="-1701" r="-659" b="-151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yt_shape_14523"/>
          <p:cNvSpPr txBox="1"/>
          <p:nvPr/>
        </p:nvSpPr>
        <p:spPr>
          <a:xfrm>
            <a:off x="540000" y="2272896"/>
            <a:ext cx="69746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为所作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4524" name="yt_image_1452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99369" y="2272896"/>
            <a:ext cx="2552630" cy="2560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yt_image_14526">
            <a:extLst>
              <a:ext uri="{FF2B5EF4-FFF2-40B4-BE49-F238E27FC236}">
                <a16:creationId xmlns:a16="http://schemas.microsoft.com/office/drawing/2014/main" id="{29222A42-63E7-9F71-6AD9-29D3AF60AEA8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1744" y="2917856"/>
            <a:ext cx="2592219" cy="2600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28" name="yt_shape_1452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是一个照相机成像的示意图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像高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景物高度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为水平视线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根据物体成像原理知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529" name="yt_shape_14529"/>
          <p:cNvSpPr txBox="1"/>
          <p:nvPr/>
        </p:nvSpPr>
        <p:spPr>
          <a:xfrm>
            <a:off x="540119" y="185943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如果像高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35mm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焦距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CL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50mm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拍摄的景物高度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拍摄点离景物的距离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是多少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4530"/>
              <p:cNvSpPr txBox="1"/>
              <p:nvPr/>
            </p:nvSpPr>
            <p:spPr>
              <a:xfrm>
                <a:off x="540119" y="2971234"/>
                <a:ext cx="8249494" cy="277159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LMN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LBA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𝑀𝑁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𝐿𝐶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𝐿𝐷</m:t>
                        </m:r>
                      </m:den>
                    </m:f>
                  </m:oMath>
                </a14:m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像高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35mm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焦距是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50mm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拍摄的景物高度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50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𝐿𝐷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拍摄点距离景物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2" name="yt_shape_145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971234"/>
                <a:ext cx="8249494" cy="2771593"/>
              </a:xfrm>
              <a:prstGeom prst="rect">
                <a:avLst/>
              </a:prstGeom>
              <a:blipFill>
                <a:blip r:embed="rId2"/>
                <a:stretch>
                  <a:fillRect l="-2291" t="-1758" b="-28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532" name="yt_image_1453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25494" y="2971234"/>
            <a:ext cx="2826505" cy="1859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34" name="yt_shape_1453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如果要完整地拍摄高度是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的景物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拍摄点离景物有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像高不变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则相机的焦距应调整为多少毫米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4537"/>
              <p:cNvSpPr txBox="1"/>
              <p:nvPr/>
            </p:nvSpPr>
            <p:spPr>
              <a:xfrm>
                <a:off x="510764" y="1855308"/>
                <a:ext cx="7385436" cy="207774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拍摄高度是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的景物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拍摄点离景物有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像高不变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𝐿𝐶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相机的焦距应调整为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70mm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45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764" y="1855308"/>
                <a:ext cx="7385436" cy="2077748"/>
              </a:xfrm>
              <a:prstGeom prst="rect">
                <a:avLst/>
              </a:prstGeom>
              <a:blipFill>
                <a:blip r:embed="rId2"/>
                <a:stretch>
                  <a:fillRect l="-2560" t="-2346" r="-1486" b="-82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539" name="yt_image_1453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00256" y="2132856"/>
            <a:ext cx="2826505" cy="1859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541" name="yt_shape_14541"/>
              <p:cNvSpPr txBox="1"/>
              <p:nvPr/>
            </p:nvSpPr>
            <p:spPr>
              <a:xfrm>
                <a:off x="540119" y="900000"/>
                <a:ext cx="11111999" cy="151073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边上任意一点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不重合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平行四边形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AFPE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的顶点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△</m:t>
                            </m:r>
                          </m:sub>
                        </m:sSub>
                      </m:e>
                      <m:sub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𝐴𝐵𝐶</m:t>
                        </m:r>
                      </m:sub>
                    </m:sSub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平行四边形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AFPE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541" name="yt_shape_145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510735"/>
              </a:xfrm>
              <a:prstGeom prst="rect">
                <a:avLst/>
              </a:prstGeom>
              <a:blipFill>
                <a:blip r:embed="rId2"/>
                <a:stretch>
                  <a:fillRect l="-1701" t="-3644" r="-933" b="-117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543" name="yt_shape_14543"/>
          <p:cNvSpPr txBox="1"/>
          <p:nvPr/>
        </p:nvSpPr>
        <p:spPr>
          <a:xfrm>
            <a:off x="540000" y="2461523"/>
            <a:ext cx="48891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的函数关系式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4544"/>
              <p:cNvSpPr txBox="1"/>
              <p:nvPr/>
            </p:nvSpPr>
            <p:spPr>
              <a:xfrm>
                <a:off x="540119" y="3093190"/>
                <a:ext cx="9460843" cy="29644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AFPE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是平行四边形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BFP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△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𝐵𝐹𝑃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△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𝐵𝐴𝐶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同理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PEC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4544" descr="{&quot;rangeId&quot;:17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093190"/>
                <a:ext cx="9460843" cy="2964466"/>
              </a:xfrm>
              <a:prstGeom prst="rect">
                <a:avLst/>
              </a:prstGeom>
              <a:blipFill>
                <a:blip r:embed="rId3"/>
                <a:stretch>
                  <a:fillRect l="-1997" t="-1643" b="-24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546" name="yt_image_1454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36843" y="3093190"/>
            <a:ext cx="1615156" cy="1470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8" name="yt_shape_1454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上述函数有最大值或最小值吗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取何值时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有这样的值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并求出该值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若没有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4549"/>
              <p:cNvSpPr txBox="1"/>
              <p:nvPr/>
            </p:nvSpPr>
            <p:spPr>
              <a:xfrm>
                <a:off x="540000" y="2011799"/>
                <a:ext cx="9460843" cy="13851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有最大值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br>
                  <a:rPr lang="zh-CN" altLang="en-US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</a:b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有最大值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最大值为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4549" descr="{&quot;rangeId&quot;:17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11799"/>
                <a:ext cx="9460843" cy="1385187"/>
              </a:xfrm>
              <a:prstGeom prst="rect">
                <a:avLst/>
              </a:prstGeom>
              <a:blipFill>
                <a:blip r:embed="rId2"/>
                <a:stretch>
                  <a:fillRect l="-1997" b="-70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551" name="yt_image_1455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36843" y="2011799"/>
            <a:ext cx="1615156" cy="1470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72" name="yt_shape_1447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长丰县期末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在一张缩印出来的纸上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一个三角形的一条边由原图中的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变成了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则缩印出的三角形的周长是原图中三角形周长的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473" name="yt_table_14473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91283755"/>
                  </p:ext>
                </p:extLst>
              </p:nvPr>
            </p:nvGraphicFramePr>
            <p:xfrm>
              <a:off x="540000" y="2011799"/>
              <a:ext cx="8943722" cy="635572"/>
            </p:xfrm>
            <a:graphic>
              <a:graphicData uri="http://schemas.openxmlformats.org/drawingml/2006/table">
                <a:tbl>
                  <a:tblPr/>
                  <a:tblGrid>
                    <a:gridCol w="2638870">
                      <a:extLst>
                        <a:ext uri="{9D8B030D-6E8A-4147-A177-3AD203B41FA5}">
                          <a16:colId xmlns:a16="http://schemas.microsoft.com/office/drawing/2014/main" val="10711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712"/>
                        </a:ext>
                      </a:extLst>
                    </a:gridCol>
                    <a:gridCol w="2697607">
                      <a:extLst>
                        <a:ext uri="{9D8B030D-6E8A-4147-A177-3AD203B41FA5}">
                          <a16:colId xmlns:a16="http://schemas.microsoft.com/office/drawing/2014/main" val="10713"/>
                        </a:ext>
                      </a:extLst>
                    </a:gridCol>
                    <a:gridCol w="1290638">
                      <a:extLst>
                        <a:ext uri="{9D8B030D-6E8A-4147-A177-3AD203B41FA5}">
                          <a16:colId xmlns:a16="http://schemas.microsoft.com/office/drawing/2014/main" val="1071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473" name="yt_table_14473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91283755"/>
                  </p:ext>
                </p:extLst>
              </p:nvPr>
            </p:nvGraphicFramePr>
            <p:xfrm>
              <a:off x="540000" y="2011799"/>
              <a:ext cx="8943722" cy="635572"/>
            </p:xfrm>
            <a:graphic>
              <a:graphicData uri="http://schemas.openxmlformats.org/drawingml/2006/table">
                <a:tbl>
                  <a:tblPr/>
                  <a:tblGrid>
                    <a:gridCol w="2638870">
                      <a:extLst>
                        <a:ext uri="{9D8B030D-6E8A-4147-A177-3AD203B41FA5}">
                          <a16:colId xmlns:a16="http://schemas.microsoft.com/office/drawing/2014/main" val="10711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712"/>
                        </a:ext>
                      </a:extLst>
                    </a:gridCol>
                    <a:gridCol w="2697607">
                      <a:extLst>
                        <a:ext uri="{9D8B030D-6E8A-4147-A177-3AD203B41FA5}">
                          <a16:colId xmlns:a16="http://schemas.microsoft.com/office/drawing/2014/main" val="10713"/>
                        </a:ext>
                      </a:extLst>
                    </a:gridCol>
                    <a:gridCol w="1290638">
                      <a:extLst>
                        <a:ext uri="{9D8B030D-6E8A-4147-A177-3AD203B41FA5}">
                          <a16:colId xmlns:a16="http://schemas.microsoft.com/office/drawing/2014/main" val="10714"/>
                        </a:ext>
                      </a:extLst>
                    </a:gridCol>
                  </a:tblGrid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39030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13947" r="-172368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3521" r="-47856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92453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8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474" name="yt_shape_14474"/>
          <p:cNvSpPr txBox="1"/>
          <p:nvPr/>
        </p:nvSpPr>
        <p:spPr>
          <a:xfrm>
            <a:off x="540000" y="2698018"/>
            <a:ext cx="96420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两个三角形相似的面积之比为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周长之比为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475" name="yt_table_14475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08315493"/>
                  </p:ext>
                </p:extLst>
              </p:nvPr>
            </p:nvGraphicFramePr>
            <p:xfrm>
              <a:off x="540000" y="3329685"/>
              <a:ext cx="8815134" cy="633667"/>
            </p:xfrm>
            <a:graphic>
              <a:graphicData uri="http://schemas.openxmlformats.org/drawingml/2006/table">
                <a:tbl>
                  <a:tblPr/>
                  <a:tblGrid>
                    <a:gridCol w="2638870">
                      <a:extLst>
                        <a:ext uri="{9D8B030D-6E8A-4147-A177-3AD203B41FA5}">
                          <a16:colId xmlns:a16="http://schemas.microsoft.com/office/drawing/2014/main" val="10715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716"/>
                        </a:ext>
                      </a:extLst>
                    </a:gridCol>
                    <a:gridCol w="2697607">
                      <a:extLst>
                        <a:ext uri="{9D8B030D-6E8A-4147-A177-3AD203B41FA5}">
                          <a16:colId xmlns:a16="http://schemas.microsoft.com/office/drawing/2014/main" val="10717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71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.±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475" name="yt_table_14475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08315493"/>
                  </p:ext>
                </p:extLst>
              </p:nvPr>
            </p:nvGraphicFramePr>
            <p:xfrm>
              <a:off x="540000" y="3329685"/>
              <a:ext cx="8815134" cy="633667"/>
            </p:xfrm>
            <a:graphic>
              <a:graphicData uri="http://schemas.openxmlformats.org/drawingml/2006/table">
                <a:tbl>
                  <a:tblPr/>
                  <a:tblGrid>
                    <a:gridCol w="2638870">
                      <a:extLst>
                        <a:ext uri="{9D8B030D-6E8A-4147-A177-3AD203B41FA5}">
                          <a16:colId xmlns:a16="http://schemas.microsoft.com/office/drawing/2014/main" val="10715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716"/>
                        </a:ext>
                      </a:extLst>
                    </a:gridCol>
                    <a:gridCol w="2697607">
                      <a:extLst>
                        <a:ext uri="{9D8B030D-6E8A-4147-A177-3AD203B41FA5}">
                          <a16:colId xmlns:a16="http://schemas.microsoft.com/office/drawing/2014/main" val="10717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718"/>
                        </a:ext>
                      </a:extLst>
                    </a:gridCol>
                  </a:tblGrid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34180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13947" r="-16684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83521" r="-4311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657592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8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D331A3E-A10F-4FAF-C246-CD1AC4BCCA37}"/>
              </a:ext>
            </a:extLst>
          </p:cNvPr>
          <p:cNvSpPr txBox="1"/>
          <p:nvPr/>
        </p:nvSpPr>
        <p:spPr>
          <a:xfrm>
            <a:off x="8898782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D6D4C66-7E5D-93FB-FAD8-8C71633C56F8}"/>
              </a:ext>
            </a:extLst>
          </p:cNvPr>
          <p:cNvSpPr txBox="1"/>
          <p:nvPr/>
        </p:nvSpPr>
        <p:spPr>
          <a:xfrm>
            <a:off x="9186001" y="265121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476" name="yt_shape_14476"/>
              <p:cNvSpPr txBox="1"/>
              <p:nvPr/>
            </p:nvSpPr>
            <p:spPr>
              <a:xfrm>
                <a:off x="540119" y="900000"/>
                <a:ext cx="11111999" cy="132799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一束平行的阳光从教室窗户射入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小兵同学量出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4476" name="yt_shape_14476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327992"/>
              </a:xfrm>
              <a:prstGeom prst="rect">
                <a:avLst/>
              </a:prstGeom>
              <a:blipFill>
                <a:blip r:embed="rId2"/>
                <a:stretch>
                  <a:fillRect l="-1701" r="-1207" b="-69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481" name="yt_table_14481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5492199"/>
              </p:ext>
            </p:extLst>
          </p:nvPr>
        </p:nvGraphicFramePr>
        <p:xfrm>
          <a:off x="540000" y="2278780"/>
          <a:ext cx="8756016" cy="424371"/>
        </p:xfrm>
        <a:graphic>
          <a:graphicData uri="http://schemas.openxmlformats.org/drawingml/2006/table">
            <a:tbl>
              <a:tblPr/>
              <a:tblGrid>
                <a:gridCol w="2278380">
                  <a:extLst>
                    <a:ext uri="{9D8B030D-6E8A-4147-A177-3AD203B41FA5}">
                      <a16:colId xmlns:a16="http://schemas.microsoft.com/office/drawing/2014/main" val="10719"/>
                    </a:ext>
                  </a:extLst>
                </a:gridCol>
                <a:gridCol w="2565718">
                  <a:extLst>
                    <a:ext uri="{9D8B030D-6E8A-4147-A177-3AD203B41FA5}">
                      <a16:colId xmlns:a16="http://schemas.microsoft.com/office/drawing/2014/main" val="10720"/>
                    </a:ext>
                  </a:extLst>
                </a:gridCol>
                <a:gridCol w="2260918">
                  <a:extLst>
                    <a:ext uri="{9D8B030D-6E8A-4147-A177-3AD203B41FA5}">
                      <a16:colId xmlns:a16="http://schemas.microsoft.com/office/drawing/2014/main" val="10721"/>
                    </a:ext>
                  </a:extLst>
                </a:gridCol>
                <a:gridCol w="1651000">
                  <a:extLst>
                    <a:ext uri="{9D8B030D-6E8A-4147-A177-3AD203B41FA5}">
                      <a16:colId xmlns:a16="http://schemas.microsoft.com/office/drawing/2014/main" val="107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4"/>
                  </a:ext>
                </a:extLst>
              </a:tr>
            </a:tbl>
          </a:graphicData>
        </a:graphic>
      </p:graphicFrame>
      <p:grpSp>
        <p:nvGrpSpPr>
          <p:cNvPr id="14478" name="yt_shape_14478_skip" title="H_129.656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68408" y="1692858"/>
            <a:ext cx="1768332" cy="1646640"/>
            <a:chOff x="0" y="0"/>
            <a:chExt cx="1768332" cy="1646640"/>
          </a:xfrm>
        </p:grpSpPr>
        <p:pic>
          <p:nvPicPr>
            <p:cNvPr id="3" name="yt_image_14478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68332" cy="12506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80" name="yt_shape_14480"/>
            <p:cNvSpPr txBox="1"/>
            <p:nvPr/>
          </p:nvSpPr>
          <p:spPr>
            <a:xfrm>
              <a:off x="350885" y="12866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4483" name="yt_shape_14483"/>
          <p:cNvSpPr txBox="1"/>
          <p:nvPr/>
        </p:nvSpPr>
        <p:spPr>
          <a:xfrm>
            <a:off x="540119" y="364502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487" name="yt_table_14487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3659258"/>
              </p:ext>
            </p:extLst>
          </p:nvPr>
        </p:nvGraphicFramePr>
        <p:xfrm>
          <a:off x="540000" y="4604459"/>
          <a:ext cx="8367079" cy="424371"/>
        </p:xfrm>
        <a:graphic>
          <a:graphicData uri="http://schemas.openxmlformats.org/drawingml/2006/table">
            <a:tbl>
              <a:tblPr/>
              <a:tblGrid>
                <a:gridCol w="2278380">
                  <a:extLst>
                    <a:ext uri="{9D8B030D-6E8A-4147-A177-3AD203B41FA5}">
                      <a16:colId xmlns:a16="http://schemas.microsoft.com/office/drawing/2014/main" val="10723"/>
                    </a:ext>
                  </a:extLst>
                </a:gridCol>
                <a:gridCol w="2565718">
                  <a:extLst>
                    <a:ext uri="{9D8B030D-6E8A-4147-A177-3AD203B41FA5}">
                      <a16:colId xmlns:a16="http://schemas.microsoft.com/office/drawing/2014/main" val="10724"/>
                    </a:ext>
                  </a:extLst>
                </a:gridCol>
                <a:gridCol w="2260918">
                  <a:extLst>
                    <a:ext uri="{9D8B030D-6E8A-4147-A177-3AD203B41FA5}">
                      <a16:colId xmlns:a16="http://schemas.microsoft.com/office/drawing/2014/main" val="10725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7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5"/>
                  </a:ext>
                </a:extLst>
              </a:tr>
            </a:tbl>
          </a:graphicData>
        </a:graphic>
      </p:graphicFrame>
      <p:grpSp>
        <p:nvGrpSpPr>
          <p:cNvPr id="14484" name="yt_shape_14484_skip" title="H_110.675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52610" y="4326038"/>
            <a:ext cx="1781778" cy="1405584"/>
            <a:chOff x="0" y="0"/>
            <a:chExt cx="1781778" cy="1405584"/>
          </a:xfrm>
        </p:grpSpPr>
        <p:pic>
          <p:nvPicPr>
            <p:cNvPr id="2" name="yt_image_14484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781778" cy="10095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86" name="yt_shape_14486"/>
            <p:cNvSpPr txBox="1"/>
            <p:nvPr/>
          </p:nvSpPr>
          <p:spPr>
            <a:xfrm>
              <a:off x="357608" y="104558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A865B059-E033-014F-AE4D-961795F0A047}"/>
              </a:ext>
            </a:extLst>
          </p:cNvPr>
          <p:cNvSpPr txBox="1"/>
          <p:nvPr/>
        </p:nvSpPr>
        <p:spPr>
          <a:xfrm>
            <a:off x="6536582" y="1526040"/>
            <a:ext cx="383286" cy="73591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180AAE8-71B3-6024-CDF7-0611B3FD7558}"/>
              </a:ext>
            </a:extLst>
          </p:cNvPr>
          <p:cNvSpPr txBox="1"/>
          <p:nvPr/>
        </p:nvSpPr>
        <p:spPr>
          <a:xfrm>
            <a:off x="4191846" y="407370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489" name="yt_shape_14489"/>
              <p:cNvSpPr txBox="1"/>
              <p:nvPr/>
            </p:nvSpPr>
            <p:spPr>
              <a:xfrm>
                <a:off x="540119" y="900000"/>
                <a:ext cx="11111999" cy="15991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矩形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的顶点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在坐标原点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如果矩形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OA'B'C'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与矩形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关于点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位似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且矩形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OA'B'C'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的面积等于矩形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面积的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那么点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的坐标是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4489" name="yt_shape_14489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599156"/>
              </a:xfrm>
              <a:prstGeom prst="rect">
                <a:avLst/>
              </a:prstGeom>
              <a:blipFill>
                <a:blip r:embed="rId2"/>
                <a:stretch>
                  <a:fillRect l="-1701" t="-3435" r="-274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492" name="yt_table_14492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5788377"/>
              </p:ext>
            </p:extLst>
          </p:nvPr>
        </p:nvGraphicFramePr>
        <p:xfrm>
          <a:off x="540000" y="2549944"/>
          <a:ext cx="4386263" cy="1697484"/>
        </p:xfrm>
        <a:graphic>
          <a:graphicData uri="http://schemas.openxmlformats.org/drawingml/2006/table">
            <a:tbl>
              <a:tblPr/>
              <a:tblGrid>
                <a:gridCol w="4386263">
                  <a:extLst>
                    <a:ext uri="{9D8B030D-6E8A-4147-A177-3AD203B41FA5}">
                      <a16:colId xmlns:a16="http://schemas.microsoft.com/office/drawing/2014/main" val="107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9"/>
                  </a:ext>
                </a:extLst>
              </a:tr>
            </a:tbl>
          </a:graphicData>
        </a:graphic>
      </p:graphicFrame>
      <p:pic>
        <p:nvPicPr>
          <p:cNvPr id="14491" name="yt_image_14491_skip" title="H_132.20221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94765" y="2549944"/>
            <a:ext cx="1955149" cy="1678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627C71F-6A88-DEA9-9EFC-C14A86B2C3D1}"/>
              </a:ext>
            </a:extLst>
          </p:cNvPr>
          <p:cNvSpPr txBox="1"/>
          <p:nvPr/>
        </p:nvSpPr>
        <p:spPr>
          <a:xfrm>
            <a:off x="5587258" y="1804170"/>
            <a:ext cx="400748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94" name="yt_shape_14494"/>
          <p:cNvSpPr txBox="1"/>
          <p:nvPr/>
        </p:nvSpPr>
        <p:spPr>
          <a:xfrm>
            <a:off x="540000" y="90000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填空题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4495" name="yt_shape_14495"/>
          <p:cNvSpPr txBox="1"/>
          <p:nvPr/>
        </p:nvSpPr>
        <p:spPr>
          <a:xfrm>
            <a:off x="540119" y="13793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4496" name="yt_image_1449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5901" y="2491102"/>
            <a:ext cx="3660197" cy="151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98" name="yt_shape_14498"/>
          <p:cNvSpPr txBox="1"/>
          <p:nvPr/>
        </p:nvSpPr>
        <p:spPr>
          <a:xfrm>
            <a:off x="540119" y="405593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两个相似三角形的最短边长分别为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它们的周长之差为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那么较大三角形的周长为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28A8E3F-33D9-9F40-287B-F0D12A4576D7}"/>
              </a:ext>
            </a:extLst>
          </p:cNvPr>
          <p:cNvSpPr txBox="1"/>
          <p:nvPr/>
        </p:nvSpPr>
        <p:spPr>
          <a:xfrm>
            <a:off x="2228108" y="180798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9005146-A8D0-FA36-043D-1EA5496C7A1B}"/>
              </a:ext>
            </a:extLst>
          </p:cNvPr>
          <p:cNvSpPr txBox="1"/>
          <p:nvPr/>
        </p:nvSpPr>
        <p:spPr>
          <a:xfrm>
            <a:off x="3193308" y="448461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00" name="yt_image_1450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3872" y="2636912"/>
            <a:ext cx="2096238" cy="1305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4499">
            <a:extLst>
              <a:ext uri="{FF2B5EF4-FFF2-40B4-BE49-F238E27FC236}">
                <a16:creationId xmlns:a16="http://schemas.microsoft.com/office/drawing/2014/main" id="{D818A41F-8F43-5691-D65B-1AEE5343E7B3}"/>
              </a:ext>
            </a:extLst>
          </p:cNvPr>
          <p:cNvSpPr txBox="1"/>
          <p:nvPr/>
        </p:nvSpPr>
        <p:spPr>
          <a:xfrm>
            <a:off x="519384" y="113346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矩形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是台球桌面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260cm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130cm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球目前在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60cm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如果小宝瞄准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边上的点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将球打过去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经过反弹后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球刚好弹到点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169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10B6473-8C89-D36A-0765-0CBAB50C366C}"/>
              </a:ext>
            </a:extLst>
          </p:cNvPr>
          <p:cNvSpPr txBox="1"/>
          <p:nvPr/>
        </p:nvSpPr>
        <p:spPr>
          <a:xfrm>
            <a:off x="2951911" y="2037635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169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02" name="yt_shape_14502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小明同学用自制的直角三角形纸板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测量树的高度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他调整自己的位置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设法使斜边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保持水平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并且边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已知纸板的两条直角边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测得边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离地面的高度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则树高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4506" name="yt_shape_14506"/>
          <p:cNvSpPr txBox="1"/>
          <p:nvPr/>
        </p:nvSpPr>
        <p:spPr>
          <a:xfrm>
            <a:off x="540000" y="481748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503" name="yt_shape_14503" title="H_141.3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60917" y="2972062"/>
            <a:ext cx="2470165" cy="1795032"/>
            <a:chOff x="0" y="0"/>
            <a:chExt cx="2470165" cy="1795032"/>
          </a:xfrm>
        </p:grpSpPr>
        <p:pic>
          <p:nvPicPr>
            <p:cNvPr id="2" name="yt_image_14503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470165" cy="13990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05" name="yt_shape_14505"/>
            <p:cNvSpPr txBox="1"/>
            <p:nvPr/>
          </p:nvSpPr>
          <p:spPr>
            <a:xfrm>
              <a:off x="625618" y="143503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7F8114A-4260-70FD-C95E-88364C3EE314}"/>
              </a:ext>
            </a:extLst>
          </p:cNvPr>
          <p:cNvSpPr txBox="1"/>
          <p:nvPr/>
        </p:nvSpPr>
        <p:spPr>
          <a:xfrm>
            <a:off x="1735983" y="2279658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07" name="yt_shape_14507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的坐标分别为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）、（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的坐标分别为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）、（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是位似图形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且位似中心在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则位似中心的坐标为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4511" name="yt_shape_14511"/>
          <p:cNvSpPr txBox="1"/>
          <p:nvPr/>
        </p:nvSpPr>
        <p:spPr>
          <a:xfrm>
            <a:off x="540000" y="451292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508" name="yt_shape_14508" title="H_155.168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54100" y="2491930"/>
            <a:ext cx="1683799" cy="1970640"/>
            <a:chOff x="0" y="0"/>
            <a:chExt cx="1683799" cy="1970640"/>
          </a:xfrm>
        </p:grpSpPr>
        <p:pic>
          <p:nvPicPr>
            <p:cNvPr id="2" name="yt_image_14508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83799" cy="15746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10" name="yt_shape_14510"/>
            <p:cNvSpPr txBox="1"/>
            <p:nvPr/>
          </p:nvSpPr>
          <p:spPr>
            <a:xfrm>
              <a:off x="232435" y="161064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81096CD-F839-BA9F-A39D-394A4A053451}"/>
              </a:ext>
            </a:extLst>
          </p:cNvPr>
          <p:cNvSpPr txBox="1"/>
          <p:nvPr/>
        </p:nvSpPr>
        <p:spPr>
          <a:xfrm>
            <a:off x="4852246" y="1804170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12" name="yt_shape_1451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平行于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的矩形将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截成三等份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则图中阴影部分的面积为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28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4513" name="yt_image_1451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1925" y="2011799"/>
            <a:ext cx="1908149" cy="1305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17E1EB4-729D-F49A-DEE7-BC8B95E37BFD}"/>
              </a:ext>
            </a:extLst>
          </p:cNvPr>
          <p:cNvSpPr txBox="1"/>
          <p:nvPr/>
        </p:nvSpPr>
        <p:spPr>
          <a:xfrm>
            <a:off x="1974108" y="132868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28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1398</Words>
  <Application>Microsoft Office PowerPoint</Application>
  <PresentationFormat>宽屏</PresentationFormat>
  <Paragraphs>76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1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崇阳 徐</cp:lastModifiedBy>
  <cp:revision>45</cp:revision>
  <dcterms:created xsi:type="dcterms:W3CDTF">2023-05-05T05:33:04Z</dcterms:created>
  <dcterms:modified xsi:type="dcterms:W3CDTF">2023-05-12T05:47:49Z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