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5" r:id="rId6"/>
    <p:sldId id="378" r:id="rId7"/>
    <p:sldId id="382" r:id="rId8"/>
    <p:sldId id="384" r:id="rId9"/>
    <p:sldId id="383" r:id="rId10"/>
    <p:sldId id="386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8" name="yt_shape_1414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可以求出下列方程中哪个方程的近似解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50" name="yt_table_1415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245932"/>
              </p:ext>
            </p:extLst>
          </p:nvPr>
        </p:nvGraphicFramePr>
        <p:xfrm>
          <a:off x="540000" y="2491102"/>
          <a:ext cx="6315393" cy="848742"/>
        </p:xfrm>
        <a:graphic>
          <a:graphicData uri="http://schemas.openxmlformats.org/drawingml/2006/table">
            <a:tbl>
              <a:tblPr/>
              <a:tblGrid>
                <a:gridCol w="3615055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sp>
        <p:nvSpPr>
          <p:cNvPr id="14152" name="yt_shape_14152"/>
          <p:cNvSpPr txBox="1"/>
          <p:nvPr/>
        </p:nvSpPr>
        <p:spPr>
          <a:xfrm>
            <a:off x="540000" y="3390444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以下有关抛物线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53" name="yt_table_1415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119164"/>
              </p:ext>
            </p:extLst>
          </p:nvPr>
        </p:nvGraphicFramePr>
        <p:xfrm>
          <a:off x="540000" y="4022111"/>
          <a:ext cx="4808538" cy="1697484"/>
        </p:xfrm>
        <a:graphic>
          <a:graphicData uri="http://schemas.openxmlformats.org/drawingml/2006/table">
            <a:tbl>
              <a:tblPr/>
              <a:tblGrid>
                <a:gridCol w="4808538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轴的交点坐标是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顶点坐标是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34C12E6-B41F-45DE-514A-1C8E0352DB36}"/>
              </a:ext>
            </a:extLst>
          </p:cNvPr>
          <p:cNvSpPr txBox="1"/>
          <p:nvPr/>
        </p:nvSpPr>
        <p:spPr>
          <a:xfrm>
            <a:off x="1669308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7C4171-5149-F9E3-9422-CEAAAB082E4B}"/>
              </a:ext>
            </a:extLst>
          </p:cNvPr>
          <p:cNvSpPr txBox="1"/>
          <p:nvPr/>
        </p:nvSpPr>
        <p:spPr>
          <a:xfrm>
            <a:off x="7966801" y="33436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540000" y="900000"/>
            <a:ext cx="7404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请计算一段栅栏所需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根立柱的总长度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05"/>
              <p:cNvSpPr txBox="1"/>
              <p:nvPr/>
            </p:nvSpPr>
            <p:spPr>
              <a:xfrm>
                <a:off x="540119" y="1531667"/>
                <a:ext cx="8431133" cy="3910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的横坐标分别为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的纵坐标分别为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立柱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由于抛物线关于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轴对称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栅栏所需立柱的总长度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05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8431133" cy="3910942"/>
              </a:xfrm>
              <a:prstGeom prst="rect">
                <a:avLst/>
              </a:prstGeom>
              <a:blipFill>
                <a:blip r:embed="rId2"/>
                <a:stretch>
                  <a:fillRect l="-2242" t="-1246" r="-1808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07" name="yt_image_1420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6646" y="1688285"/>
            <a:ext cx="2185840" cy="149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209">
            <a:extLst>
              <a:ext uri="{FF2B5EF4-FFF2-40B4-BE49-F238E27FC236}">
                <a16:creationId xmlns:a16="http://schemas.microsoft.com/office/drawing/2014/main" id="{A0ED83E8-31B7-40BC-E72D-84B742449B4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6646" y="3457794"/>
            <a:ext cx="2372095" cy="161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5" name="yt_shape_141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某家特制卤味加工烤鸭时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烤鸭的口感系数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和加工时间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口感系数越大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口感越好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则最佳加工时间为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56" name="yt_table_1415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116238"/>
              </p:ext>
            </p:extLst>
          </p:nvPr>
        </p:nvGraphicFramePr>
        <p:xfrm>
          <a:off x="540000" y="2011799"/>
          <a:ext cx="84194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sp>
        <p:nvSpPr>
          <p:cNvPr id="14158" name="yt_shape_14158"/>
          <p:cNvSpPr txBox="1"/>
          <p:nvPr/>
        </p:nvSpPr>
        <p:spPr>
          <a:xfrm>
            <a:off x="540119" y="2486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根据其中提供的信息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可求得使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60" name="yt_table_1416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494999"/>
              </p:ext>
            </p:extLst>
          </p:nvPr>
        </p:nvGraphicFramePr>
        <p:xfrm>
          <a:off x="540000" y="3446299"/>
          <a:ext cx="7257098" cy="848742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pic>
        <p:nvPicPr>
          <p:cNvPr id="14159" name="yt_image_14159_skip" title="H_206.084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77" y="3446299"/>
            <a:ext cx="2529664" cy="261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8FE487-F9E4-4D6C-4842-8E36994BCDA4}"/>
              </a:ext>
            </a:extLst>
          </p:cNvPr>
          <p:cNvSpPr txBox="1"/>
          <p:nvPr/>
        </p:nvSpPr>
        <p:spPr>
          <a:xfrm>
            <a:off x="100163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15A9A8-69BC-9E3E-BA58-B06904C007FA}"/>
              </a:ext>
            </a:extLst>
          </p:cNvPr>
          <p:cNvSpPr txBox="1"/>
          <p:nvPr/>
        </p:nvSpPr>
        <p:spPr>
          <a:xfrm>
            <a:off x="3937846" y="29155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心理学家发现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课堂上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学生对概念的接受能力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与提出概念的时间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之间近似满足函数关系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表示接受能力越强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如图记录了学生学习某概念时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根据上述函数模型和数据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可推断出当学生接受能力最强时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提出概念的时间为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64" name="yt_table_1416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509877"/>
              </p:ext>
            </p:extLst>
          </p:nvPr>
        </p:nvGraphicFramePr>
        <p:xfrm>
          <a:off x="540000" y="2819698"/>
          <a:ext cx="1735138" cy="1697484"/>
        </p:xfrm>
        <a:graphic>
          <a:graphicData uri="http://schemas.openxmlformats.org/drawingml/2006/table">
            <a:tbl>
              <a:tblPr/>
              <a:tblGrid>
                <a:gridCol w="1735138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pic>
        <p:nvPicPr>
          <p:cNvPr id="14163" name="yt_image_14163_skip" title="H_155.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538649"/>
            <a:ext cx="1701543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6" name="yt_shape_14166"/>
          <p:cNvSpPr txBox="1"/>
          <p:nvPr/>
        </p:nvSpPr>
        <p:spPr>
          <a:xfrm>
            <a:off x="540119" y="4725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阜南县模拟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轴所截得的线段长度之和为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67" name="yt_table_14167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5087796"/>
                  </p:ext>
                </p:extLst>
              </p:nvPr>
            </p:nvGraphicFramePr>
            <p:xfrm>
              <a:off x="540000" y="5836943"/>
              <a:ext cx="8952866" cy="636524"/>
            </p:xfrm>
            <a:graphic>
              <a:graphicData uri="http://schemas.openxmlformats.org/drawingml/2006/table">
                <a:tbl>
                  <a:tblPr/>
                  <a:tblGrid>
                    <a:gridCol w="247999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6253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46253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547813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2019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2023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67" name="yt_table_14167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5087796"/>
                  </p:ext>
                </p:extLst>
              </p:nvPr>
            </p:nvGraphicFramePr>
            <p:xfrm>
              <a:off x="540000" y="5836943"/>
              <a:ext cx="8952866" cy="636524"/>
            </p:xfrm>
            <a:graphic>
              <a:graphicData uri="http://schemas.openxmlformats.org/drawingml/2006/table">
                <a:tbl>
                  <a:tblPr/>
                  <a:tblGrid>
                    <a:gridCol w="247999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6253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46253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547813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11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4" r="-16246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90" r="-628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874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D933A0-73B5-1BE6-8DF6-3FC6BADCFD13}"/>
              </a:ext>
            </a:extLst>
          </p:cNvPr>
          <p:cNvSpPr txBox="1"/>
          <p:nvPr/>
        </p:nvSpPr>
        <p:spPr>
          <a:xfrm>
            <a:off x="715570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8828BF-61D8-9E61-8D53-73289E31B161}"/>
              </a:ext>
            </a:extLst>
          </p:cNvPr>
          <p:cNvSpPr txBox="1"/>
          <p:nvPr/>
        </p:nvSpPr>
        <p:spPr>
          <a:xfrm>
            <a:off x="8035182" y="51538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69" name="yt_shape_1416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170" name="yt_shape_14170"/>
          <p:cNvSpPr txBox="1"/>
          <p:nvPr/>
        </p:nvSpPr>
        <p:spPr>
          <a:xfrm>
            <a:off x="540119" y="23387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合肥四十五中月考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的一个近似解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的值大约是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aphicFrame>
        <p:nvGraphicFramePr>
          <p:cNvPr id="14171" name="yt_table_14171" title="H_81.5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17603"/>
              </p:ext>
            </p:extLst>
          </p:nvPr>
        </p:nvGraphicFramePr>
        <p:xfrm>
          <a:off x="540000" y="3778304"/>
          <a:ext cx="11111998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07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1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173" name="yt_shape_14173"/>
              <p:cNvSpPr txBox="1"/>
              <p:nvPr/>
            </p:nvSpPr>
            <p:spPr>
              <a:xfrm>
                <a:off x="540000" y="5015042"/>
                <a:ext cx="9390519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73" name="yt_shape_14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5042"/>
                <a:ext cx="9390519" cy="430182"/>
              </a:xfrm>
              <a:prstGeom prst="rect">
                <a:avLst/>
              </a:prstGeom>
              <a:blipFill>
                <a:blip r:embed="rId2"/>
                <a:stretch>
                  <a:fillRect l="-2013" t="-10000" r="-195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2A4344-089C-2BFF-A7E8-31379C7EA144}"/>
              </a:ext>
            </a:extLst>
          </p:cNvPr>
          <p:cNvSpPr txBox="1"/>
          <p:nvPr/>
        </p:nvSpPr>
        <p:spPr>
          <a:xfrm>
            <a:off x="1364508" y="1807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8A71CF-1E9F-750F-FB87-D8B256FB9A7A}"/>
              </a:ext>
            </a:extLst>
          </p:cNvPr>
          <p:cNvSpPr txBox="1"/>
          <p:nvPr/>
        </p:nvSpPr>
        <p:spPr>
          <a:xfrm>
            <a:off x="1059708" y="324290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E71860-2492-1570-2CBE-185629798F82}"/>
                  </a:ext>
                </a:extLst>
              </p:cNvPr>
              <p:cNvSpPr txBox="1"/>
              <p:nvPr/>
            </p:nvSpPr>
            <p:spPr>
              <a:xfrm>
                <a:off x="8695464" y="4925590"/>
                <a:ext cx="10057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E71860-2492-1570-2CBE-185629798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5464" y="4925590"/>
                <a:ext cx="1005714" cy="519634"/>
              </a:xfrm>
              <a:prstGeom prst="rect">
                <a:avLst/>
              </a:prstGeom>
              <a:blipFill>
                <a:blip r:embed="rId3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学习过二次函数以后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李华同学以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的图象为灵感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为合肥大圩葡萄节设计了一款葡萄酒杯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如图为杯子的设计稿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则杯子的高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176" name="yt_image_141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2307" y="2339566"/>
            <a:ext cx="1227385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65215E-EAA2-2481-DA17-7B9912292D5F}"/>
              </a:ext>
            </a:extLst>
          </p:cNvPr>
          <p:cNvSpPr txBox="1"/>
          <p:nvPr/>
        </p:nvSpPr>
        <p:spPr>
          <a:xfrm>
            <a:off x="1059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8" name="yt_shape_1417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某种型号汽车在高速路上急刹车后滑行的距离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与滑行的时间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则该种汽车刹车后滑行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秒才能停下来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179" name="yt_shape_14179"/>
          <p:cNvSpPr txBox="1"/>
          <p:nvPr/>
        </p:nvSpPr>
        <p:spPr>
          <a:xfrm>
            <a:off x="540119" y="18594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天长市校级月考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80" name="yt_shape_14180"/>
          <p:cNvSpPr txBox="1"/>
          <p:nvPr/>
        </p:nvSpPr>
        <p:spPr>
          <a:xfrm>
            <a:off x="540000" y="3299001"/>
            <a:ext cx="6367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181" name="yt_shape_14181"/>
          <p:cNvSpPr txBox="1"/>
          <p:nvPr/>
        </p:nvSpPr>
        <p:spPr>
          <a:xfrm>
            <a:off x="540000" y="3778304"/>
            <a:ext cx="72728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182" name="yt_image_141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3413" y="4409971"/>
            <a:ext cx="2065172" cy="192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EF58B9-6BB5-18B1-A71C-FFD1FD10FC73}"/>
              </a:ext>
            </a:extLst>
          </p:cNvPr>
          <p:cNvSpPr txBox="1"/>
          <p:nvPr/>
        </p:nvSpPr>
        <p:spPr>
          <a:xfrm>
            <a:off x="73922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EC741A-6374-BE0C-488C-9544090DCBB9}"/>
              </a:ext>
            </a:extLst>
          </p:cNvPr>
          <p:cNvSpPr txBox="1"/>
          <p:nvPr/>
        </p:nvSpPr>
        <p:spPr>
          <a:xfrm>
            <a:off x="5172802" y="3252195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841C60-662F-2650-3B49-A4E2A048F409}"/>
              </a:ext>
            </a:extLst>
          </p:cNvPr>
          <p:cNvSpPr txBox="1"/>
          <p:nvPr/>
        </p:nvSpPr>
        <p:spPr>
          <a:xfrm>
            <a:off x="5325202" y="3731498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85" name="yt_shape_14185"/>
          <p:cNvSpPr txBox="1"/>
          <p:nvPr/>
        </p:nvSpPr>
        <p:spPr>
          <a:xfrm>
            <a:off x="540119" y="137930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轴平行的直线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其在对称轴左侧的图象如图所示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86" name="yt_shape_14186"/>
          <p:cNvSpPr txBox="1"/>
          <p:nvPr/>
        </p:nvSpPr>
        <p:spPr>
          <a:xfrm>
            <a:off x="540000" y="2802390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求抛物线所对应的函数关系式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并写出抛物线的顶点坐标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187"/>
              <p:cNvSpPr txBox="1"/>
              <p:nvPr/>
            </p:nvSpPr>
            <p:spPr>
              <a:xfrm>
                <a:off x="540119" y="3434057"/>
                <a:ext cx="8004153" cy="20944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抛物线所对应的函数关系式为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34057"/>
                <a:ext cx="8004153" cy="2094420"/>
              </a:xfrm>
              <a:prstGeom prst="rect">
                <a:avLst/>
              </a:prstGeom>
              <a:blipFill>
                <a:blip r:embed="rId2"/>
                <a:stretch>
                  <a:fillRect l="-2361" t="-1744" b="-8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89" name="yt_image_141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9948" y="3654003"/>
            <a:ext cx="2246200" cy="209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1" name="yt_shape_141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画出抛物线在对称轴右侧的图象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4192"/>
          <p:cNvSpPr txBox="1"/>
          <p:nvPr/>
        </p:nvSpPr>
        <p:spPr>
          <a:xfrm>
            <a:off x="540000" y="2011799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4189">
            <a:extLst>
              <a:ext uri="{FF2B5EF4-FFF2-40B4-BE49-F238E27FC236}">
                <a16:creationId xmlns:a16="http://schemas.microsoft.com/office/drawing/2014/main" id="{C88A545E-900D-E145-08B9-AF8BE5401FE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916832"/>
            <a:ext cx="2246200" cy="209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4195">
            <a:extLst>
              <a:ext uri="{FF2B5EF4-FFF2-40B4-BE49-F238E27FC236}">
                <a16:creationId xmlns:a16="http://schemas.microsoft.com/office/drawing/2014/main" id="{D67E8D74-DF24-02F4-0627-A119AFB6716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0965" y="2665174"/>
            <a:ext cx="2884820" cy="250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97" name="yt_shape_14197"/>
              <p:cNvSpPr txBox="1"/>
              <p:nvPr/>
            </p:nvSpPr>
            <p:spPr>
              <a:xfrm>
                <a:off x="540119" y="900000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学校的围墙上端由一段段相同的凹曲拱形栅栏组成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其拱形图形为抛物线的一部分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栅栏的跨径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按相同的间距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根立柱加固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拱高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97" name="yt_shape_141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3422" r="-1098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99" name="yt_shape_14199"/>
          <p:cNvSpPr txBox="1"/>
          <p:nvPr/>
        </p:nvSpPr>
        <p:spPr>
          <a:xfrm>
            <a:off x="540119" y="25537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请根据以上的数据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200"/>
              <p:cNvSpPr txBox="1"/>
              <p:nvPr/>
            </p:nvSpPr>
            <p:spPr>
              <a:xfrm>
                <a:off x="540000" y="3665590"/>
                <a:ext cx="6823984" cy="20049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200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5590"/>
                <a:ext cx="6823984" cy="2004908"/>
              </a:xfrm>
              <a:prstGeom prst="rect">
                <a:avLst/>
              </a:prstGeom>
              <a:blipFill>
                <a:blip r:embed="rId3"/>
                <a:stretch>
                  <a:fillRect l="-2770" r="-1787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4207">
            <a:extLst>
              <a:ext uri="{FF2B5EF4-FFF2-40B4-BE49-F238E27FC236}">
                <a16:creationId xmlns:a16="http://schemas.microsoft.com/office/drawing/2014/main" id="{8D5F2E95-63C6-43F5-D597-470D65B5333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3789040"/>
            <a:ext cx="2185840" cy="149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1356</Words>
  <Application>Microsoft Office PowerPoint</Application>
  <PresentationFormat>宽屏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2023-05-12T05:44:40Z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