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9" r:id="rId5"/>
    <p:sldId id="370" r:id="rId6"/>
    <p:sldId id="372" r:id="rId7"/>
    <p:sldId id="373" r:id="rId8"/>
    <p:sldId id="374" r:id="rId9"/>
    <p:sldId id="376" r:id="rId10"/>
    <p:sldId id="381" r:id="rId11"/>
    <p:sldId id="378" r:id="rId12"/>
    <p:sldId id="37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yt_shape_1231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9abd5b6-3dc1-4827-b27b-ca1e2e94bdb7.png&quot;}"/>
            </a:endParaRPr>
          </a:p>
        </p:txBody>
      </p:sp>
      <p:sp>
        <p:nvSpPr>
          <p:cNvPr id="12312" name="yt_shape_12312"/>
          <p:cNvSpPr txBox="1"/>
          <p:nvPr/>
        </p:nvSpPr>
        <p:spPr>
          <a:xfrm>
            <a:off x="540000" y="1661816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相似三角形的对应高的比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对应中线的比和对应角平分线的比都等于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117317">
            <a:extLst>
              <a:ext uri="{FF2B5EF4-FFF2-40B4-BE49-F238E27FC236}">
                <a16:creationId xmlns:a16="http://schemas.microsoft.com/office/drawing/2014/main" id="{F0CFEC4A-00A7-CAEF-0B3B-012A9E0B944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520528-F42F-6811-F3A1-1483F39FE68F}"/>
              </a:ext>
            </a:extLst>
          </p:cNvPr>
          <p:cNvSpPr txBox="1"/>
          <p:nvPr/>
        </p:nvSpPr>
        <p:spPr>
          <a:xfrm>
            <a:off x="98987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61" name="yt_shape_12361"/>
              <p:cNvSpPr txBox="1"/>
              <p:nvPr/>
            </p:nvSpPr>
            <p:spPr>
              <a:xfrm>
                <a:off x="540000" y="2052128"/>
                <a:ext cx="8055090" cy="3472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E'F'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分别是这两个三角形的中位线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分别是两个三角形的高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61" name="yt_shape_12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2128"/>
                <a:ext cx="8055090" cy="3472297"/>
              </a:xfrm>
              <a:prstGeom prst="rect">
                <a:avLst/>
              </a:prstGeom>
              <a:blipFill>
                <a:blip r:embed="rId2"/>
                <a:stretch>
                  <a:fillRect l="-2347" t="-1582" r="-1590" b="-1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57">
                <a:extLst>
                  <a:ext uri="{FF2B5EF4-FFF2-40B4-BE49-F238E27FC236}">
                    <a16:creationId xmlns:a16="http://schemas.microsoft.com/office/drawing/2014/main" id="{1AA7199C-72DE-00C9-D46E-AD29B5B7A19F}"/>
                  </a:ext>
                </a:extLst>
              </p:cNvPr>
              <p:cNvSpPr txBox="1"/>
              <p:nvPr/>
            </p:nvSpPr>
            <p:spPr>
              <a:xfrm>
                <a:off x="540119" y="951233"/>
                <a:ext cx="11111999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分别是这两个三角形的高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E'F'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分别是这两个三角形的中位线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相等吗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2" name="yt_shape_12357">
                <a:extLst>
                  <a:ext uri="{FF2B5EF4-FFF2-40B4-BE49-F238E27FC236}">
                    <a16:creationId xmlns:a16="http://schemas.microsoft.com/office/drawing/2014/main" id="{1AA7199C-72DE-00C9-D46E-AD29B5B7A1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51233"/>
                <a:ext cx="11111999" cy="1122487"/>
              </a:xfrm>
              <a:prstGeom prst="rect">
                <a:avLst/>
              </a:prstGeom>
              <a:blipFill>
                <a:blip r:embed="rId3"/>
                <a:stretch>
                  <a:fillRect l="-1701" t="-4348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359">
            <a:extLst>
              <a:ext uri="{FF2B5EF4-FFF2-40B4-BE49-F238E27FC236}">
                <a16:creationId xmlns:a16="http://schemas.microsoft.com/office/drawing/2014/main" id="{9B57CF75-C4B0-BFF9-C5E7-0ECB303DA4C0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2020187"/>
            <a:ext cx="3148979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yt_shape_12363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cc04ea66-2aff-41c8-8451-ec551f96808d.png&quot;}"/>
            </a:endParaRPr>
          </a:p>
        </p:txBody>
      </p:sp>
      <p:sp>
        <p:nvSpPr>
          <p:cNvPr id="12364" name="yt_shape_12364"/>
          <p:cNvSpPr txBox="1"/>
          <p:nvPr/>
        </p:nvSpPr>
        <p:spPr>
          <a:xfrm>
            <a:off x="4018508" y="141572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变式与拓展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65" name="yt_shape_12365"/>
              <p:cNvSpPr txBox="1"/>
              <p:nvPr/>
            </p:nvSpPr>
            <p:spPr>
              <a:xfrm>
                <a:off x="540119" y="1895026"/>
                <a:ext cx="11111999" cy="1600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则这个正方形的边长为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65" name="yt_shape_12365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5026"/>
                <a:ext cx="11111999" cy="1600887"/>
              </a:xfrm>
              <a:prstGeom prst="rect">
                <a:avLst/>
              </a:prstGeom>
              <a:blipFill>
                <a:blip r:embed="rId2"/>
                <a:stretch>
                  <a:fillRect l="-1701" t="-4580" r="-1372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67" name="yt_image_123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446" y="3699065"/>
            <a:ext cx="1475107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17471">
            <a:extLst>
              <a:ext uri="{FF2B5EF4-FFF2-40B4-BE49-F238E27FC236}">
                <a16:creationId xmlns:a16="http://schemas.microsoft.com/office/drawing/2014/main" id="{A7024E4B-D892-6BA2-EDBB-51370AF6926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896DFE-66B0-1D83-F17C-DC42BED8575C}"/>
                  </a:ext>
                </a:extLst>
              </p:cNvPr>
              <p:cNvSpPr txBox="1"/>
              <p:nvPr/>
            </p:nvSpPr>
            <p:spPr>
              <a:xfrm>
                <a:off x="1669308" y="2718246"/>
                <a:ext cx="870649" cy="6759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4A896DFE-66B0-1D83-F17C-DC42BED857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718246"/>
                <a:ext cx="870649" cy="6759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72">
                <a:extLst>
                  <a:ext uri="{FF2B5EF4-FFF2-40B4-BE49-F238E27FC236}">
                    <a16:creationId xmlns:a16="http://schemas.microsoft.com/office/drawing/2014/main" id="{8DC88406-D30F-FEA4-8D1F-7FD00593ECA3}"/>
                  </a:ext>
                </a:extLst>
              </p:cNvPr>
              <p:cNvSpPr txBox="1"/>
              <p:nvPr/>
            </p:nvSpPr>
            <p:spPr>
              <a:xfrm>
                <a:off x="540119" y="2042735"/>
                <a:ext cx="10781783" cy="46830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易得四边形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QRSP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矩形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𝑃𝑄𝑀𝑁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PQRS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1800cm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要使加工成的这个矩形面积最大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那么一边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应是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另一边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应是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最大面积为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1800cm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372">
                <a:extLst>
                  <a:ext uri="{FF2B5EF4-FFF2-40B4-BE49-F238E27FC236}">
                    <a16:creationId xmlns:a16="http://schemas.microsoft.com/office/drawing/2014/main" id="{8DC88406-D30F-FEA4-8D1F-7FD00593EC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42735"/>
                <a:ext cx="10781783" cy="4683077"/>
              </a:xfrm>
              <a:prstGeom prst="rect">
                <a:avLst/>
              </a:prstGeom>
              <a:blipFill>
                <a:blip r:embed="rId2"/>
                <a:stretch>
                  <a:fillRect l="-1753" t="-2344" b="-3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69" name="yt_shape_12369"/>
          <p:cNvSpPr txBox="1"/>
          <p:nvPr/>
        </p:nvSpPr>
        <p:spPr>
          <a:xfrm>
            <a:off x="540119" y="900000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一块铁皮呈锐角三角形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要把它加工成矩形零件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使矩形的一边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另两个顶点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请你设计一个加工方案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使矩形零件的面积最大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并求出最大面积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70" name="yt_image_1237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276872"/>
            <a:ext cx="1965062" cy="134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375">
            <a:extLst>
              <a:ext uri="{FF2B5EF4-FFF2-40B4-BE49-F238E27FC236}">
                <a16:creationId xmlns:a16="http://schemas.microsoft.com/office/drawing/2014/main" id="{4DBE6FE0-0BE5-F913-012F-6A8F44E7BC8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1006" y="3856481"/>
            <a:ext cx="2066947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3" name="yt_shape_1231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9424ea0-22c7-4bfb-922a-6aff1dca1ce6.png&quot;}"/>
            </a:endParaRPr>
          </a:p>
        </p:txBody>
      </p:sp>
      <p:sp>
        <p:nvSpPr>
          <p:cNvPr id="12314" name="yt_shape_12314"/>
          <p:cNvSpPr txBox="1"/>
          <p:nvPr/>
        </p:nvSpPr>
        <p:spPr>
          <a:xfrm>
            <a:off x="540000" y="1670985"/>
            <a:ext cx="471924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15" name="yt_shape_12315"/>
              <p:cNvSpPr txBox="1"/>
              <p:nvPr/>
            </p:nvSpPr>
            <p:spPr>
              <a:xfrm>
                <a:off x="540119" y="2167857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对应中线的比为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15" name="yt_shape_1231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329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17" name="yt_table_12317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4166619"/>
                  </p:ext>
                </p:extLst>
              </p:nvPr>
            </p:nvGraphicFramePr>
            <p:xfrm>
              <a:off x="540000" y="3478556"/>
              <a:ext cx="8752841" cy="63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317" name="yt_table_12317" descr="{&quot;rangeId&quot;:3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4166619"/>
                  </p:ext>
                </p:extLst>
              </p:nvPr>
            </p:nvGraphicFramePr>
            <p:xfrm>
              <a:off x="540000" y="3478556"/>
              <a:ext cx="8752841" cy="63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48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0" r="-15171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83" r="-5208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783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18" name="yt_shape_12318"/>
          <p:cNvSpPr txBox="1"/>
          <p:nvPr/>
        </p:nvSpPr>
        <p:spPr>
          <a:xfrm>
            <a:off x="540119" y="41657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如果两个相似三角形对应中线的比是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那么它们的对应角平分线的比是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19" name="yt_table_1231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39181"/>
              </p:ext>
            </p:extLst>
          </p:nvPr>
        </p:nvGraphicFramePr>
        <p:xfrm>
          <a:off x="540000" y="5277526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3" name="yt_shape_1683706117342">
            <a:extLst>
              <a:ext uri="{FF2B5EF4-FFF2-40B4-BE49-F238E27FC236}">
                <a16:creationId xmlns:a16="http://schemas.microsoft.com/office/drawing/2014/main" id="{95A92A3A-A312-D22B-1113-B866EC8E1CB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117359">
            <a:extLst>
              <a:ext uri="{FF2B5EF4-FFF2-40B4-BE49-F238E27FC236}">
                <a16:creationId xmlns:a16="http://schemas.microsoft.com/office/drawing/2014/main" id="{8A8CF96A-57F5-29E4-F9F4-80DD4739441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CBB593-DEED-7FA5-5C38-6D95EF3D799B}"/>
              </a:ext>
            </a:extLst>
          </p:cNvPr>
          <p:cNvSpPr txBox="1"/>
          <p:nvPr/>
        </p:nvSpPr>
        <p:spPr>
          <a:xfrm>
            <a:off x="1974108" y="27935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7F25E0-5AD1-1905-2EDB-8405D59CF7EF}"/>
              </a:ext>
            </a:extLst>
          </p:cNvPr>
          <p:cNvSpPr txBox="1"/>
          <p:nvPr/>
        </p:nvSpPr>
        <p:spPr>
          <a:xfrm>
            <a:off x="1059708" y="45944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1" name="yt_shape_12321"/>
          <p:cNvSpPr txBox="1"/>
          <p:nvPr/>
        </p:nvSpPr>
        <p:spPr>
          <a:xfrm>
            <a:off x="540000" y="900000"/>
            <a:ext cx="109949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顺次连接三角形三边的中点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所成的三角形与原三角形对应高的比是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22" name="yt_table_12322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2405118"/>
                  </p:ext>
                </p:extLst>
              </p:nvPr>
            </p:nvGraphicFramePr>
            <p:xfrm>
              <a:off x="540000" y="1531667"/>
              <a:ext cx="9321293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322" name="yt_table_12322" descr="{&quot;rangeId&quot;:5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2405118"/>
                  </p:ext>
                </p:extLst>
              </p:nvPr>
            </p:nvGraphicFramePr>
            <p:xfrm>
              <a:off x="540000" y="1531667"/>
              <a:ext cx="9321293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780" t="-6494" r="-5648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23" name="yt_shape_12323"/>
          <p:cNvSpPr txBox="1"/>
          <p:nvPr/>
        </p:nvSpPr>
        <p:spPr>
          <a:xfrm>
            <a:off x="540119" y="20445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的高和中线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的高和中线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25" name="yt_table_12325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777255"/>
                  </p:ext>
                </p:extLst>
              </p:nvPr>
            </p:nvGraphicFramePr>
            <p:xfrm>
              <a:off x="540000" y="3003941"/>
              <a:ext cx="8916480" cy="640017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325" name="yt_table_12325_skip" descr="{&quot;rangeId&quot;:6,&quot;type&quot;:&quot;Option&quot;,&quot;drawing&quot;:[&quot;yt_image_12324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777255"/>
                  </p:ext>
                </p:extLst>
              </p:nvPr>
            </p:nvGraphicFramePr>
            <p:xfrm>
              <a:off x="540000" y="3003941"/>
              <a:ext cx="8916480" cy="640017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07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0" r="-15833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9780" r="-4197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664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324" name="yt_image_12324_skip" title="H_132.20221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8250" y="3003941"/>
            <a:ext cx="3702048" cy="157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8C6467-3DB3-E916-7919-CE5CE67CC616}"/>
              </a:ext>
            </a:extLst>
          </p:cNvPr>
          <p:cNvSpPr txBox="1"/>
          <p:nvPr/>
        </p:nvSpPr>
        <p:spPr>
          <a:xfrm>
            <a:off x="10508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D89523-36EB-8DB0-2553-65539C227119}"/>
              </a:ext>
            </a:extLst>
          </p:cNvPr>
          <p:cNvSpPr txBox="1"/>
          <p:nvPr/>
        </p:nvSpPr>
        <p:spPr>
          <a:xfrm>
            <a:off x="9538546" y="24731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yt_shape_123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27" name="yt_image_123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5184" y="2011799"/>
            <a:ext cx="2561630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9" name="yt_shape_12329"/>
          <p:cNvSpPr txBox="1"/>
          <p:nvPr/>
        </p:nvSpPr>
        <p:spPr>
          <a:xfrm>
            <a:off x="540000" y="3159409"/>
            <a:ext cx="32829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30" name="yt_shape_12330"/>
              <p:cNvSpPr txBox="1"/>
              <p:nvPr/>
            </p:nvSpPr>
            <p:spPr>
              <a:xfrm>
                <a:off x="540119" y="3638712"/>
                <a:ext cx="11111999" cy="2554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对应边上的中线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30" name="yt_shape_12330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38712"/>
                <a:ext cx="11111999" cy="2554033"/>
              </a:xfrm>
              <a:prstGeom prst="rect">
                <a:avLst/>
              </a:prstGeom>
              <a:blipFill>
                <a:blip r:embed="rId3"/>
                <a:stretch>
                  <a:fillRect l="-1701" t="-2148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9" grpId="0" build="allAtOnce"/>
      <p:bldP spid="1233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2" name="yt_shape_12332"/>
          <p:cNvSpPr txBox="1"/>
          <p:nvPr/>
        </p:nvSpPr>
        <p:spPr>
          <a:xfrm>
            <a:off x="540000" y="900000"/>
            <a:ext cx="56425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的应用</a:t>
            </a:r>
          </a:p>
        </p:txBody>
      </p:sp>
      <p:sp>
        <p:nvSpPr>
          <p:cNvPr id="12333" name="yt_shape_1233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如图是一古老的捣碎器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已知支撑柱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踏板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到踏脚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现在踏脚着地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则捣头点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距地面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37" name="yt_shape_12337"/>
          <p:cNvSpPr txBox="1"/>
          <p:nvPr/>
        </p:nvSpPr>
        <p:spPr>
          <a:xfrm>
            <a:off x="540000" y="41124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34" name="yt_shape_12334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2014" y="2508671"/>
            <a:ext cx="1927971" cy="1553328"/>
            <a:chOff x="0" y="0"/>
            <a:chExt cx="1927971" cy="1553328"/>
          </a:xfrm>
        </p:grpSpPr>
        <p:pic>
          <p:nvPicPr>
            <p:cNvPr id="2" name="yt_image_1233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7971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6" name="yt_shape_12336"/>
            <p:cNvSpPr txBox="1"/>
            <p:nvPr/>
          </p:nvSpPr>
          <p:spPr>
            <a:xfrm>
              <a:off x="430704" y="1193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17402">
            <a:extLst>
              <a:ext uri="{FF2B5EF4-FFF2-40B4-BE49-F238E27FC236}">
                <a16:creationId xmlns:a16="http://schemas.microsoft.com/office/drawing/2014/main" id="{EAB4F3F3-5BC9-C780-D621-DC8B7ADD27B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2245411-6B5E-B727-5AC3-7E3850EE99FF}"/>
              </a:ext>
            </a:extLst>
          </p:cNvPr>
          <p:cNvSpPr txBox="1"/>
          <p:nvPr/>
        </p:nvSpPr>
        <p:spPr>
          <a:xfrm>
            <a:off x="9424246" y="182555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8" name="yt_shape_123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如图是小孔成像原理的示意图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根据图中标注的尺寸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如果物体的高度为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那么它在暗盒中所成的像的高度应为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42" name="yt_shape_12342"/>
          <p:cNvSpPr txBox="1"/>
          <p:nvPr/>
        </p:nvSpPr>
        <p:spPr>
          <a:xfrm>
            <a:off x="540000" y="38792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39" name="yt_shape_12339" title="H_143.07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535" y="2011799"/>
            <a:ext cx="1862929" cy="1817064"/>
            <a:chOff x="0" y="0"/>
            <a:chExt cx="1862929" cy="1817064"/>
          </a:xfrm>
        </p:grpSpPr>
        <p:pic>
          <p:nvPicPr>
            <p:cNvPr id="2" name="yt_image_123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2929" cy="142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1" name="yt_shape_12341"/>
            <p:cNvSpPr txBox="1"/>
            <p:nvPr/>
          </p:nvSpPr>
          <p:spPr>
            <a:xfrm>
              <a:off x="398183" y="14570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A3E856-D633-7697-7DE8-D9BA44750F1C}"/>
              </a:ext>
            </a:extLst>
          </p:cNvPr>
          <p:cNvSpPr txBox="1"/>
          <p:nvPr/>
        </p:nvSpPr>
        <p:spPr>
          <a:xfrm>
            <a:off x="5631708" y="13286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3" name="yt_shape_12343"/>
          <p:cNvSpPr txBox="1"/>
          <p:nvPr/>
        </p:nvSpPr>
        <p:spPr>
          <a:xfrm>
            <a:off x="540119" y="900000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小明为测得学校操场上小树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他站在教室里的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从教室的窗口望出去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恰好能看见小树的整个树冠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窗口高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树干高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点距墙根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点距墙根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请根据上面的信息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帮小明计算出小树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44" name="yt_image_123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3212976"/>
            <a:ext cx="2209523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46">
                <a:extLst>
                  <a:ext uri="{FF2B5EF4-FFF2-40B4-BE49-F238E27FC236}">
                    <a16:creationId xmlns:a16="http://schemas.microsoft.com/office/drawing/2014/main" id="{86F82232-4DFF-5E75-8A6A-EE182770BE71}"/>
                  </a:ext>
                </a:extLst>
              </p:cNvPr>
              <p:cNvSpPr txBox="1"/>
              <p:nvPr/>
            </p:nvSpPr>
            <p:spPr>
              <a:xfrm>
                <a:off x="540119" y="2492896"/>
                <a:ext cx="5541582" cy="36422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𝐷𝐻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𝐷𝐻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即小树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346">
                <a:extLst>
                  <a:ext uri="{FF2B5EF4-FFF2-40B4-BE49-F238E27FC236}">
                    <a16:creationId xmlns:a16="http://schemas.microsoft.com/office/drawing/2014/main" id="{86F82232-4DFF-5E75-8A6A-EE182770BE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2896"/>
                <a:ext cx="5541582" cy="3642216"/>
              </a:xfrm>
              <a:prstGeom prst="rect">
                <a:avLst/>
              </a:prstGeom>
              <a:blipFill>
                <a:blip r:embed="rId3"/>
                <a:stretch>
                  <a:fillRect l="-3410" t="-3183" r="-1980" b="-4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a88fbc9-5aea-43d0-b389-acdcd543fbd1.png&quot;}"/>
            </a:endParaRPr>
          </a:p>
        </p:txBody>
      </p:sp>
      <p:sp>
        <p:nvSpPr>
          <p:cNvPr id="12349" name="yt_shape_12349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是装了液体的高脚杯示意图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用去一部分液体后如图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此时液面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51" name="yt_table_1235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19594"/>
              </p:ext>
            </p:extLst>
          </p:nvPr>
        </p:nvGraphicFramePr>
        <p:xfrm>
          <a:off x="540000" y="5092861"/>
          <a:ext cx="8686166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pic>
        <p:nvPicPr>
          <p:cNvPr id="12350" name="yt_image_12350_skip" title="H_187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2445" y="2612146"/>
            <a:ext cx="342541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17442">
            <a:extLst>
              <a:ext uri="{FF2B5EF4-FFF2-40B4-BE49-F238E27FC236}">
                <a16:creationId xmlns:a16="http://schemas.microsoft.com/office/drawing/2014/main" id="{929748DB-3665-571D-F87D-B24FA397D90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1A9913-BCD8-1910-4DB5-C929EE029B76}"/>
              </a:ext>
            </a:extLst>
          </p:cNvPr>
          <p:cNvSpPr txBox="1"/>
          <p:nvPr/>
        </p:nvSpPr>
        <p:spPr>
          <a:xfrm>
            <a:off x="4936383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53" name="yt_shape_12353"/>
              <p:cNvSpPr txBox="1"/>
              <p:nvPr/>
            </p:nvSpPr>
            <p:spPr>
              <a:xfrm>
                <a:off x="540119" y="900000"/>
                <a:ext cx="11111999" cy="1075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53" name="yt_shape_12353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5359"/>
              </a:xfrm>
              <a:prstGeom prst="rect">
                <a:avLst/>
              </a:prstGeom>
              <a:blipFill>
                <a:blip r:embed="rId2"/>
                <a:stretch>
                  <a:fillRect l="-1701" t="-6818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55" name="yt_image_1235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1160" y="2231859"/>
            <a:ext cx="2269679" cy="124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AFB2E2-C51E-97CF-EEE7-CE1A95D8DEFD}"/>
                  </a:ext>
                </a:extLst>
              </p:cNvPr>
              <p:cNvSpPr txBox="1"/>
              <p:nvPr/>
            </p:nvSpPr>
            <p:spPr>
              <a:xfrm>
                <a:off x="10332931" y="1328682"/>
                <a:ext cx="613474" cy="6830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43AFB2E2-C51E-97CF-EEE7-CE1A95D8D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2931" y="1328682"/>
                <a:ext cx="613474" cy="6830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9671253-9CFA-DC3A-0375-DF889A032D89}"/>
              </a:ext>
            </a:extLst>
          </p:cNvPr>
          <p:cNvCxnSpPr/>
          <p:nvPr/>
        </p:nvCxnSpPr>
        <p:spPr>
          <a:xfrm>
            <a:off x="10118142" y="1984009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1180</Words>
  <Application>Microsoft Office PowerPoint</Application>
  <PresentationFormat>宽屏</PresentationFormat>
  <Paragraphs>84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2023-05-12T05:08:10Z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