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3" r:id="rId9"/>
    <p:sldId id="315" r:id="rId10"/>
    <p:sldId id="318" r:id="rId11"/>
    <p:sldId id="322" r:id="rId12"/>
    <p:sldId id="323" r:id="rId13"/>
    <p:sldId id="327" r:id="rId14"/>
    <p:sldId id="328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0" name="yt_shape_1331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09" name="yt_image_133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2" name="yt_shape_13312"/>
          <p:cNvSpPr txBox="1"/>
          <p:nvPr/>
        </p:nvSpPr>
        <p:spPr>
          <a:xfrm>
            <a:off x="540000" y="1482165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用尺规作线段的垂直平分线</a:t>
            </a:r>
          </a:p>
        </p:txBody>
      </p:sp>
      <p:sp>
        <p:nvSpPr>
          <p:cNvPr id="13313" name="yt_shape_13313"/>
          <p:cNvSpPr txBox="1"/>
          <p:nvPr/>
        </p:nvSpPr>
        <p:spPr>
          <a:xfrm>
            <a:off x="540000" y="1977370"/>
            <a:ext cx="91307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用直尺和圆规作线段的垂直平分线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下列作法正确的是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14" name="yt_image_133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50769"/>
            <a:ext cx="834780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yt_image_133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4780" y="2750769"/>
            <a:ext cx="834780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yt_image_133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9560" y="2609037"/>
            <a:ext cx="834687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yt_image_133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24247" y="2750769"/>
            <a:ext cx="834780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0" name="yt_shape_13320"/>
          <p:cNvSpPr txBox="1"/>
          <p:nvPr/>
        </p:nvSpPr>
        <p:spPr>
          <a:xfrm>
            <a:off x="757356" y="373832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321" name="yt_shape_13321"/>
          <p:cNvSpPr txBox="1"/>
          <p:nvPr/>
        </p:nvSpPr>
        <p:spPr>
          <a:xfrm>
            <a:off x="1960543" y="373832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322" name="yt_shape_13322"/>
          <p:cNvSpPr txBox="1"/>
          <p:nvPr/>
        </p:nvSpPr>
        <p:spPr>
          <a:xfrm>
            <a:off x="3155276" y="373832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323" name="yt_shape_13323"/>
          <p:cNvSpPr txBox="1"/>
          <p:nvPr/>
        </p:nvSpPr>
        <p:spPr>
          <a:xfrm>
            <a:off x="4341603" y="373832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773010">
            <a:extLst>
              <a:ext uri="{FF2B5EF4-FFF2-40B4-BE49-F238E27FC236}">
                <a16:creationId xmlns:a16="http://schemas.microsoft.com/office/drawing/2014/main" id="{1D0A1108-FD16-8B1E-3C70-BB6296B8733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271FEE-3527-8236-66C1-144AB0F1696D}"/>
              </a:ext>
            </a:extLst>
          </p:cNvPr>
          <p:cNvSpPr txBox="1"/>
          <p:nvPr/>
        </p:nvSpPr>
        <p:spPr>
          <a:xfrm>
            <a:off x="8679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8" name="yt_shape_1337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5f35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79" name="yt_image_13379" title="H_99.7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7625" y="2011799"/>
            <a:ext cx="1656748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81" name="yt_shape_13381"/>
              <p:cNvSpPr txBox="1"/>
              <p:nvPr/>
            </p:nvSpPr>
            <p:spPr>
              <a:xfrm>
                <a:off x="540000" y="3328751"/>
                <a:ext cx="9957278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的垂直平分线上，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HL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的垂直平分线上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81" name="yt_shape_13381" descr="{&quot;rangeId&quot;:17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8751"/>
                <a:ext cx="9957278" cy="2459712"/>
              </a:xfrm>
              <a:prstGeom prst="rect">
                <a:avLst/>
              </a:prstGeom>
              <a:blipFill>
                <a:blip r:embed="rId3"/>
                <a:stretch>
                  <a:fillRect l="-1898" t="-1980" r="-919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AB6140B-B718-866A-B88D-CA41578FE1E9}"/>
              </a:ext>
            </a:extLst>
          </p:cNvPr>
          <p:cNvSpPr txBox="1"/>
          <p:nvPr/>
        </p:nvSpPr>
        <p:spPr>
          <a:xfrm>
            <a:off x="449989" y="3281945"/>
            <a:ext cx="74607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75C736-DCD9-07A4-AFB5-66B67755F484}"/>
              </a:ext>
            </a:extLst>
          </p:cNvPr>
          <p:cNvSpPr txBox="1"/>
          <p:nvPr/>
        </p:nvSpPr>
        <p:spPr>
          <a:xfrm>
            <a:off x="449989" y="3757433"/>
            <a:ext cx="69686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9636B3-403E-662E-9DB0-652999BE0247}"/>
                  </a:ext>
                </a:extLst>
              </p:cNvPr>
              <p:cNvSpPr txBox="1"/>
              <p:nvPr/>
            </p:nvSpPr>
            <p:spPr>
              <a:xfrm>
                <a:off x="449989" y="4232921"/>
                <a:ext cx="1004106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HL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7, 'mathAnswerShape': 1, 'IsSplitBraceMath': 1}">
                <a:extLst>
                  <a:ext uri="{FF2B5EF4-FFF2-40B4-BE49-F238E27FC236}">
                    <a16:creationId xmlns:a16="http://schemas.microsoft.com/office/drawing/2014/main" id="{D59636B3-403E-662E-9DB0-652999BE02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2921"/>
                <a:ext cx="10041065" cy="1154189"/>
              </a:xfrm>
              <a:prstGeom prst="rect">
                <a:avLst/>
              </a:prstGeom>
              <a:blipFill>
                <a:blip r:embed="rId4"/>
                <a:stretch>
                  <a:fillRect l="-971" r="-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36B5BC6-7D69-4758-1741-E60827E377E0}"/>
              </a:ext>
            </a:extLst>
          </p:cNvPr>
          <p:cNvSpPr txBox="1"/>
          <p:nvPr/>
        </p:nvSpPr>
        <p:spPr>
          <a:xfrm>
            <a:off x="449989" y="5293498"/>
            <a:ext cx="661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4" name="yt_shape_133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83" name="yt_image_1338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6" name="yt_shape_13386"/>
          <p:cNvSpPr txBox="1"/>
          <p:nvPr/>
        </p:nvSpPr>
        <p:spPr>
          <a:xfrm>
            <a:off x="540119" y="1431377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的垂直平分线分别交线段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98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的垂直平分线分别交线段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</a:p>
        </p:txBody>
      </p:sp>
      <p:pic>
        <p:nvPicPr>
          <p:cNvPr id="13389" name="yt_image_13389" title="H_102.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3489206"/>
            <a:ext cx="1884227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6ECDDB-D700-6173-7AFD-5C6DFC0DA70D}"/>
              </a:ext>
            </a:extLst>
          </p:cNvPr>
          <p:cNvSpPr txBox="1"/>
          <p:nvPr/>
        </p:nvSpPr>
        <p:spPr>
          <a:xfrm>
            <a:off x="450108" y="2811035"/>
            <a:ext cx="10003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8BA249-7766-C216-99FC-C67C5E9D80B9}"/>
              </a:ext>
            </a:extLst>
          </p:cNvPr>
          <p:cNvSpPr txBox="1"/>
          <p:nvPr/>
        </p:nvSpPr>
        <p:spPr>
          <a:xfrm>
            <a:off x="450108" y="3286523"/>
            <a:ext cx="69130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83D9A6-7DFE-4A52-7BA6-ECE4ED494977}"/>
              </a:ext>
            </a:extLst>
          </p:cNvPr>
          <p:cNvSpPr txBox="1"/>
          <p:nvPr/>
        </p:nvSpPr>
        <p:spPr>
          <a:xfrm>
            <a:off x="450108" y="3762011"/>
            <a:ext cx="248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782208-E09C-7BFF-3F26-4A4F9217EE17}"/>
              </a:ext>
            </a:extLst>
          </p:cNvPr>
          <p:cNvSpPr txBox="1"/>
          <p:nvPr/>
        </p:nvSpPr>
        <p:spPr>
          <a:xfrm>
            <a:off x="450108" y="4237499"/>
            <a:ext cx="346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B3478E-42DE-9463-FB46-104306A1232F}"/>
              </a:ext>
            </a:extLst>
          </p:cNvPr>
          <p:cNvSpPr txBox="1"/>
          <p:nvPr/>
        </p:nvSpPr>
        <p:spPr>
          <a:xfrm>
            <a:off x="450108" y="4712988"/>
            <a:ext cx="6871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42E314-BEF7-7A83-BE12-CD7A2B38124D}"/>
              </a:ext>
            </a:extLst>
          </p:cNvPr>
          <p:cNvSpPr txBox="1"/>
          <p:nvPr/>
        </p:nvSpPr>
        <p:spPr>
          <a:xfrm>
            <a:off x="450108" y="5188475"/>
            <a:ext cx="1079607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1" name="yt_shape_13391"/>
          <p:cNvSpPr txBox="1"/>
          <p:nvPr/>
        </p:nvSpPr>
        <p:spPr>
          <a:xfrm>
            <a:off x="540000" y="900000"/>
            <a:ext cx="765594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满足什么条件时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）如图，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pic>
        <p:nvPicPr>
          <p:cNvPr id="13393" name="yt_image_13393" title="H_102.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7772" y="1531667"/>
            <a:ext cx="1884227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6" name="yt_shape_13396"/>
          <p:cNvSpPr txBox="1"/>
          <p:nvPr/>
        </p:nvSpPr>
        <p:spPr>
          <a:xfrm>
            <a:off x="540000" y="3039837"/>
            <a:ext cx="2223942" cy="9746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00" b="0" i="0" u="none" spc="-5300">
                <a:solidFill>
                  <a:srgbClr val="1EE3CF"/>
                </a:solidFill>
                <a:effectLst/>
                <a:latin typeface="宋体/Times New Roman" pitchFamily="53"/>
                <a:ea typeface="宋体" pitchFamily="53"/>
              </a:rPr>
              <a:t> </a:t>
            </a:r>
            <a:r>
              <a:rPr lang="en-US" altLang="zh-CN" sz="5300" b="0" i="0" u="none" spc="16142">
                <a:solidFill>
                  <a:srgbClr val="1EE3CF"/>
                </a:solidFill>
                <a:effectLst/>
                <a:latin typeface="宋体/Times New Roman" pitchFamily="53"/>
                <a:ea typeface="宋体" pitchFamily="53"/>
              </a:rPr>
              <a:t> </a:t>
            </a:r>
          </a:p>
        </p:txBody>
      </p:sp>
      <p:pic>
        <p:nvPicPr>
          <p:cNvPr id="13395" name="yt_image_13395" title="H_83.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3942" y="2196693"/>
            <a:ext cx="2217767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8ED4C1-F980-8B05-3034-F0499013F526}"/>
              </a:ext>
            </a:extLst>
          </p:cNvPr>
          <p:cNvSpPr txBox="1"/>
          <p:nvPr/>
        </p:nvSpPr>
        <p:spPr>
          <a:xfrm>
            <a:off x="449989" y="1328682"/>
            <a:ext cx="404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）如图，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F9CAAE-6F88-FAD4-3C2D-850185CC0533}"/>
              </a:ext>
            </a:extLst>
          </p:cNvPr>
          <p:cNvSpPr txBox="1"/>
          <p:nvPr/>
        </p:nvSpPr>
        <p:spPr>
          <a:xfrm>
            <a:off x="449989" y="3255111"/>
            <a:ext cx="224580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7EDEBF-6598-AC3A-D62A-1E5FD4027CB4}"/>
              </a:ext>
            </a:extLst>
          </p:cNvPr>
          <p:cNvSpPr txBox="1"/>
          <p:nvPr/>
        </p:nvSpPr>
        <p:spPr>
          <a:xfrm>
            <a:off x="449989" y="3730599"/>
            <a:ext cx="11006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85CD6A-19EF-8230-3AA9-41BCA9823F6B}"/>
              </a:ext>
            </a:extLst>
          </p:cNvPr>
          <p:cNvSpPr txBox="1"/>
          <p:nvPr/>
        </p:nvSpPr>
        <p:spPr>
          <a:xfrm>
            <a:off x="449989" y="4206087"/>
            <a:ext cx="161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CAQ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c56f4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74B690-9F56-8F1D-CBEC-AE9E00C9A330}"/>
              </a:ext>
            </a:extLst>
          </p:cNvPr>
          <p:cNvSpPr txBox="1"/>
          <p:nvPr/>
        </p:nvSpPr>
        <p:spPr>
          <a:xfrm>
            <a:off x="449989" y="4681575"/>
            <a:ext cx="443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BB0007-51C8-981F-7F93-C2595760CE66}"/>
              </a:ext>
            </a:extLst>
          </p:cNvPr>
          <p:cNvSpPr txBox="1"/>
          <p:nvPr/>
        </p:nvSpPr>
        <p:spPr>
          <a:xfrm>
            <a:off x="449989" y="5157063"/>
            <a:ext cx="2420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F1E2EB-5189-E03A-8EFB-0106D8BE7660}"/>
              </a:ext>
            </a:extLst>
          </p:cNvPr>
          <p:cNvSpPr txBox="1"/>
          <p:nvPr/>
        </p:nvSpPr>
        <p:spPr>
          <a:xfrm>
            <a:off x="449989" y="5632551"/>
            <a:ext cx="712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以上过程步步可逆，当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8" name="yt_shape_13398"/>
          <p:cNvSpPr txBox="1"/>
          <p:nvPr/>
        </p:nvSpPr>
        <p:spPr>
          <a:xfrm>
            <a:off x="551384" y="-2043608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c56f4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以上过程步步可逆，当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若三角形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</p:txBody>
      </p:sp>
      <p:pic>
        <p:nvPicPr>
          <p:cNvPr id="13401" name="yt_image_13401" title="H_102.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5108" y="2132856"/>
            <a:ext cx="1884227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19FF1CC-1198-A250-F564-7DB48428FD40}"/>
              </a:ext>
            </a:extLst>
          </p:cNvPr>
          <p:cNvSpPr txBox="1"/>
          <p:nvPr/>
        </p:nvSpPr>
        <p:spPr>
          <a:xfrm>
            <a:off x="461373" y="1238002"/>
            <a:ext cx="11117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3" name="yt_shape_13403"/>
          <p:cNvSpPr txBox="1"/>
          <p:nvPr/>
        </p:nvSpPr>
        <p:spPr>
          <a:xfrm>
            <a:off x="540000" y="900000"/>
            <a:ext cx="638636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应用线段垂直平分线的性质要注意两点：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）点一定在垂直平分线上；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）距离指的是点到线段两个端点的距离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000" y="1412776"/>
            <a:ext cx="10956600" cy="15121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yt_shape_1332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一张纸上有线段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1f8d"/>
              </a:rPr>
              <a:t>不写作法和证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27" name="yt_image_13327" title="H_183.85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0566" y="2204864"/>
            <a:ext cx="2091690" cy="233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3286C5-8DAB-8937-5653-1242AC5FFA51}"/>
              </a:ext>
            </a:extLst>
          </p:cNvPr>
          <p:cNvSpPr txBox="1"/>
          <p:nvPr/>
        </p:nvSpPr>
        <p:spPr>
          <a:xfrm>
            <a:off x="450108" y="2279658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329" title="H_147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3832" y="2811773"/>
            <a:ext cx="1612965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332"/>
          <p:cNvSpPr txBox="1"/>
          <p:nvPr/>
        </p:nvSpPr>
        <p:spPr>
          <a:xfrm>
            <a:off x="529520" y="50851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若不用尺规作图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你还有其他作法吗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不作图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）对折，使得点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重合，则折痕所在的直线为线段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5C1CDC-81B3-FFC7-4A4D-E66A68DEC625}"/>
              </a:ext>
            </a:extLst>
          </p:cNvPr>
          <p:cNvSpPr txBox="1"/>
          <p:nvPr/>
        </p:nvSpPr>
        <p:spPr>
          <a:xfrm>
            <a:off x="439509" y="5513866"/>
            <a:ext cx="11190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）对折，使得点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重合，则折痕所在的直线为线段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6" name="yt_shape_13336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线段垂直平分线的性质</a:t>
            </a:r>
          </a:p>
        </p:txBody>
      </p:sp>
      <p:sp>
        <p:nvSpPr>
          <p:cNvPr id="13337" name="yt_shape_13337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9502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39" name="yt_table_1333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028780"/>
              </p:ext>
            </p:extLst>
          </p:nvPr>
        </p:nvGraphicFramePr>
        <p:xfrm>
          <a:off x="540047" y="2354640"/>
          <a:ext cx="3988118" cy="950976"/>
        </p:xfrm>
        <a:graphic>
          <a:graphicData uri="http://schemas.openxmlformats.org/drawingml/2006/table">
            <a:tbl>
              <a:tblPr/>
              <a:tblGrid>
                <a:gridCol w="2451418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pic>
        <p:nvPicPr>
          <p:cNvPr id="13338" name="yt_image_13338_skip" title="H_117.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6113" y="2354640"/>
            <a:ext cx="145369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73083" title="H_26.259764">
            <a:extLst>
              <a:ext uri="{FF2B5EF4-FFF2-40B4-BE49-F238E27FC236}">
                <a16:creationId xmlns:a16="http://schemas.microsoft.com/office/drawing/2014/main" id="{82940FC4-C7BA-5D04-1DA5-B0BDEE6CAF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CE9072-8100-82F7-1BD9-92A80E09304E}"/>
              </a:ext>
            </a:extLst>
          </p:cNvPr>
          <p:cNvSpPr txBox="1"/>
          <p:nvPr/>
        </p:nvSpPr>
        <p:spPr>
          <a:xfrm>
            <a:off x="10597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4811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42" name="yt_image_13342" title="H_75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6760" y="2011799"/>
            <a:ext cx="1898479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4" name="yt_shape_13344"/>
          <p:cNvSpPr txBox="1"/>
          <p:nvPr/>
        </p:nvSpPr>
        <p:spPr>
          <a:xfrm>
            <a:off x="540120" y="3022495"/>
            <a:ext cx="11492915" cy="18726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01a0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11cm.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B600B5-DD6A-31F1-1195-85EDBB8B7E27}"/>
              </a:ext>
            </a:extLst>
          </p:cNvPr>
          <p:cNvSpPr txBox="1"/>
          <p:nvPr/>
        </p:nvSpPr>
        <p:spPr>
          <a:xfrm>
            <a:off x="450109" y="2975689"/>
            <a:ext cx="603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1BA829-9898-49C1-2933-D327FD13B2EA}"/>
              </a:ext>
            </a:extLst>
          </p:cNvPr>
          <p:cNvSpPr txBox="1"/>
          <p:nvPr/>
        </p:nvSpPr>
        <p:spPr>
          <a:xfrm>
            <a:off x="450109" y="3451177"/>
            <a:ext cx="602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0B7685-A020-7E52-0F30-9B3A499B54D5}"/>
              </a:ext>
            </a:extLst>
          </p:cNvPr>
          <p:cNvSpPr txBox="1"/>
          <p:nvPr/>
        </p:nvSpPr>
        <p:spPr>
          <a:xfrm>
            <a:off x="450109" y="3926665"/>
            <a:ext cx="10943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A06AF6-32E2-902D-79F5-301BE9CFC4E1}"/>
              </a:ext>
            </a:extLst>
          </p:cNvPr>
          <p:cNvSpPr txBox="1"/>
          <p:nvPr/>
        </p:nvSpPr>
        <p:spPr>
          <a:xfrm>
            <a:off x="450109" y="4402153"/>
            <a:ext cx="921258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901a0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5" name="yt_shape_13345"/>
          <p:cNvSpPr txBox="1"/>
          <p:nvPr/>
        </p:nvSpPr>
        <p:spPr>
          <a:xfrm>
            <a:off x="540000" y="900000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线段垂直平分线上的点的判定</a:t>
            </a:r>
          </a:p>
        </p:txBody>
      </p:sp>
      <p:sp>
        <p:nvSpPr>
          <p:cNvPr id="13346" name="yt_shape_13346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80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47" name="yt_image_13347" title="H_120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5411" y="2507004"/>
            <a:ext cx="1901176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9" name="yt_shape_13349"/>
          <p:cNvSpPr txBox="1"/>
          <p:nvPr/>
        </p:nvSpPr>
        <p:spPr>
          <a:xfrm>
            <a:off x="540000" y="4082217"/>
            <a:ext cx="998991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都在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shape_1715439773147" title="H_26.259764">
            <a:extLst>
              <a:ext uri="{FF2B5EF4-FFF2-40B4-BE49-F238E27FC236}">
                <a16:creationId xmlns:a16="http://schemas.microsoft.com/office/drawing/2014/main" id="{CF59D95D-1E27-5FB5-88D1-44349C6628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83250B-E633-A8B5-7BB1-D28208093805}"/>
              </a:ext>
            </a:extLst>
          </p:cNvPr>
          <p:cNvSpPr txBox="1"/>
          <p:nvPr/>
        </p:nvSpPr>
        <p:spPr>
          <a:xfrm>
            <a:off x="449989" y="4035411"/>
            <a:ext cx="7974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A5FD40-4EA0-C205-62F5-BFE84CDF753A}"/>
              </a:ext>
            </a:extLst>
          </p:cNvPr>
          <p:cNvSpPr txBox="1"/>
          <p:nvPr/>
        </p:nvSpPr>
        <p:spPr>
          <a:xfrm>
            <a:off x="449989" y="4510899"/>
            <a:ext cx="9974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16839B-D02D-5E5C-28A5-0324975FC34F}"/>
              </a:ext>
            </a:extLst>
          </p:cNvPr>
          <p:cNvSpPr txBox="1"/>
          <p:nvPr/>
        </p:nvSpPr>
        <p:spPr>
          <a:xfrm>
            <a:off x="449989" y="4986387"/>
            <a:ext cx="10073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0" name="yt_shape_13350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线段垂直平分线的应用</a:t>
            </a:r>
          </a:p>
        </p:txBody>
      </p:sp>
      <p:sp>
        <p:nvSpPr>
          <p:cNvPr id="13351" name="yt_shape_13351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（合肥四十五中单元卷）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兔子的三个洞口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673b"/>
              </a:rPr>
              <a:t>猎狗想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捕捉兔子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必须到三个洞口的距离都相等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则猎狗应蹲守在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3" name="yt_table_1335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845286"/>
              </p:ext>
            </p:extLst>
          </p:nvPr>
        </p:nvGraphicFramePr>
        <p:xfrm>
          <a:off x="540047" y="2354640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三个角的角平分线的交点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三角形三条高的交点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pic>
        <p:nvPicPr>
          <p:cNvPr id="13352" name="yt_image_13352_skip" title="H_120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9176" y="2354640"/>
            <a:ext cx="1620664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73206" title="H_26.259764">
            <a:extLst>
              <a:ext uri="{FF2B5EF4-FFF2-40B4-BE49-F238E27FC236}">
                <a16:creationId xmlns:a16="http://schemas.microsoft.com/office/drawing/2014/main" id="{F70AD4AC-641E-B5F8-5EB5-759A207C16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749E93-AADF-8E1B-D20B-F87FE4829FB8}"/>
              </a:ext>
            </a:extLst>
          </p:cNvPr>
          <p:cNvSpPr txBox="1"/>
          <p:nvPr/>
        </p:nvSpPr>
        <p:spPr>
          <a:xfrm>
            <a:off x="89845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5" name="yt_shape_13355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对线段的垂直平分线的判定理解不清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6F4F8A-96F3-F0B8-6272-3B9928E72AE0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对线段的垂直平分线的判定理解不清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356"/>
          <p:cNvSpPr txBox="1"/>
          <p:nvPr/>
        </p:nvSpPr>
        <p:spPr>
          <a:xfrm>
            <a:off x="540000" y="1556792"/>
            <a:ext cx="61972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335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634705"/>
              </p:ext>
            </p:extLst>
          </p:nvPr>
        </p:nvGraphicFramePr>
        <p:xfrm>
          <a:off x="540047" y="2036095"/>
          <a:ext cx="3395663" cy="1901952"/>
        </p:xfrm>
        <a:graphic>
          <a:graphicData uri="http://schemas.openxmlformats.org/drawingml/2006/table">
            <a:tbl>
              <a:tblPr/>
              <a:tblGrid>
                <a:gridCol w="339566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以上结论都不正确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pic>
        <p:nvPicPr>
          <p:cNvPr id="6" name="yt_image_13357_skip" title="H_106.6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9423" y="2036095"/>
            <a:ext cx="178045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02BFBDE-27AF-FACA-C8F7-6502ECDB03DB}"/>
              </a:ext>
            </a:extLst>
          </p:cNvPr>
          <p:cNvSpPr txBox="1"/>
          <p:nvPr/>
        </p:nvSpPr>
        <p:spPr>
          <a:xfrm>
            <a:off x="5774464" y="15099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1" name="yt_shape_1336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60" name="yt_image_13360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3" name="yt_shape_13363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9dc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ed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67" name="yt_table_1336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677616"/>
              </p:ext>
            </p:extLst>
          </p:nvPr>
        </p:nvGraphicFramePr>
        <p:xfrm>
          <a:off x="540047" y="2921731"/>
          <a:ext cx="76574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grpSp>
        <p:nvGrpSpPr>
          <p:cNvPr id="13364" name="yt_shape_13364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2483" y="2608018"/>
            <a:ext cx="1875097" cy="1662444"/>
            <a:chOff x="0" y="0"/>
            <a:chExt cx="1875097" cy="1662444"/>
          </a:xfrm>
        </p:grpSpPr>
        <p:pic>
          <p:nvPicPr>
            <p:cNvPr id="2" name="yt_image_1336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5097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6" name="yt_shape_13366"/>
            <p:cNvSpPr txBox="1"/>
            <p:nvPr/>
          </p:nvSpPr>
          <p:spPr>
            <a:xfrm>
              <a:off x="404267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369" name="yt_shape_13369"/>
          <p:cNvSpPr txBox="1"/>
          <p:nvPr/>
        </p:nvSpPr>
        <p:spPr>
          <a:xfrm>
            <a:off x="540000" y="4634596"/>
            <a:ext cx="10977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若一个三角形两边的垂直平分线的交点在第三边上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0" name="yt_table_133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046364"/>
              </p:ext>
            </p:extLst>
          </p:nvPr>
        </p:nvGraphicFramePr>
        <p:xfrm>
          <a:off x="540047" y="5113899"/>
          <a:ext cx="668242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8039DFB5-65B5-425A-F9CF-C66759EA088D}"/>
              </a:ext>
            </a:extLst>
          </p:cNvPr>
          <p:cNvSpPr txBox="1"/>
          <p:nvPr/>
        </p:nvSpPr>
        <p:spPr>
          <a:xfrm>
            <a:off x="22789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29E849-36AF-20CA-7462-B0306342658C}"/>
              </a:ext>
            </a:extLst>
          </p:cNvPr>
          <p:cNvSpPr txBox="1"/>
          <p:nvPr/>
        </p:nvSpPr>
        <p:spPr>
          <a:xfrm>
            <a:off x="10508389" y="45877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2" name="yt_shape_13372" descr="{&quot;rangeId&quot;:0,&quot;hasUnderline&quot;:&quot;1&quot;}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4ee6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73" name="yt_shape_13373" descr="{&quot;rangeId&quot;:0,&quot;hasUnderline&quot;:&quot;1&quot;}"/>
          <p:cNvSpPr txBox="1"/>
          <p:nvPr/>
        </p:nvSpPr>
        <p:spPr>
          <a:xfrm>
            <a:off x="540119" y="185943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bb3d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的周长之差为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8dc8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77" name="yt_shape_13377"/>
          <p:cNvSpPr txBox="1"/>
          <p:nvPr/>
        </p:nvSpPr>
        <p:spPr>
          <a:xfrm>
            <a:off x="540000" y="50781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4" name="yt_shape_13374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6586" y="3299001"/>
            <a:ext cx="1738827" cy="1728738"/>
            <a:chOff x="0" y="0"/>
            <a:chExt cx="1738827" cy="1728738"/>
          </a:xfrm>
        </p:grpSpPr>
        <p:pic>
          <p:nvPicPr>
            <p:cNvPr id="2" name="yt_image_1337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8827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6" name="yt_shape_13376"/>
            <p:cNvSpPr txBox="1"/>
            <p:nvPr/>
          </p:nvSpPr>
          <p:spPr>
            <a:xfrm>
              <a:off x="259949" y="136873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50FB514-3AD8-4A56-58A9-1CC059530C60}"/>
              </a:ext>
            </a:extLst>
          </p:cNvPr>
          <p:cNvSpPr txBox="1"/>
          <p:nvPr/>
        </p:nvSpPr>
        <p:spPr>
          <a:xfrm>
            <a:off x="2559896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81E9AB-AB5A-7920-9474-BC739704B0D9}"/>
              </a:ext>
            </a:extLst>
          </p:cNvPr>
          <p:cNvSpPr txBox="1"/>
          <p:nvPr/>
        </p:nvSpPr>
        <p:spPr>
          <a:xfrm>
            <a:off x="1059708" y="276360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1331</Words>
  <Application>Microsoft Office PowerPoint</Application>
  <PresentationFormat>宽屏</PresentationFormat>
  <Paragraphs>124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_⨹_1_15f35</vt:lpstr>
      <vt:lpstr>_⨹_1_3feda</vt:lpstr>
      <vt:lpstr>_⨹_1_59dcc</vt:lpstr>
      <vt:lpstr>_⨹_1_6a98c</vt:lpstr>
      <vt:lpstr>_⨹_1_6e802</vt:lpstr>
      <vt:lpstr>_⨹_1_901a0</vt:lpstr>
      <vt:lpstr>_⨹_1_c4811</vt:lpstr>
      <vt:lpstr>_⨹_1_c56f4</vt:lpstr>
      <vt:lpstr>_⨹_1_ebb3d</vt:lpstr>
      <vt:lpstr>_⨹_2_54ee6</vt:lpstr>
      <vt:lpstr>_⨹_2_88dc8</vt:lpstr>
      <vt:lpstr>_⨹_2_89502</vt:lpstr>
      <vt:lpstr>_⨹_3_f673b</vt:lpstr>
      <vt:lpstr>_⨹_6_31f8d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