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8" r:id="rId6"/>
    <p:sldId id="310" r:id="rId7"/>
    <p:sldId id="311" r:id="rId8"/>
    <p:sldId id="312" r:id="rId9"/>
    <p:sldId id="315" r:id="rId10"/>
    <p:sldId id="318" r:id="rId11"/>
    <p:sldId id="327" r:id="rId12"/>
    <p:sldId id="319" r:id="rId13"/>
    <p:sldId id="325" r:id="rId14"/>
    <p:sldId id="329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2" name="yt_shape_12242"/>
          <p:cNvSpPr txBox="1"/>
          <p:nvPr/>
        </p:nvSpPr>
        <p:spPr>
          <a:xfrm>
            <a:off x="540000" y="900000"/>
            <a:ext cx="236808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866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241" name="yt_image_12241" title="H_41.8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105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244" name="yt_shape_12244"/>
              <p:cNvSpPr txBox="1"/>
              <p:nvPr/>
            </p:nvSpPr>
            <p:spPr>
              <a:xfrm>
                <a:off x="767408" y="1431495"/>
                <a:ext cx="11492915" cy="45117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>
                              <a:solidFill>
                                <a:srgbClr val="01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三角形的相关概念和分类</m:t>
                              </m:r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构成三角形的基本要素：边、角、顶点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几条重要线段：角平分线、中线、高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分类</m:t>
                                      </m:r>
                                      <m:d>
                                        <m:dPr>
                                          <m:begChr m:val="{"/>
                                          <m:endChr m:val=""/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dPr>
                                        <m:e>
                                          <m:eqArr>
                                            <m:eqArrPr>
                                              <m:ctrlPr>
                                                <a:rPr lang="en-US" altLang="zh-CN" sz="2400" b="0" i="1">
                                                  <a:solidFill>
                                                    <a:srgbClr val="01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Cambria Math" panose="02040503050406030204" pitchFamily="48" charset="0"/>
                                                </a:rPr>
                                              </m:ctrlPr>
                                            </m:eqArrPr>
                                            <m:e>
                                              <m:r>
                                                <a:rPr lang="en-US" altLang="zh-CN" sz="2400" b="0" i="1">
                                                  <a:solidFill>
                                                    <a:srgbClr val="010000"/>
                                                  </a:solidFill>
                                                  <a:effectLst/>
                                                  <a:latin typeface="Cambria Math" panose="02040503050406030204" pitchFamily="48" charset="0"/>
                                                  <a:ea typeface="Cambria Math" panose="02040503050406030204" pitchFamily="48" charset="0"/>
                                                </a:rPr>
                                                <m:t>&amp;</m:t>
                                              </m:r>
                                              <m:r>
                                                <m:rPr>
                                                  <m:nor/>
                                                </m:rPr>
                                                <a:rPr lang="zh-CN" altLang="zh-CN" sz="2400" b="0" i="0">
                                                  <a:solidFill>
                                                    <a:srgbClr val="010000"/>
                                                  </a:solidFill>
                                                  <a:effectLst/>
                                                  <a:latin typeface="Times New Roman" panose="02040503050406030204" pitchFamily="48" charset="0"/>
                                                  <a:ea typeface="宋体" panose="02040503050406030204" pitchFamily="48" charset="0"/>
                                                </a:rPr>
                                                <m:t>按边分</m:t>
                                              </m:r>
                                              <m:d>
                                                <m:dPr>
                                                  <m:begChr m:val="{"/>
                                                  <m:endChr m:val=""/>
                                                  <m:ctrlPr>
                                                    <a:rPr lang="en-US" altLang="zh-CN" sz="2400" b="0" i="1">
                                                      <a:solidFill>
                                                        <a:srgbClr val="010000"/>
                                                      </a:solidFill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Cambria Math" panose="02040503050406030204" pitchFamily="48" charset="0"/>
                                                    </a:rPr>
                                                  </m:ctrlPr>
                                                </m:dPr>
                                                <m:e>
                                                  <m:eqArr>
                                                    <m:eqArrPr>
                                                      <m:ctrlPr>
                                                        <a:rPr lang="en-US" altLang="zh-CN" sz="2400" b="0" i="1">
                                                          <a:solidFill>
                                                            <a:srgbClr val="010000"/>
                                                          </a:solidFill>
                                                          <a:effectLst/>
                                                          <a:latin typeface="Cambria Math" panose="02040503050406030204" pitchFamily="18" charset="0"/>
                                                          <a:ea typeface="Cambria Math" panose="02040503050406030204" pitchFamily="48" charset="0"/>
                                                        </a:rPr>
                                                      </m:ctrlPr>
                                                    </m:eqArrPr>
                                                    <m:e>
                                                      <m:r>
                                                        <a:rPr lang="en-US" altLang="zh-CN" sz="2400" b="0" i="1">
                                                          <a:solidFill>
                                                            <a:srgbClr val="010000"/>
                                                          </a:solidFill>
                                                          <a:effectLst/>
                                                          <a:latin typeface="Cambria Math" panose="02040503050406030204" pitchFamily="48" charset="0"/>
                                                          <a:ea typeface="Cambria Math" panose="02040503050406030204" pitchFamily="48" charset="0"/>
                                                        </a:rPr>
                                                        <m:t>&amp;</m:t>
                                                      </m:r>
                                                      <m:r>
                                                        <m:rPr>
                                                          <m:nor/>
                                                        </m:rPr>
                                                        <a:rPr lang="zh-CN" altLang="zh-CN" sz="2400" b="0" i="0">
                                                          <a:solidFill>
                                                            <a:srgbClr val="010000"/>
                                                          </a:solidFill>
                                                          <a:effectLst/>
                                                          <a:latin typeface="Times New Roman" panose="02040503050406030204" pitchFamily="48" charset="0"/>
                                                          <a:ea typeface="宋体" panose="02040503050406030204" pitchFamily="48" charset="0"/>
                                                        </a:rPr>
                                                        <m:t>不等边三角形</m:t>
                                                      </m:r>
                                                    </m:e>
                                                    <m:e>
                                                      <m:r>
                                                        <a:rPr lang="en-US" altLang="zh-CN" sz="2400" b="0" i="1">
                                                          <a:solidFill>
                                                            <a:srgbClr val="010000"/>
                                                          </a:solidFill>
                                                          <a:effectLst/>
                                                          <a:latin typeface="Cambria Math" panose="02040503050406030204" pitchFamily="48" charset="0"/>
                                                          <a:ea typeface="Cambria Math" panose="02040503050406030204" pitchFamily="48" charset="0"/>
                                                        </a:rPr>
                                                        <m:t>&amp;</m:t>
                                                      </m:r>
                                                      <m:d>
                                                        <m:dPr>
                                                          <m:begChr m:val=""/>
                                                          <m:endChr m:val=""/>
                                                          <m:ctrlPr>
                                                            <a:rPr lang="en-US" altLang="zh-CN" sz="2400" b="0" i="1">
                                                              <a:solidFill>
                                                                <a:srgbClr val="010000"/>
                                                              </a:solidFill>
                                                              <a:effectLst/>
                                                              <a:latin typeface="Cambria Math" panose="02040503050406030204" pitchFamily="18" charset="0"/>
                                                              <a:ea typeface="Cambria Math" panose="02040503050406030204" pitchFamily="48" charset="0"/>
                                                            </a:rPr>
                                                          </m:ctrlPr>
                                                        </m:dPr>
                                                        <m:e>
                                                          <m:eqArr>
                                                            <m:eqArrPr>
                                                              <m:ctrlPr>
                                                                <a:rPr lang="en-US" altLang="zh-CN" sz="2400" b="0" i="1">
                                                                  <a:solidFill>
                                                                    <a:srgbClr val="010000"/>
                                                                  </a:solidFill>
                                                                  <a:effectLst/>
                                                                  <a:latin typeface="Cambria Math" panose="02040503050406030204" pitchFamily="18" charset="0"/>
                                                                  <a:ea typeface="Cambria Math" panose="02040503050406030204" pitchFamily="48" charset="0"/>
                                                                </a:rPr>
                                                              </m:ctrlPr>
                                                            </m:eqArrPr>
                                                            <m:e>
                                                              <m:r>
                                                                <a:rPr lang="en-US" altLang="zh-CN" sz="2400" b="0" i="1">
                                                                  <a:solidFill>
                                                                    <a:srgbClr val="010000"/>
                                                                  </a:solidFill>
                                                                  <a:effectLst/>
                                                                  <a:latin typeface="Cambria Math" panose="02040503050406030204" pitchFamily="48" charset="0"/>
                                                                  <a:ea typeface="Cambria Math" panose="02040503050406030204" pitchFamily="48" charset="0"/>
                                                                </a:rPr>
                                                                <m:t>&amp;</m:t>
                                                              </m:r>
                                                              <m:r>
                                                                <m:rPr>
                                                                  <m:nor/>
                                                                </m:rPr>
                                                                <a:rPr lang="en-US" altLang="zh-CN" sz="2400" b="0" i="0">
                                                                  <a:solidFill>
                                                                    <a:srgbClr val="010000"/>
                                                                  </a:solidFill>
                                                                  <a:effectLst/>
                                                                  <a:latin typeface="宋体" panose="02040503050406030204" pitchFamily="48" charset="0"/>
                                                                  <a:ea typeface="宋体" panose="02040503050406030204" pitchFamily="48" charset="0"/>
                                                                </a:rPr>
                                                                <m:t>①</m:t>
                                                              </m:r>
                                                              <m:bar>
                                                                <m:barPr>
                                                                  <m:ctrlPr>
                                                                    <a:rPr lang="en-US" altLang="zh-CN" sz="2400" b="0" i="1">
                                                                      <a:solidFill>
                                                                        <a:srgbClr val="010000"/>
                                                                      </a:solidFill>
                                                                      <a:effectLst/>
                                                                      <a:latin typeface="Cambria Math" panose="02040503050406030204" pitchFamily="18" charset="0"/>
                                                                      <a:ea typeface="Cambria Math" panose="02040503050406030204" pitchFamily="48" charset="0"/>
                                                                    </a:rPr>
                                                                  </m:ctrlPr>
                                                                </m:barPr>
                                                                <m:e>
                                                                  <m:r>
                                                                    <m:rPr>
                                                                      <m:nor/>
                                                                    </m:rPr>
                                                                    <a:rPr lang="zh-CN" altLang="zh-CN" sz="2400" b="0" i="0">
                                                                      <a:solidFill>
                                                                        <a:srgbClr val="FE0000"/>
                                                                      </a:solidFill>
                                                                      <a:effectLst/>
                                                                      <a:latin typeface="Times New Roman" panose="02040503050406030204" pitchFamily="48" charset="0"/>
                                                                      <a:ea typeface="宋体" panose="02040503050406030204" pitchFamily="48" charset="0"/>
                                                                    </a:rPr>
                                                                    <m:t>　</m:t>
                                                                  </m:r>
                                                                  <m:r>
                                                                    <m:rPr>
                                                                      <m:nor/>
                                                                    </m:rPr>
                                                                    <a:rPr lang="zh-CN" altLang="zh-CN" sz="2400" b="0" i="0" smtClean="0">
                                                                      <a:solidFill>
                                                                        <a:srgbClr val="FE0000">
                                                                          <a:alpha val="0"/>
                                                                        </a:srgbClr>
                                                                      </a:solidFill>
                                                                      <a:effectLst/>
                                                                      <a:latin typeface="Times New Roman" panose="02040503050406030204" pitchFamily="48" charset="0"/>
                                                                      <a:ea typeface="宋体" panose="02040503050406030204" pitchFamily="48" charset="0"/>
                                                                    </a:rPr>
                                                                    <m:t>等腰　</m:t>
                                                                  </m:r>
                                                                </m:e>
                                                              </m:bar>
                                                              <m:r>
                                                                <m:rPr>
                                                                  <m:nor/>
                                                                </m:rPr>
                                                                <a:rPr lang="zh-CN" altLang="zh-CN" sz="2400" b="0" i="0">
                                                                  <a:solidFill>
                                                                    <a:srgbClr val="010000"/>
                                                                  </a:solidFill>
                                                                  <a:effectLst/>
                                                                  <a:latin typeface="Times New Roman" panose="02040503050406030204" pitchFamily="48" charset="0"/>
                                                                  <a:ea typeface="宋体" panose="02040503050406030204" pitchFamily="48" charset="0"/>
                                                                </a:rPr>
                                                                <m:t>三角形</m:t>
                                                              </m:r>
                                                              <m:r>
                                                                <a:rPr lang="zh-CN" altLang="zh-CN" sz="2400" b="0" i="1">
                                                                  <a:solidFill>
                                                                    <a:srgbClr val="010000"/>
                                                                  </a:solidFill>
                                                                  <a:effectLst/>
                                                                  <a:latin typeface="Cambria Math" panose="02040503050406030204" pitchFamily="48" charset="0"/>
                                                                  <a:ea typeface="Cambria Math" panose="02040503050406030204" pitchFamily="48" charset="0"/>
                                                                </a:rPr>
                                                                <m:t>（</m:t>
                                                              </m:r>
                                                              <m:r>
                                                                <m:rPr>
                                                                  <m:nor/>
                                                                </m:rPr>
                                                                <a:rPr lang="zh-CN" altLang="zh-CN" sz="2400" b="0" i="0">
                                                                  <a:solidFill>
                                                                    <a:srgbClr val="010000"/>
                                                                  </a:solidFill>
                                                                  <a:effectLst/>
                                                                  <a:latin typeface="Times New Roman" panose="02040503050406030204" pitchFamily="48" charset="0"/>
                                                                  <a:ea typeface="宋体" panose="02040503050406030204" pitchFamily="48" charset="0"/>
                                                                </a:rPr>
                                                                <m:t>包含</m:t>
                                                              </m:r>
                                                              <m:r>
                                                                <m:rPr>
                                                                  <m:nor/>
                                                                </m:rPr>
                                                                <a:rPr lang="en-US" altLang="zh-CN" sz="2400" b="0" i="0">
                                                                  <a:solidFill>
                                                                    <a:srgbClr val="010000"/>
                                                                  </a:solidFill>
                                                                  <a:effectLst/>
                                                                  <a:latin typeface="宋体" panose="02040503050406030204" pitchFamily="48" charset="0"/>
                                                                  <a:ea typeface="宋体" panose="02040503050406030204" pitchFamily="48" charset="0"/>
                                                                </a:rPr>
                                                                <m:t>②</m:t>
                                                              </m:r>
                                                              <m:bar>
                                                                <m:barPr>
                                                                  <m:ctrlPr>
                                                                    <a:rPr lang="en-US" altLang="zh-CN" sz="2400" b="0" i="1">
                                                                      <a:solidFill>
                                                                        <a:srgbClr val="010000"/>
                                                                      </a:solidFill>
                                                                      <a:effectLst/>
                                                                      <a:latin typeface="Cambria Math" panose="02040503050406030204" pitchFamily="18" charset="0"/>
                                                                      <a:ea typeface="Cambria Math" panose="02040503050406030204" pitchFamily="48" charset="0"/>
                                                                    </a:rPr>
                                                                  </m:ctrlPr>
                                                                </m:barPr>
                                                                <m:e>
                                                                  <m:r>
                                                                    <m:rPr>
                                                                      <m:nor/>
                                                                    </m:rPr>
                                                                    <a:rPr lang="zh-CN" altLang="zh-CN" sz="2400" b="0" i="0">
                                                                      <a:solidFill>
                                                                        <a:srgbClr val="FE0000"/>
                                                                      </a:solidFill>
                                                                      <a:effectLst/>
                                                                      <a:latin typeface="Times New Roman" panose="02040503050406030204" pitchFamily="48" charset="0"/>
                                                                      <a:ea typeface="宋体" panose="02040503050406030204" pitchFamily="48" charset="0"/>
                                                                    </a:rPr>
                                                                    <m:t>　</m:t>
                                                                  </m:r>
                                                                  <m:r>
                                                                    <m:rPr>
                                                                      <m:nor/>
                                                                    </m:rPr>
                                                                    <a:rPr lang="zh-CN" altLang="zh-CN" sz="2400" b="0" i="0" smtClean="0">
                                                                      <a:solidFill>
                                                                        <a:srgbClr val="FE0000">
                                                                          <a:alpha val="0"/>
                                                                        </a:srgbClr>
                                                                      </a:solidFill>
                                                                      <a:effectLst/>
                                                                      <a:latin typeface="Times New Roman" panose="02040503050406030204" pitchFamily="48" charset="0"/>
                                                                      <a:ea typeface="宋体" panose="02040503050406030204" pitchFamily="48" charset="0"/>
                                                                    </a:rPr>
                                                                    <m:t>等边　</m:t>
                                                                  </m:r>
                                                                </m:e>
                                                              </m:bar>
                                                            </m:e>
                                                            <m:e>
                                                              <m:r>
                                                                <a:rPr lang="en-US" altLang="zh-CN" sz="2400" b="0" i="1">
                                                                  <a:solidFill>
                                                                    <a:srgbClr val="010000"/>
                                                                  </a:solidFill>
                                                                  <a:effectLst/>
                                                                  <a:latin typeface="Cambria Math" panose="02040503050406030204" pitchFamily="48" charset="0"/>
                                                                  <a:ea typeface="Cambria Math" panose="02040503050406030204" pitchFamily="48" charset="0"/>
                                                                </a:rPr>
                                                                <m:t>&amp;</m:t>
                                                              </m:r>
                                                              <m:r>
                                                                <m:rPr>
                                                                  <m:nor/>
                                                                </m:rPr>
                                                                <a:rPr lang="zh-CN" altLang="zh-CN" sz="2400" b="0" i="0">
                                                                  <a:solidFill>
                                                                    <a:srgbClr val="010000"/>
                                                                  </a:solidFill>
                                                                  <a:effectLst/>
                                                                  <a:latin typeface="Times New Roman" panose="02040503050406030204" pitchFamily="48" charset="0"/>
                                                                  <a:ea typeface="宋体" panose="02040503050406030204" pitchFamily="48" charset="0"/>
                                                                </a:rPr>
                                                                <m:t>三角形</m:t>
                                                              </m:r>
                                                              <m:r>
                                                                <a:rPr lang="zh-CN" altLang="zh-CN" sz="2400" b="0" i="1">
                                                                  <a:solidFill>
                                                                    <a:srgbClr val="010000"/>
                                                                  </a:solidFill>
                                                                  <a:effectLst/>
                                                                  <a:latin typeface="Cambria Math" panose="02040503050406030204" pitchFamily="48" charset="0"/>
                                                                  <a:ea typeface="Cambria Math" panose="02040503050406030204" pitchFamily="48" charset="0"/>
                                                                </a:rPr>
                                                                <m:t>）</m:t>
                                                              </m:r>
                                                            </m:e>
                                                          </m:eqArr>
                                                        </m:e>
                                                      </m:d>
                                                    </m:e>
                                                  </m:eqArr>
                                                </m:e>
                                              </m:d>
                                            </m:e>
                                            <m:e>
                                              <m:r>
                                                <a:rPr lang="en-US" altLang="zh-CN" sz="2400" b="0" i="1">
                                                  <a:solidFill>
                                                    <a:srgbClr val="010000"/>
                                                  </a:solidFill>
                                                  <a:effectLst/>
                                                  <a:latin typeface="Cambria Math" panose="02040503050406030204" pitchFamily="48" charset="0"/>
                                                  <a:ea typeface="Cambria Math" panose="02040503050406030204" pitchFamily="48" charset="0"/>
                                                </a:rPr>
                                                <m:t>&amp;</m:t>
                                              </m:r>
                                              <m:r>
                                                <m:rPr>
                                                  <m:nor/>
                                                </m:rPr>
                                                <a:rPr lang="zh-CN" altLang="zh-CN" sz="2400" b="0" i="0">
                                                  <a:solidFill>
                                                    <a:srgbClr val="010000"/>
                                                  </a:solidFill>
                                                  <a:effectLst/>
                                                  <a:latin typeface="Times New Roman" panose="02040503050406030204" pitchFamily="48" charset="0"/>
                                                  <a:ea typeface="宋体" panose="02040503050406030204" pitchFamily="48" charset="0"/>
                                                </a:rPr>
                                                <m:t>按角分</m:t>
                                              </m:r>
                                              <m:d>
                                                <m:dPr>
                                                  <m:begChr m:val="{"/>
                                                  <m:endChr m:val=""/>
                                                  <m:ctrlPr>
                                                    <a:rPr lang="en-US" altLang="zh-CN" sz="2400" b="0" i="1">
                                                      <a:solidFill>
                                                        <a:srgbClr val="010000"/>
                                                      </a:solidFill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Cambria Math" panose="02040503050406030204" pitchFamily="48" charset="0"/>
                                                    </a:rPr>
                                                  </m:ctrlPr>
                                                </m:dPr>
                                                <m:e>
                                                  <m:eqArr>
                                                    <m:eqArrPr>
                                                      <m:ctrlPr>
                                                        <a:rPr lang="en-US" altLang="zh-CN" sz="2400" b="0" i="1">
                                                          <a:solidFill>
                                                            <a:srgbClr val="010000"/>
                                                          </a:solidFill>
                                                          <a:effectLst/>
                                                          <a:latin typeface="Cambria Math" panose="02040503050406030204" pitchFamily="18" charset="0"/>
                                                          <a:ea typeface="Cambria Math" panose="02040503050406030204" pitchFamily="48" charset="0"/>
                                                        </a:rPr>
                                                      </m:ctrlPr>
                                                    </m:eqArrPr>
                                                    <m:e>
                                                      <m:r>
                                                        <a:rPr lang="en-US" altLang="zh-CN" sz="2400" b="0" i="1">
                                                          <a:solidFill>
                                                            <a:srgbClr val="010000"/>
                                                          </a:solidFill>
                                                          <a:effectLst/>
                                                          <a:latin typeface="Cambria Math" panose="02040503050406030204" pitchFamily="48" charset="0"/>
                                                          <a:ea typeface="Cambria Math" panose="02040503050406030204" pitchFamily="48" charset="0"/>
                                                        </a:rPr>
                                                        <m:t>&amp;</m:t>
                                                      </m:r>
                                                      <m:r>
                                                        <m:rPr>
                                                          <m:nor/>
                                                        </m:rPr>
                                                        <a:rPr lang="en-US" altLang="zh-CN" sz="2400" b="0" i="0">
                                                          <a:solidFill>
                                                            <a:srgbClr val="010000"/>
                                                          </a:solidFill>
                                                          <a:effectLst/>
                                                          <a:latin typeface="宋体" panose="02040503050406030204" pitchFamily="48" charset="0"/>
                                                          <a:ea typeface="宋体" panose="02040503050406030204" pitchFamily="48" charset="0"/>
                                                        </a:rPr>
                                                        <m:t>③</m:t>
                                                      </m:r>
                                                      <m:bar>
                                                        <m:barPr>
                                                          <m:ctrlPr>
                                                            <a:rPr lang="en-US" altLang="zh-CN" sz="2400" b="0" i="1">
                                                              <a:solidFill>
                                                                <a:srgbClr val="010000"/>
                                                              </a:solidFill>
                                                              <a:effectLst/>
                                                              <a:latin typeface="Cambria Math" panose="02040503050406030204" pitchFamily="18" charset="0"/>
                                                              <a:ea typeface="Cambria Math" panose="02040503050406030204" pitchFamily="48" charset="0"/>
                                                            </a:rPr>
                                                          </m:ctrlPr>
                                                        </m:barPr>
                                                        <m:e>
                                                          <m:r>
                                                            <m:rPr>
                                                              <m:nor/>
                                                            </m:rPr>
                                                            <a:rPr lang="zh-CN" altLang="zh-CN" sz="2400" b="0" i="0">
                                                              <a:solidFill>
                                                                <a:srgbClr val="FE0000"/>
                                                              </a:solidFill>
                                                              <a:effectLst/>
                                                              <a:latin typeface="Times New Roman" panose="02040503050406030204" pitchFamily="48" charset="0"/>
                                                              <a:ea typeface="宋体" panose="02040503050406030204" pitchFamily="48" charset="0"/>
                                                            </a:rPr>
                                                            <m:t>　</m:t>
                                                          </m:r>
                                                          <m:r>
                                                            <m:rPr>
                                                              <m:nor/>
                                                            </m:rPr>
                                                            <a:rPr lang="zh-CN" altLang="zh-CN" sz="2400" b="0" i="0" smtClean="0">
                                                              <a:solidFill>
                                                                <a:srgbClr val="FE0000">
                                                                  <a:alpha val="0"/>
                                                                </a:srgbClr>
                                                              </a:solidFill>
                                                              <a:effectLst/>
                                                              <a:latin typeface="Times New Roman" panose="02040503050406030204" pitchFamily="48" charset="0"/>
                                                              <a:ea typeface="宋体" panose="02040503050406030204" pitchFamily="48" charset="0"/>
                                                            </a:rPr>
                                                            <m:t>直角　</m:t>
                                                          </m:r>
                                                        </m:e>
                                                      </m:bar>
                                                      <m:r>
                                                        <m:rPr>
                                                          <m:nor/>
                                                        </m:rPr>
                                                        <a:rPr lang="zh-CN" altLang="zh-CN" sz="2400" b="0" i="0">
                                                          <a:solidFill>
                                                            <a:srgbClr val="010000"/>
                                                          </a:solidFill>
                                                          <a:effectLst/>
                                                          <a:latin typeface="Times New Roman" panose="02040503050406030204" pitchFamily="48" charset="0"/>
                                                          <a:ea typeface="宋体" panose="02040503050406030204" pitchFamily="48" charset="0"/>
                                                        </a:rPr>
                                                        <m:t>三角形</m:t>
                                                      </m:r>
                                                    </m:e>
                                                    <m:e>
                                                      <m:r>
                                                        <a:rPr lang="en-US" altLang="zh-CN" sz="2400" b="0" i="1">
                                                          <a:solidFill>
                                                            <a:srgbClr val="010000"/>
                                                          </a:solidFill>
                                                          <a:effectLst/>
                                                          <a:latin typeface="Cambria Math" panose="02040503050406030204" pitchFamily="48" charset="0"/>
                                                          <a:ea typeface="Cambria Math" panose="02040503050406030204" pitchFamily="48" charset="0"/>
                                                        </a:rPr>
                                                        <m:t>&amp;</m:t>
                                                      </m:r>
                                                      <m:r>
                                                        <m:rPr>
                                                          <m:nor/>
                                                        </m:rPr>
                                                        <a:rPr lang="zh-CN" altLang="zh-CN" sz="2400" b="0" i="0">
                                                          <a:solidFill>
                                                            <a:srgbClr val="010000"/>
                                                          </a:solidFill>
                                                          <a:effectLst/>
                                                          <a:latin typeface="Times New Roman" panose="02040503050406030204" pitchFamily="48" charset="0"/>
                                                          <a:ea typeface="宋体" panose="02040503050406030204" pitchFamily="48" charset="0"/>
                                                        </a:rPr>
                                                        <m:t>斜三角形</m:t>
                                                      </m:r>
                                                      <m:d>
                                                        <m:dPr>
                                                          <m:begChr m:val="{"/>
                                                          <m:endChr m:val=""/>
                                                          <m:ctrlPr>
                                                            <a:rPr lang="en-US" altLang="zh-CN" sz="2400" b="0" i="1">
                                                              <a:solidFill>
                                                                <a:srgbClr val="010000"/>
                                                              </a:solidFill>
                                                              <a:effectLst/>
                                                              <a:latin typeface="Cambria Math" panose="02040503050406030204" pitchFamily="18" charset="0"/>
                                                              <a:ea typeface="Cambria Math" panose="02040503050406030204" pitchFamily="48" charset="0"/>
                                                            </a:rPr>
                                                          </m:ctrlPr>
                                                        </m:dPr>
                                                        <m:e>
                                                          <m:eqArr>
                                                            <m:eqArrPr>
                                                              <m:ctrlPr>
                                                                <a:rPr lang="en-US" altLang="zh-CN" sz="2400" b="0" i="1">
                                                                  <a:solidFill>
                                                                    <a:srgbClr val="010000"/>
                                                                  </a:solidFill>
                                                                  <a:effectLst/>
                                                                  <a:latin typeface="Cambria Math" panose="02040503050406030204" pitchFamily="18" charset="0"/>
                                                                  <a:ea typeface="Cambria Math" panose="02040503050406030204" pitchFamily="48" charset="0"/>
                                                                </a:rPr>
                                                              </m:ctrlPr>
                                                            </m:eqArrPr>
                                                            <m:e>
                                                              <m:r>
                                                                <a:rPr lang="en-US" altLang="zh-CN" sz="2400" b="0" i="1">
                                                                  <a:solidFill>
                                                                    <a:srgbClr val="010000"/>
                                                                  </a:solidFill>
                                                                  <a:effectLst/>
                                                                  <a:latin typeface="Cambria Math" panose="02040503050406030204" pitchFamily="48" charset="0"/>
                                                                  <a:ea typeface="Cambria Math" panose="02040503050406030204" pitchFamily="48" charset="0"/>
                                                                </a:rPr>
                                                                <m:t>&amp;</m:t>
                                                              </m:r>
                                                              <m:r>
                                                                <m:rPr>
                                                                  <m:nor/>
                                                                </m:rPr>
                                                                <a:rPr lang="zh-CN" altLang="zh-CN" sz="2400" b="0" i="0">
                                                                  <a:solidFill>
                                                                    <a:srgbClr val="010000"/>
                                                                  </a:solidFill>
                                                                  <a:effectLst/>
                                                                  <a:latin typeface="Times New Roman" panose="02040503050406030204" pitchFamily="48" charset="0"/>
                                                                  <a:ea typeface="宋体" panose="02040503050406030204" pitchFamily="48" charset="0"/>
                                                                </a:rPr>
                                                                <m:t>锐角三角形</m:t>
                                                              </m:r>
                                                            </m:e>
                                                            <m:e>
                                                              <m:r>
                                                                <a:rPr lang="en-US" altLang="zh-CN" sz="2400" b="0" i="1">
                                                                  <a:solidFill>
                                                                    <a:srgbClr val="010000"/>
                                                                  </a:solidFill>
                                                                  <a:effectLst/>
                                                                  <a:latin typeface="Cambria Math" panose="02040503050406030204" pitchFamily="48" charset="0"/>
                                                                  <a:ea typeface="Cambria Math" panose="02040503050406030204" pitchFamily="48" charset="0"/>
                                                                </a:rPr>
                                                                <m:t>&amp;</m:t>
                                                              </m:r>
                                                              <m:r>
                                                                <m:rPr>
                                                                  <m:nor/>
                                                                </m:rPr>
                                                                <a:rPr lang="zh-CN" altLang="zh-CN" sz="2400" b="0" i="0">
                                                                  <a:solidFill>
                                                                    <a:srgbClr val="010000"/>
                                                                  </a:solidFill>
                                                                  <a:effectLst/>
                                                                  <a:latin typeface="Times New Roman" panose="02040503050406030204" pitchFamily="48" charset="0"/>
                                                                  <a:ea typeface="宋体" panose="02040503050406030204" pitchFamily="48" charset="0"/>
                                                                </a:rPr>
                                                                <m:t>钝角三角形</m:t>
                                                              </m:r>
                                                            </m:e>
                                                          </m:eqArr>
                                                        </m:e>
                                                      </m:d>
                                                    </m:e>
                                                  </m:eqArr>
                                                </m:e>
                                              </m:d>
                                            </m:e>
                                          </m:eqArr>
                                        </m:e>
                                      </m:d>
                                    </m:e>
                                  </m:eqArr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</p:txBody>
          </p:sp>
        </mc:Choice>
        <mc:Fallback>
          <p:sp>
            <p:nvSpPr>
              <p:cNvPr id="12244" name="yt_shape_122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408" y="1431495"/>
                <a:ext cx="11492915" cy="451174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F9AD28D-331B-05DA-B612-BDB845C28B16}"/>
                  </a:ext>
                </a:extLst>
              </p:cNvPr>
              <p:cNvSpPr txBox="1"/>
              <p:nvPr/>
            </p:nvSpPr>
            <p:spPr>
              <a:xfrm>
                <a:off x="7526443" y="3125986"/>
                <a:ext cx="1094486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等腰　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F9AD28D-331B-05DA-B612-BDB845C28B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6443" y="3125986"/>
                <a:ext cx="1094486" cy="4594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60CE8B3-721D-6F58-1038-F72C73AA3966}"/>
                  </a:ext>
                </a:extLst>
              </p:cNvPr>
              <p:cNvSpPr txBox="1"/>
              <p:nvPr/>
            </p:nvSpPr>
            <p:spPr>
              <a:xfrm>
                <a:off x="10879243" y="3125986"/>
                <a:ext cx="1094486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等边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60CE8B3-721D-6F58-1038-F72C73AA39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79243" y="3125986"/>
                <a:ext cx="1094486" cy="45943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DA165A3-F403-6CE6-51AB-ED226C098B40}"/>
                  </a:ext>
                </a:extLst>
              </p:cNvPr>
              <p:cNvSpPr txBox="1"/>
              <p:nvPr/>
            </p:nvSpPr>
            <p:spPr>
              <a:xfrm>
                <a:off x="7526443" y="4098410"/>
                <a:ext cx="1094486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直角　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DA165A3-F403-6CE6-51AB-ED226C098B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6443" y="4098410"/>
                <a:ext cx="1094486" cy="45943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221270" y="3077529"/>
            <a:ext cx="6096000" cy="15081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dirty="0" smtClean="0">
                <a:solidFill>
                  <a:srgbClr val="000000"/>
                </a:solidFill>
                <a:latin typeface="Times New Roman" pitchFamily="24"/>
                <a:ea typeface="宋体" pitchFamily="24"/>
                <a:sym typeface="_⨹_9_6308a"/>
              </a:rPr>
              <a:t>三角形</a:t>
            </a:r>
            <a:endParaRPr lang="en-US" altLang="zh-CN" sz="2400" dirty="0" smtClean="0">
              <a:solidFill>
                <a:srgbClr val="000000"/>
              </a:solidFill>
              <a:latin typeface="Times New Roman" pitchFamily="24"/>
              <a:ea typeface="宋体" pitchFamily="24"/>
              <a:sym typeface="_⨹_9_6308a"/>
            </a:endParaRPr>
          </a:p>
          <a:p>
            <a:r>
              <a:rPr lang="zh-CN" altLang="zh-CN" sz="2400" dirty="0" smtClean="0">
                <a:solidFill>
                  <a:srgbClr val="000000"/>
                </a:solidFill>
                <a:latin typeface="Times New Roman" pitchFamily="24"/>
                <a:ea typeface="宋体" pitchFamily="24"/>
                <a:sym typeface="_⨹_9_6308a"/>
              </a:rPr>
              <a:t>中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9_6308a"/>
              </a:rPr>
              <a:t>的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itchFamily="24"/>
                <a:ea typeface="宋体" pitchFamily="24"/>
                <a:sym typeface="_⨹_9_6308a"/>
              </a:rPr>
              <a:t>边</a:t>
            </a:r>
            <a:endParaRPr lang="en-US" altLang="zh-CN" sz="2400" dirty="0" smtClean="0">
              <a:solidFill>
                <a:srgbClr val="000000"/>
              </a:solidFill>
              <a:latin typeface="Times New Roman" pitchFamily="24"/>
              <a:ea typeface="宋体" pitchFamily="24"/>
              <a:sym typeface="_⨹_9_6308a"/>
            </a:endParaRPr>
          </a:p>
          <a:p>
            <a:r>
              <a:rPr lang="zh-CN" altLang="zh-CN" sz="2400" dirty="0" smtClean="0">
                <a:solidFill>
                  <a:srgbClr val="000000"/>
                </a:solidFill>
                <a:latin typeface="Times New Roman" pitchFamily="24"/>
                <a:ea typeface="宋体" pitchFamily="24"/>
                <a:sym typeface="_⨹_9_6308a"/>
              </a:rPr>
              <a:t>角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9_6308a"/>
              </a:rPr>
              <a:t>关系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1" name="yt_shape_12301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是高，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29faf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100°.</a:t>
            </a:r>
          </a:p>
        </p:txBody>
      </p:sp>
      <p:pic>
        <p:nvPicPr>
          <p:cNvPr id="12303" name="yt_image_12303" title="H_98.0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62281" y="2175277"/>
            <a:ext cx="2170783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517B95B-07D6-38F7-31C8-553E46A801EC}"/>
              </a:ext>
            </a:extLst>
          </p:cNvPr>
          <p:cNvSpPr txBox="1"/>
          <p:nvPr/>
        </p:nvSpPr>
        <p:spPr>
          <a:xfrm>
            <a:off x="450108" y="1328682"/>
            <a:ext cx="10328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是高，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F28166-04B1-A50B-39E5-796F15CFF557}"/>
              </a:ext>
            </a:extLst>
          </p:cNvPr>
          <p:cNvSpPr txBox="1"/>
          <p:nvPr/>
        </p:nvSpPr>
        <p:spPr>
          <a:xfrm>
            <a:off x="450108" y="1804170"/>
            <a:ext cx="11182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287EC9-B500-BEDF-A24F-36510D2CBB96}"/>
              </a:ext>
            </a:extLst>
          </p:cNvPr>
          <p:cNvSpPr txBox="1"/>
          <p:nvPr/>
        </p:nvSpPr>
        <p:spPr>
          <a:xfrm>
            <a:off x="450108" y="2279658"/>
            <a:ext cx="1140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BOC</a:t>
            </a:r>
            <a:r>
              <a:rPr lang="en-US" altLang="zh-CN" sz="1500" i="1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29faf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6" name="yt_shape_12306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305" name="yt_image_12305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308" name="yt_shape_12308"/>
              <p:cNvSpPr txBox="1"/>
              <p:nvPr/>
            </p:nvSpPr>
            <p:spPr>
              <a:xfrm>
                <a:off x="540119" y="1482165"/>
                <a:ext cx="11111999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为边长的等腰三角形的周长为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308" name="yt_shape_12308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11999" cy="469167"/>
              </a:xfrm>
              <a:prstGeom prst="rect">
                <a:avLst/>
              </a:prstGeom>
              <a:blipFill>
                <a:blip r:embed="rId3"/>
                <a:stretch>
                  <a:fillRect l="-1701" t="-2597" r="-1098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310" name="yt_table_1231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227380"/>
              </p:ext>
            </p:extLst>
          </p:nvPr>
        </p:nvGraphicFramePr>
        <p:xfrm>
          <a:off x="540047" y="2002120"/>
          <a:ext cx="4511803" cy="950976"/>
        </p:xfrm>
        <a:graphic>
          <a:graphicData uri="http://schemas.openxmlformats.org/drawingml/2006/table">
            <a:tbl>
              <a:tblPr/>
              <a:tblGrid>
                <a:gridCol w="2792540">
                  <a:extLst>
                    <a:ext uri="{9D8B030D-6E8A-4147-A177-3AD203B41FA5}">
                      <a16:colId xmlns:a16="http://schemas.microsoft.com/office/drawing/2014/main" val="10374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3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4"/>
                  </a:ext>
                </a:extLst>
              </a:tr>
            </a:tbl>
          </a:graphicData>
        </a:graphic>
      </p:graphicFrame>
      <p:sp>
        <p:nvSpPr>
          <p:cNvPr id="12312" name="yt_shape_12312" descr="{&quot;rangeId&quot;:0,&quot;hasUnderline&quot;:&quot;1&quot;}"/>
          <p:cNvSpPr txBox="1"/>
          <p:nvPr/>
        </p:nvSpPr>
        <p:spPr>
          <a:xfrm>
            <a:off x="540119" y="300367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在等腰三角形中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则腰长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7.5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515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上的一个动点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的运动过程中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59fb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恰好是直角三角形时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所有可能的度数为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14" name="yt_image_12314" title="H_66.51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4287" y="4922544"/>
            <a:ext cx="1803425" cy="84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47E3190-E332-F706-8D48-BCC1438BFB8B}"/>
              </a:ext>
            </a:extLst>
          </p:cNvPr>
          <p:cNvSpPr txBox="1"/>
          <p:nvPr/>
        </p:nvSpPr>
        <p:spPr>
          <a:xfrm>
            <a:off x="10663320" y="1435359"/>
            <a:ext cx="400748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6823183-E786-1B36-0201-F6B7B6FC9681}"/>
              </a:ext>
            </a:extLst>
          </p:cNvPr>
          <p:cNvSpPr txBox="1"/>
          <p:nvPr/>
        </p:nvSpPr>
        <p:spPr>
          <a:xfrm>
            <a:off x="8470157" y="2956868"/>
            <a:ext cx="202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AB1C57-6802-04C3-BD18-D716CC82DDE6}"/>
              </a:ext>
            </a:extLst>
          </p:cNvPr>
          <p:cNvSpPr txBox="1"/>
          <p:nvPr/>
        </p:nvSpPr>
        <p:spPr>
          <a:xfrm>
            <a:off x="2583708" y="3432356"/>
            <a:ext cx="179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850C1A-F842-D89B-8F5B-309E9B211BAC}"/>
              </a:ext>
            </a:extLst>
          </p:cNvPr>
          <p:cNvSpPr txBox="1"/>
          <p:nvPr/>
        </p:nvSpPr>
        <p:spPr>
          <a:xfrm>
            <a:off x="7836746" y="4383332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7" name="yt_shape_12317"/>
          <p:cNvSpPr txBox="1"/>
          <p:nvPr/>
        </p:nvSpPr>
        <p:spPr>
          <a:xfrm>
            <a:off x="527422" y="675089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316" name="yt_image_12316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422" y="743546"/>
            <a:ext cx="2040186" cy="46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19" name="yt_shape_12319" descr="{&quot;rangeId&quot;:0,&quot;hasUnderline&quot;:&quot;1&quot;}"/>
          <p:cNvSpPr txBox="1"/>
          <p:nvPr/>
        </p:nvSpPr>
        <p:spPr>
          <a:xfrm>
            <a:off x="527541" y="125725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的外角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022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7027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BQC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125°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7D713CF-7CF2-DCB7-00E0-DA8DBB92ADA1}"/>
              </a:ext>
            </a:extLst>
          </p:cNvPr>
          <p:cNvSpPr txBox="1"/>
          <p:nvPr/>
        </p:nvSpPr>
        <p:spPr>
          <a:xfrm>
            <a:off x="5015880" y="263691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20120D-C623-2F74-ED3A-75EC9223E521}"/>
              </a:ext>
            </a:extLst>
          </p:cNvPr>
          <p:cNvSpPr txBox="1"/>
          <p:nvPr/>
        </p:nvSpPr>
        <p:spPr>
          <a:xfrm>
            <a:off x="7671768" y="2636912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2323" title="H_143.3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19926" y="2556017"/>
            <a:ext cx="1145516" cy="182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321"/>
              <p:cNvSpPr txBox="1"/>
              <p:nvPr/>
            </p:nvSpPr>
            <p:spPr>
              <a:xfrm>
                <a:off x="652443" y="2916057"/>
                <a:ext cx="10311399" cy="43830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1c20e"/>
                  </a:rPr>
                  <a:t> 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220°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分别平分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的外角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c7ed6"/>
                  </a:rPr>
                  <a:t> 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1_75535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分别平分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67102"/>
                  </a:rPr>
                  <a:t> 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BQC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4a035"/>
                  </a:rPr>
                  <a:t> 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故答案为：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125°</a:t>
                </a:r>
              </a:p>
            </p:txBody>
          </p:sp>
        </mc:Choice>
        <mc:Fallback>
          <p:sp>
            <p:nvSpPr>
              <p:cNvPr id="8" name="yt_shape_123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443" y="2916057"/>
                <a:ext cx="10311399" cy="4383059"/>
              </a:xfrm>
              <a:prstGeom prst="rect">
                <a:avLst/>
              </a:prstGeom>
              <a:blipFill>
                <a:blip r:embed="rId4"/>
                <a:stretch>
                  <a:fillRect l="-1773" t="-1113" b="-34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15F1CE8-551E-BCE2-105D-EF2F073845DA}"/>
              </a:ext>
            </a:extLst>
          </p:cNvPr>
          <p:cNvSpPr txBox="1"/>
          <p:nvPr/>
        </p:nvSpPr>
        <p:spPr>
          <a:xfrm>
            <a:off x="546556" y="3077515"/>
            <a:ext cx="101526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03DE114-E8B4-2742-6DF2-56DC13CD1B7C}"/>
              </a:ext>
            </a:extLst>
          </p:cNvPr>
          <p:cNvSpPr txBox="1"/>
          <p:nvPr/>
        </p:nvSpPr>
        <p:spPr>
          <a:xfrm>
            <a:off x="562432" y="3473002"/>
            <a:ext cx="94922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1c20e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220°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E1DB9AD-024F-3645-D331-7F5EFC326CE1}"/>
              </a:ext>
            </a:extLst>
          </p:cNvPr>
          <p:cNvSpPr txBox="1"/>
          <p:nvPr/>
        </p:nvSpPr>
        <p:spPr>
          <a:xfrm>
            <a:off x="562432" y="3820227"/>
            <a:ext cx="9654032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∵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CP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分别平分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的外角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c7ed6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CBD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BCE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A5F3E32-98A8-B511-86BC-3DD20A5EF3CE}"/>
              </a:ext>
            </a:extLst>
          </p:cNvPr>
          <p:cNvSpPr txBox="1"/>
          <p:nvPr/>
        </p:nvSpPr>
        <p:spPr>
          <a:xfrm>
            <a:off x="562432" y="5010391"/>
            <a:ext cx="402482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448612A-E4A8-C56E-76F6-A0407E0641AC}"/>
                  </a:ext>
                </a:extLst>
              </p:cNvPr>
              <p:cNvSpPr txBox="1"/>
              <p:nvPr/>
            </p:nvSpPr>
            <p:spPr>
              <a:xfrm>
                <a:off x="562432" y="5485879"/>
                <a:ext cx="1012094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BQ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CQ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分别平分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PCB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QCB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PCB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67102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448612A-E4A8-C56E-76F6-A0407E0641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432" y="5485879"/>
                <a:ext cx="10120947" cy="765061"/>
              </a:xfrm>
              <a:prstGeom prst="rect">
                <a:avLst/>
              </a:prstGeom>
              <a:blipFill>
                <a:blip r:embed="rId5"/>
                <a:stretch>
                  <a:fillRect l="-903" t="-10400" r="-14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19CC523F-845D-220E-29A4-7F2E2C4BC847}"/>
                  </a:ext>
                </a:extLst>
              </p:cNvPr>
              <p:cNvSpPr txBox="1"/>
              <p:nvPr/>
            </p:nvSpPr>
            <p:spPr>
              <a:xfrm>
                <a:off x="562432" y="5719103"/>
                <a:ext cx="100558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QCB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PCB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55°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19CC523F-845D-220E-29A4-7F2E2C4BC8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432" y="5719103"/>
                <a:ext cx="10055861" cy="765061"/>
              </a:xfrm>
              <a:prstGeom prst="rect">
                <a:avLst/>
              </a:prstGeom>
              <a:blipFill>
                <a:blip r:embed="rId6"/>
                <a:stretch>
                  <a:fillRect l="-90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74671521-688B-7301-4B64-109581B6145C}"/>
              </a:ext>
            </a:extLst>
          </p:cNvPr>
          <p:cNvSpPr txBox="1"/>
          <p:nvPr/>
        </p:nvSpPr>
        <p:spPr>
          <a:xfrm>
            <a:off x="546556" y="6336062"/>
            <a:ext cx="2756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BQC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4a035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125°.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34DB399-55F9-7F45-7A9B-F5EA9FF6EB44}"/>
              </a:ext>
            </a:extLst>
          </p:cNvPr>
          <p:cNvSpPr txBox="1"/>
          <p:nvPr/>
        </p:nvSpPr>
        <p:spPr>
          <a:xfrm>
            <a:off x="4587252" y="6356702"/>
            <a:ext cx="3015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故答案为：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125°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/>
              <p:nvPr/>
            </p:nvSpPr>
            <p:spPr>
              <a:xfrm>
                <a:off x="562432" y="4352064"/>
                <a:ext cx="10596441" cy="11704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CBP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BCP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110°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  <a:sym typeface="_⨹_1_75535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432" y="4352064"/>
                <a:ext cx="10596441" cy="1170449"/>
              </a:xfrm>
              <a:prstGeom prst="rect">
                <a:avLst/>
              </a:prstGeom>
              <a:blipFill>
                <a:blip r:embed="rId7"/>
                <a:stretch>
                  <a:fillRect l="-8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25" name="yt_shape_12325"/>
              <p:cNvSpPr txBox="1"/>
              <p:nvPr/>
            </p:nvSpPr>
            <p:spPr>
              <a:xfrm>
                <a:off x="540119" y="900000"/>
                <a:ext cx="11492915" cy="22791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分别是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1_656a8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的平分线，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分别平分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1_44fb8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25" name="yt_shape_12325" descr="{&quot;rangeId&quot;:27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279150"/>
              </a:xfrm>
              <a:prstGeom prst="rect">
                <a:avLst/>
              </a:prstGeom>
              <a:blipFill>
                <a:blip r:embed="rId2"/>
                <a:stretch>
                  <a:fillRect l="-1645" t="-2406" b="-3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28" name="yt_image_12328" title="H_143.3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47903" y="3203914"/>
            <a:ext cx="1145516" cy="182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1EE8BA-8C11-50D9-C7E3-8BCCBD8580F3}"/>
              </a:ext>
            </a:extLst>
          </p:cNvPr>
          <p:cNvSpPr txBox="1"/>
          <p:nvPr/>
        </p:nvSpPr>
        <p:spPr>
          <a:xfrm>
            <a:off x="450108" y="1328682"/>
            <a:ext cx="1126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E90000B-08D9-F74E-D1EE-F320A768A47A}"/>
                  </a:ext>
                </a:extLst>
              </p:cNvPr>
              <p:cNvSpPr txBox="1"/>
              <p:nvPr/>
            </p:nvSpPr>
            <p:spPr>
              <a:xfrm>
                <a:off x="450108" y="2265424"/>
                <a:ext cx="112433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CN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分别是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PBD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  <a:sym typeface="_⨹_1_656a8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PCE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的平分线，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分别平分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kumimoji="0" lang="en-US" altLang="zh-CN" sz="2400" b="0" i="0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/Times New Roman" pitchFamily="24"/>
                  <a:ea typeface="楷体" pitchFamily="24"/>
                </a:endParaRPr>
              </a:p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sym typeface="_⨹_1_44fb8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E90000B-08D9-F74E-D1EE-F320A768A4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65424"/>
                <a:ext cx="11243311" cy="766077"/>
              </a:xfrm>
              <a:prstGeom prst="rect">
                <a:avLst/>
              </a:prstGeom>
              <a:blipFill>
                <a:blip r:embed="rId4"/>
                <a:stretch>
                  <a:fillRect l="-868" t="-58400" r="-4067" b="-8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60D6A26-26D9-37B6-73CA-0F30A646CB4E}"/>
                  </a:ext>
                </a:extLst>
              </p:cNvPr>
              <p:cNvSpPr txBox="1"/>
              <p:nvPr/>
            </p:nvSpPr>
            <p:spPr>
              <a:xfrm>
                <a:off x="3791744" y="2316604"/>
                <a:ext cx="716984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60D6A26-26D9-37B6-73CA-0F30A646CB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1744" y="2316604"/>
                <a:ext cx="7169848" cy="727279"/>
              </a:xfrm>
              <a:prstGeom prst="rect">
                <a:avLst/>
              </a:prstGeom>
              <a:blipFill>
                <a:blip r:embed="rId5"/>
                <a:stretch>
                  <a:fillRect l="-1276" r="-136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uiExpand="1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246" name="yt_shape_12246"/>
              <p:cNvSpPr txBox="1"/>
              <p:nvPr/>
            </p:nvSpPr>
            <p:spPr>
              <a:xfrm>
                <a:off x="551384" y="1268894"/>
                <a:ext cx="11492915" cy="45363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>
                              <a:solidFill>
                                <a:srgbClr val="01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边的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关系</m:t>
                                      </m:r>
                                    </m:e>
                                  </m:eqArr>
                                </m:e>
                              </m:d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三角形中任何两边的和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宋体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④</m:t>
                                      </m:r>
                                      <m:bar>
                                        <m:bar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barPr>
                                        <m:e>
                                          <m:r>
                                            <m:rPr>
                                              <m:nor/>
                                            </m:rPr>
                                            <a:rPr lang="zh-CN" altLang="zh-CN" sz="2400" b="0" i="0">
                                              <a:solidFill>
                                                <a:srgbClr val="FE0000"/>
                                              </a:solidFill>
                                              <a:effectLst/>
                                              <a:latin typeface="Times New Roman" panose="02040503050406030204" pitchFamily="48" charset="0"/>
                                              <a:ea typeface="宋体" panose="02040503050406030204" pitchFamily="48" charset="0"/>
                                            </a:rPr>
                                            <m:t>　</m:t>
                                          </m:r>
                                          <m:r>
                                            <m:rPr>
                                              <m:nor/>
                                            </m:rPr>
                                            <a:rPr lang="zh-CN" altLang="zh-CN" sz="2400" b="0" i="0" smtClean="0">
                                              <a:solidFill>
                                                <a:srgbClr val="FE0000">
                                                  <a:alpha val="0"/>
                                                </a:srgbClr>
                                              </a:solidFill>
                                              <a:effectLst/>
                                              <a:latin typeface="Times New Roman" panose="02040503050406030204" pitchFamily="48" charset="0"/>
                                              <a:ea typeface="宋体" panose="02040503050406030204" pitchFamily="48" charset="0"/>
                                            </a:rPr>
                                            <m:t>大于　</m:t>
                                          </m:r>
                                        </m:e>
                                      </m:ba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第三边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.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三角形中任何两边的差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宋体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⑤</m:t>
                                      </m:r>
                                      <m:bar>
                                        <m:bar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barPr>
                                        <m:e>
                                          <m:r>
                                            <m:rPr>
                                              <m:nor/>
                                            </m:rPr>
                                            <a:rPr lang="zh-CN" altLang="zh-CN" sz="2400" b="0" i="0">
                                              <a:solidFill>
                                                <a:srgbClr val="FE0000"/>
                                              </a:solidFill>
                                              <a:effectLst/>
                                              <a:latin typeface="Times New Roman" panose="02040503050406030204" pitchFamily="48" charset="0"/>
                                              <a:ea typeface="宋体" panose="02040503050406030204" pitchFamily="48" charset="0"/>
                                            </a:rPr>
                                            <m:t>　</m:t>
                                          </m:r>
                                          <m:r>
                                            <m:rPr>
                                              <m:nor/>
                                            </m:rPr>
                                            <a:rPr lang="zh-CN" altLang="zh-CN" sz="2400" b="0" i="0" smtClean="0">
                                              <a:solidFill>
                                                <a:srgbClr val="FE0000">
                                                  <a:alpha val="0"/>
                                                </a:srgbClr>
                                              </a:solidFill>
                                              <a:effectLst/>
                                              <a:latin typeface="Times New Roman" panose="02040503050406030204" pitchFamily="48" charset="0"/>
                                              <a:ea typeface="宋体" panose="02040503050406030204" pitchFamily="48" charset="0"/>
                                            </a:rPr>
                                            <m:t>小于　</m:t>
                                          </m:r>
                                        </m:e>
                                      </m:ba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第三边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.</m:t>
                                      </m:r>
                                    </m:e>
                                  </m:eqArr>
                                </m:e>
                              </m:d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角的关系</m:t>
                              </m:r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定理：三角形的内角和等于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宋体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⑥</m:t>
                                      </m:r>
                                      <m:bar>
                                        <m:bar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barPr>
                                        <m:e>
                                          <m:r>
                                            <m:rPr>
                                              <m:nor/>
                                            </m:rPr>
                                            <a:rPr lang="zh-CN" altLang="zh-CN" sz="2400" b="0" i="0">
                                              <a:solidFill>
                                                <a:srgbClr val="FE0000"/>
                                              </a:solidFill>
                                              <a:effectLst/>
                                              <a:latin typeface="Times New Roman" panose="02040503050406030204" pitchFamily="48" charset="0"/>
                                              <a:ea typeface="宋体" panose="02040503050406030204" pitchFamily="48" charset="0"/>
                                            </a:rPr>
                                            <m:t>　</m:t>
                                          </m:r>
                                          <m:r>
                                            <a:rPr lang="en-US" altLang="zh-CN" sz="2400" b="0" i="1" smtClean="0">
                                              <a:solidFill>
                                                <a:srgbClr val="FE0000">
                                                  <a:alpha val="0"/>
                                                </a:srgbClr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180</m:t>
                                          </m:r>
                                          <m:r>
                                            <m:rPr>
                                              <m:nor/>
                                            </m:rPr>
                                            <a:rPr lang="en-US" altLang="zh-CN" sz="2400" b="0" i="0" smtClean="0">
                                              <a:solidFill>
                                                <a:srgbClr val="FE0000">
                                                  <a:alpha val="0"/>
                                                </a:srgbClr>
                                              </a:solidFill>
                                              <a:effectLst/>
                                              <a:latin typeface="Times New Roman" panose="02040503050406030204" pitchFamily="48" charset="0"/>
                                              <a:ea typeface="宋体" panose="02040503050406030204" pitchFamily="48" charset="0"/>
                                            </a:rPr>
                                            <m:t>°</m:t>
                                          </m:r>
                                          <m:r>
                                            <m:rPr>
                                              <m:nor/>
                                            </m:rPr>
                                            <a:rPr lang="zh-CN" altLang="zh-CN" sz="2400" b="0" i="0" smtClean="0">
                                              <a:solidFill>
                                                <a:srgbClr val="FE0000">
                                                  <a:alpha val="0"/>
                                                </a:srgbClr>
                                              </a:solidFill>
                                              <a:effectLst/>
                                              <a:latin typeface="Times New Roman" panose="02040503050406030204" pitchFamily="48" charset="0"/>
                                              <a:ea typeface="宋体" panose="02040503050406030204" pitchFamily="48" charset="0"/>
                                            </a:rPr>
                                            <m:t>　</m:t>
                                          </m:r>
                                        </m:e>
                                      </m:ba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.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推论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：直角三角形的两锐角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宋体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⑦</m:t>
                                      </m:r>
                                      <m:bar>
                                        <m:bar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barPr>
                                        <m:e>
                                          <m:r>
                                            <m:rPr>
                                              <m:nor/>
                                            </m:rPr>
                                            <a:rPr lang="zh-CN" altLang="zh-CN" sz="2400" b="0" i="0">
                                              <a:solidFill>
                                                <a:srgbClr val="FE0000"/>
                                              </a:solidFill>
                                              <a:effectLst/>
                                              <a:latin typeface="Times New Roman" panose="02040503050406030204" pitchFamily="48" charset="0"/>
                                              <a:ea typeface="宋体" panose="02040503050406030204" pitchFamily="48" charset="0"/>
                                            </a:rPr>
                                            <m:t>　</m:t>
                                          </m:r>
                                          <m:r>
                                            <m:rPr>
                                              <m:nor/>
                                            </m:rPr>
                                            <a:rPr lang="zh-CN" altLang="zh-CN" sz="2400" b="0" i="0" smtClean="0">
                                              <a:solidFill>
                                                <a:srgbClr val="FE0000">
                                                  <a:alpha val="0"/>
                                                </a:srgbClr>
                                              </a:solidFill>
                                              <a:effectLst/>
                                              <a:latin typeface="Times New Roman" panose="02040503050406030204" pitchFamily="48" charset="0"/>
                                              <a:ea typeface="宋体" panose="02040503050406030204" pitchFamily="48" charset="0"/>
                                            </a:rPr>
                                            <m:t>互余　</m:t>
                                          </m:r>
                                        </m:e>
                                      </m:ba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.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推论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：有两个角互余的三角形是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宋体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⑧</m:t>
                                      </m:r>
                                      <m:bar>
                                        <m:bar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barPr>
                                        <m:e>
                                          <m:r>
                                            <m:rPr>
                                              <m:nor/>
                                            </m:rPr>
                                            <a:rPr lang="zh-CN" altLang="zh-CN" sz="2400" b="0" i="0">
                                              <a:solidFill>
                                                <a:srgbClr val="FE0000"/>
                                              </a:solidFill>
                                              <a:effectLst/>
                                              <a:latin typeface="Times New Roman" panose="02040503050406030204" pitchFamily="48" charset="0"/>
                                              <a:ea typeface="宋体" panose="02040503050406030204" pitchFamily="48" charset="0"/>
                                            </a:rPr>
                                            <m:t>　</m:t>
                                          </m:r>
                                          <m:r>
                                            <m:rPr>
                                              <m:nor/>
                                            </m:rPr>
                                            <a:rPr lang="zh-CN" altLang="zh-CN" sz="2400" b="0" i="0" smtClean="0">
                                              <a:solidFill>
                                                <a:srgbClr val="FE0000">
                                                  <a:alpha val="0"/>
                                                </a:srgbClr>
                                              </a:solidFill>
                                              <a:effectLst/>
                                              <a:latin typeface="Times New Roman" panose="02040503050406030204" pitchFamily="48" charset="0"/>
                                              <a:ea typeface="宋体" panose="02040503050406030204" pitchFamily="48" charset="0"/>
                                            </a:rPr>
                                            <m:t>直角　</m:t>
                                          </m:r>
                                        </m:e>
                                      </m:ba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三角形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.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推论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：三角形的外角等于与它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宋体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⑨</m:t>
                                      </m:r>
                                      <m:bar>
                                        <m:bar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barPr>
                                        <m:e>
                                          <m:r>
                                            <m:rPr>
                                              <m:nor/>
                                            </m:rPr>
                                            <a:rPr lang="zh-CN" altLang="zh-CN" sz="2400" b="0" i="0">
                                              <a:solidFill>
                                                <a:srgbClr val="FE0000"/>
                                              </a:solidFill>
                                              <a:effectLst/>
                                              <a:latin typeface="Times New Roman" panose="02040503050406030204" pitchFamily="48" charset="0"/>
                                              <a:ea typeface="宋体" panose="02040503050406030204" pitchFamily="48" charset="0"/>
                                            </a:rPr>
                                            <m:t>　</m:t>
                                          </m:r>
                                          <m:r>
                                            <m:rPr>
                                              <m:nor/>
                                            </m:rPr>
                                            <a:rPr lang="zh-CN" altLang="zh-CN" sz="2400" b="0" i="0" smtClean="0">
                                              <a:solidFill>
                                                <a:srgbClr val="FE0000">
                                                  <a:alpha val="0"/>
                                                </a:srgbClr>
                                              </a:solidFill>
                                              <a:effectLst/>
                                              <a:latin typeface="Times New Roman" panose="02040503050406030204" pitchFamily="48" charset="0"/>
                                              <a:ea typeface="宋体" panose="02040503050406030204" pitchFamily="48" charset="0"/>
                                            </a:rPr>
                                            <m:t>不相邻　</m:t>
                                          </m:r>
                                        </m:e>
                                      </m:ba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的两个内角的和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.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推论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：三角形的外角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宋体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⑩</m:t>
                                      </m:r>
                                      <m:bar>
                                        <m:bar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barPr>
                                        <m:e>
                                          <m:r>
                                            <m:rPr>
                                              <m:nor/>
                                            </m:rPr>
                                            <a:rPr lang="zh-CN" altLang="zh-CN" sz="2400" b="0" i="0">
                                              <a:solidFill>
                                                <a:srgbClr val="FE0000"/>
                                              </a:solidFill>
                                              <a:effectLst/>
                                              <a:latin typeface="Times New Roman" panose="02040503050406030204" pitchFamily="48" charset="0"/>
                                              <a:ea typeface="宋体" panose="02040503050406030204" pitchFamily="48" charset="0"/>
                                            </a:rPr>
                                            <m:t>　</m:t>
                                          </m:r>
                                          <m:r>
                                            <m:rPr>
                                              <m:nor/>
                                            </m:rPr>
                                            <a:rPr lang="zh-CN" altLang="zh-CN" sz="2400" b="0" i="0" smtClean="0">
                                              <a:solidFill>
                                                <a:srgbClr val="FE0000">
                                                  <a:alpha val="0"/>
                                                </a:srgbClr>
                                              </a:solidFill>
                                              <a:effectLst/>
                                              <a:latin typeface="Times New Roman" panose="02040503050406030204" pitchFamily="48" charset="0"/>
                                              <a:ea typeface="宋体" panose="02040503050406030204" pitchFamily="48" charset="0"/>
                                            </a:rPr>
                                            <m:t>大于　</m:t>
                                          </m:r>
                                        </m:e>
                                      </m:ba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与它不相邻的任何一个内角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.</m:t>
                                      </m:r>
                                    </m:e>
                                  </m:eqArr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</p:txBody>
          </p:sp>
        </mc:Choice>
        <mc:Fallback>
          <p:sp>
            <p:nvSpPr>
              <p:cNvPr id="12246" name="yt_shape_122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268894"/>
                <a:ext cx="11492915" cy="453637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7733D7B-22F3-A4E1-120D-51ACADBEFD50}"/>
                  </a:ext>
                </a:extLst>
              </p:cNvPr>
              <p:cNvSpPr txBox="1"/>
              <p:nvPr/>
            </p:nvSpPr>
            <p:spPr>
              <a:xfrm>
                <a:off x="5975688" y="1367163"/>
                <a:ext cx="1094486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大于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, 'pageBreak': True, 'mathAnswerShape': 1, 'IsSplitBraceMath': 1}">
                <a:extLst>
                  <a:ext uri="{FF2B5EF4-FFF2-40B4-BE49-F238E27FC236}">
                    <a16:creationId xmlns:a16="http://schemas.microsoft.com/office/drawing/2014/main" id="{B7733D7B-22F3-A4E1-120D-51ACADBEFD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5688" y="1367163"/>
                <a:ext cx="1094486" cy="45943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906BD8D-7BF5-175B-A85A-3C422726262D}"/>
                  </a:ext>
                </a:extLst>
              </p:cNvPr>
              <p:cNvSpPr txBox="1"/>
              <p:nvPr/>
            </p:nvSpPr>
            <p:spPr>
              <a:xfrm>
                <a:off x="5975688" y="1921074"/>
                <a:ext cx="1094486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小于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, 'pageBreak': True, 'mathAnswerShape': 1, 'IsSplitBraceMath': 1}">
                <a:extLst>
                  <a:ext uri="{FF2B5EF4-FFF2-40B4-BE49-F238E27FC236}">
                    <a16:creationId xmlns:a16="http://schemas.microsoft.com/office/drawing/2014/main" id="{E906BD8D-7BF5-175B-A85A-3C42272626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5688" y="1921074"/>
                <a:ext cx="1094486" cy="45943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4E188A7-BE8B-C048-7519-0A6F2C950DEC}"/>
                  </a:ext>
                </a:extLst>
              </p:cNvPr>
              <p:cNvSpPr txBox="1"/>
              <p:nvPr/>
            </p:nvSpPr>
            <p:spPr>
              <a:xfrm>
                <a:off x="7222255" y="2578553"/>
                <a:ext cx="1294512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180</m:t>
                      </m:r>
                      <m:r>
                        <m:rPr>
                          <m:nor/>
                        </m:rP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°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, 'pageBreak': True, 'mathAnswerShape': 1, 'IsSplitBraceMath': 1}">
                <a:extLst>
                  <a:ext uri="{FF2B5EF4-FFF2-40B4-BE49-F238E27FC236}">
                    <a16:creationId xmlns:a16="http://schemas.microsoft.com/office/drawing/2014/main" id="{54E188A7-BE8B-C048-7519-0A6F2C950D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2255" y="2578553"/>
                <a:ext cx="1294512" cy="45943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5920D90-9340-2969-43A1-0527AF543BF5}"/>
                  </a:ext>
                </a:extLst>
              </p:cNvPr>
              <p:cNvSpPr txBox="1"/>
              <p:nvPr/>
            </p:nvSpPr>
            <p:spPr>
              <a:xfrm>
                <a:off x="7390530" y="3132463"/>
                <a:ext cx="1094487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互余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, 'pageBreak': True, 'mathAnswerShape': 1, 'IsSplitBraceMath': 1}">
                <a:extLst>
                  <a:ext uri="{FF2B5EF4-FFF2-40B4-BE49-F238E27FC236}">
                    <a16:creationId xmlns:a16="http://schemas.microsoft.com/office/drawing/2014/main" id="{D5920D90-9340-2969-43A1-0527AF543B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0530" y="3132463"/>
                <a:ext cx="1094487" cy="45943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FD634A3-25DD-D85D-9358-2449F7A00225}"/>
                  </a:ext>
                </a:extLst>
              </p:cNvPr>
              <p:cNvSpPr txBox="1"/>
              <p:nvPr/>
            </p:nvSpPr>
            <p:spPr>
              <a:xfrm>
                <a:off x="8000130" y="3686374"/>
                <a:ext cx="1094487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直角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, 'pageBreak': True, 'mathAnswerShape': 1, 'IsSplitBraceMath': 1}">
                <a:extLst>
                  <a:ext uri="{FF2B5EF4-FFF2-40B4-BE49-F238E27FC236}">
                    <a16:creationId xmlns:a16="http://schemas.microsoft.com/office/drawing/2014/main" id="{1FD634A3-25DD-D85D-9358-2449F7A002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00130" y="3686374"/>
                <a:ext cx="1094487" cy="45943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EF18423-55E6-1795-512D-59826B16B3E4}"/>
                  </a:ext>
                </a:extLst>
              </p:cNvPr>
              <p:cNvSpPr txBox="1"/>
              <p:nvPr/>
            </p:nvSpPr>
            <p:spPr>
              <a:xfrm>
                <a:off x="7695330" y="4240284"/>
                <a:ext cx="1399287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不相邻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, 'pageBreak': True, 'mathAnswerShape': 1, 'IsSplitBraceMath': 1}">
                <a:extLst>
                  <a:ext uri="{FF2B5EF4-FFF2-40B4-BE49-F238E27FC236}">
                    <a16:creationId xmlns:a16="http://schemas.microsoft.com/office/drawing/2014/main" id="{3EF18423-55E6-1795-512D-59826B16B3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5330" y="4240284"/>
                <a:ext cx="1399287" cy="45943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3333A6D-6BF9-89FA-BAB4-C9221B233B71}"/>
                  </a:ext>
                </a:extLst>
              </p:cNvPr>
              <p:cNvSpPr txBox="1"/>
              <p:nvPr/>
            </p:nvSpPr>
            <p:spPr>
              <a:xfrm>
                <a:off x="6476131" y="4794195"/>
                <a:ext cx="1094487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大于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, 'pageBreak': True, 'mathAnswerShape': 1, 'IsSplitBraceMath': 1}">
                <a:extLst>
                  <a:ext uri="{FF2B5EF4-FFF2-40B4-BE49-F238E27FC236}">
                    <a16:creationId xmlns:a16="http://schemas.microsoft.com/office/drawing/2014/main" id="{F3333A6D-6BF9-89FA-BAB4-C9221B233B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6131" y="4794195"/>
                <a:ext cx="1094487" cy="45943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318207" y="2732179"/>
            <a:ext cx="6096000" cy="15081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dirty="0" smtClean="0">
                <a:solidFill>
                  <a:srgbClr val="000000"/>
                </a:solidFill>
                <a:latin typeface="Times New Roman" pitchFamily="24"/>
                <a:ea typeface="宋体" pitchFamily="24"/>
                <a:sym typeface="_⨹_9_6308a"/>
              </a:rPr>
              <a:t>三角形</a:t>
            </a:r>
            <a:endParaRPr lang="en-US" altLang="zh-CN" sz="2400" dirty="0" smtClean="0">
              <a:solidFill>
                <a:srgbClr val="000000"/>
              </a:solidFill>
              <a:latin typeface="Times New Roman" pitchFamily="24"/>
              <a:ea typeface="宋体" pitchFamily="24"/>
              <a:sym typeface="_⨹_9_6308a"/>
            </a:endParaRPr>
          </a:p>
          <a:p>
            <a:r>
              <a:rPr lang="zh-CN" altLang="zh-CN" sz="2400" dirty="0" smtClean="0">
                <a:solidFill>
                  <a:srgbClr val="000000"/>
                </a:solidFill>
                <a:latin typeface="Times New Roman" pitchFamily="24"/>
                <a:ea typeface="宋体" pitchFamily="24"/>
                <a:sym typeface="_⨹_9_6308a"/>
              </a:rPr>
              <a:t>中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9_6308a"/>
              </a:rPr>
              <a:t>的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itchFamily="24"/>
                <a:ea typeface="宋体" pitchFamily="24"/>
                <a:sym typeface="_⨹_9_6308a"/>
              </a:rPr>
              <a:t>边</a:t>
            </a:r>
            <a:endParaRPr lang="en-US" altLang="zh-CN" sz="2400" dirty="0" smtClean="0">
              <a:solidFill>
                <a:srgbClr val="000000"/>
              </a:solidFill>
              <a:latin typeface="Times New Roman" pitchFamily="24"/>
              <a:ea typeface="宋体" pitchFamily="24"/>
              <a:sym typeface="_⨹_9_6308a"/>
            </a:endParaRPr>
          </a:p>
          <a:p>
            <a:r>
              <a:rPr lang="zh-CN" altLang="zh-CN" sz="2400" dirty="0" smtClean="0">
                <a:solidFill>
                  <a:srgbClr val="000000"/>
                </a:solidFill>
                <a:latin typeface="Times New Roman" pitchFamily="24"/>
                <a:ea typeface="宋体" pitchFamily="24"/>
                <a:sym typeface="_⨹_9_6308a"/>
              </a:rPr>
              <a:t>角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9_6308a"/>
              </a:rPr>
              <a:t>关系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yt_shape_12249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248" name="yt_image_12248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51" name="yt_shape_12251"/>
          <p:cNvSpPr txBox="1"/>
          <p:nvPr/>
        </p:nvSpPr>
        <p:spPr>
          <a:xfrm>
            <a:off x="540000" y="1482165"/>
            <a:ext cx="375904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三角形的三边关系</a:t>
            </a:r>
          </a:p>
        </p:txBody>
      </p:sp>
      <p:sp>
        <p:nvSpPr>
          <p:cNvPr id="12252" name="yt_shape_12252"/>
          <p:cNvSpPr txBox="1"/>
          <p:nvPr/>
        </p:nvSpPr>
        <p:spPr>
          <a:xfrm>
            <a:off x="540000" y="1977370"/>
            <a:ext cx="97638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（衡阳市中考）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下列长度的各组线段能组成一个三角形的是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53" name="yt_table_1225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119981"/>
              </p:ext>
            </p:extLst>
          </p:nvPr>
        </p:nvGraphicFramePr>
        <p:xfrm>
          <a:off x="540047" y="2456673"/>
          <a:ext cx="7344093" cy="950976"/>
        </p:xfrm>
        <a:graphic>
          <a:graphicData uri="http://schemas.openxmlformats.org/drawingml/2006/table">
            <a:tbl>
              <a:tblPr/>
              <a:tblGrid>
                <a:gridCol w="4205605">
                  <a:extLst>
                    <a:ext uri="{9D8B030D-6E8A-4147-A177-3AD203B41FA5}">
                      <a16:colId xmlns:a16="http://schemas.microsoft.com/office/drawing/2014/main" val="10350"/>
                    </a:ext>
                  </a:extLst>
                </a:gridCol>
                <a:gridCol w="3138488">
                  <a:extLst>
                    <a:ext uri="{9D8B030D-6E8A-4147-A177-3AD203B41FA5}">
                      <a16:colId xmlns:a16="http://schemas.microsoft.com/office/drawing/2014/main" val="103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5"/>
                  </a:ext>
                </a:extLst>
              </a:tr>
            </a:tbl>
          </a:graphicData>
        </a:graphic>
      </p:graphicFrame>
      <p:sp>
        <p:nvSpPr>
          <p:cNvPr id="12255" name="yt_shape_12255" descr="{&quot;rangeId&quot;:0,&quot;hasUnderline&quot;:&quot;1&quot;}"/>
          <p:cNvSpPr txBox="1"/>
          <p:nvPr/>
        </p:nvSpPr>
        <p:spPr>
          <a:xfrm>
            <a:off x="540120" y="345822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的三边长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1390"/>
              </a:rPr>
              <a:t>为奇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5439638152" title="H_25.973701">
            <a:extLst>
              <a:ext uri="{FF2B5EF4-FFF2-40B4-BE49-F238E27FC236}">
                <a16:creationId xmlns:a16="http://schemas.microsoft.com/office/drawing/2014/main" id="{BA830F09-6974-087D-84F4-B6BBA3A53B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7292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70169F9-68F7-007D-5148-9BC8A13638F9}"/>
              </a:ext>
            </a:extLst>
          </p:cNvPr>
          <p:cNvSpPr txBox="1"/>
          <p:nvPr/>
        </p:nvSpPr>
        <p:spPr>
          <a:xfrm>
            <a:off x="928918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D9AD9B-6521-7CD0-0411-C5DD59AA441E}"/>
              </a:ext>
            </a:extLst>
          </p:cNvPr>
          <p:cNvSpPr txBox="1"/>
          <p:nvPr/>
        </p:nvSpPr>
        <p:spPr>
          <a:xfrm>
            <a:off x="2204297" y="3886909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6" name="yt_shape_12256"/>
          <p:cNvSpPr txBox="1"/>
          <p:nvPr/>
        </p:nvSpPr>
        <p:spPr>
          <a:xfrm>
            <a:off x="540000" y="900000"/>
            <a:ext cx="437459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三角形的三条重要线段</a:t>
            </a:r>
          </a:p>
        </p:txBody>
      </p:sp>
      <p:sp>
        <p:nvSpPr>
          <p:cNvPr id="12257" name="yt_shape_12257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1b7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59" name="yt_table_1225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421746"/>
              </p:ext>
            </p:extLst>
          </p:nvPr>
        </p:nvGraphicFramePr>
        <p:xfrm>
          <a:off x="540047" y="2354640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352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53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54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3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59°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6"/>
                  </a:ext>
                </a:extLst>
              </a:tr>
            </a:tbl>
          </a:graphicData>
        </a:graphic>
      </p:graphicFrame>
      <p:pic>
        <p:nvPicPr>
          <p:cNvPr id="12258" name="yt_image_12258_skip" title="H_111.4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45892" y="2354640"/>
            <a:ext cx="1904011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638212" title="H_25.973701">
            <a:extLst>
              <a:ext uri="{FF2B5EF4-FFF2-40B4-BE49-F238E27FC236}">
                <a16:creationId xmlns:a16="http://schemas.microsoft.com/office/drawing/2014/main" id="{FC2E3A45-5E69-CDD9-A2E6-0A16767383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E96ED4-BE0F-31B0-0429-D9527386E6F7}"/>
              </a:ext>
            </a:extLst>
          </p:cNvPr>
          <p:cNvSpPr txBox="1"/>
          <p:nvPr/>
        </p:nvSpPr>
        <p:spPr>
          <a:xfrm>
            <a:off x="4625234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1" name="yt_shape_1226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ed88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的面积分别为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endParaRPr lang="en-US" altLang="zh-CN" sz="1500" b="0" i="1" u="none" dirty="0" smtClean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18c0"/>
              </a:rPr>
              <a:t> </a:t>
            </a:r>
            <a:r>
              <a:rPr lang="en-US" altLang="zh-CN" sz="2400" b="0" i="1" u="none" baseline="-25000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en-US" altLang="zh-CN" sz="1500" b="0" i="1" u="none" baseline="-25000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65" name="yt_table_1226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2824736"/>
              </p:ext>
            </p:extLst>
          </p:nvPr>
        </p:nvGraphicFramePr>
        <p:xfrm>
          <a:off x="540047" y="2339566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5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58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3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7"/>
                  </a:ext>
                </a:extLst>
              </a:tr>
            </a:tbl>
          </a:graphicData>
        </a:graphic>
      </p:graphicFrame>
      <p:grpSp>
        <p:nvGrpSpPr>
          <p:cNvPr id="12262" name="yt_shape_12262_skip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56313" y="2339566"/>
            <a:ext cx="1793565" cy="1827036"/>
            <a:chOff x="0" y="0"/>
            <a:chExt cx="1793565" cy="1827036"/>
          </a:xfrm>
        </p:grpSpPr>
        <p:pic>
          <p:nvPicPr>
            <p:cNvPr id="2" name="yt_image_1226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93565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64" name="yt_shape_12264"/>
            <p:cNvSpPr txBox="1"/>
            <p:nvPr/>
          </p:nvSpPr>
          <p:spPr>
            <a:xfrm>
              <a:off x="363501" y="14670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237F384-E437-CC2E-B071-C4FD4F1D1249}"/>
              </a:ext>
            </a:extLst>
          </p:cNvPr>
          <p:cNvSpPr txBox="1"/>
          <p:nvPr/>
        </p:nvSpPr>
        <p:spPr>
          <a:xfrm>
            <a:off x="7464152" y="179618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7" name="yt_shape_12267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7ed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271" name="yt_shape_12271"/>
          <p:cNvSpPr txBox="1"/>
          <p:nvPr/>
        </p:nvSpPr>
        <p:spPr>
          <a:xfrm>
            <a:off x="540000" y="400463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68" name="yt_shape_12268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1284" y="2011799"/>
            <a:ext cx="1669431" cy="1942479"/>
            <a:chOff x="0" y="0"/>
            <a:chExt cx="1669431" cy="1942479"/>
          </a:xfrm>
        </p:grpSpPr>
        <p:pic>
          <p:nvPicPr>
            <p:cNvPr id="2" name="yt_image_1226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69431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70" name="yt_shape_12270"/>
            <p:cNvSpPr txBox="1"/>
            <p:nvPr/>
          </p:nvSpPr>
          <p:spPr>
            <a:xfrm>
              <a:off x="301434" y="158247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BD69F09-CAFB-01B9-38B5-3DEFD96263EF}"/>
              </a:ext>
            </a:extLst>
          </p:cNvPr>
          <p:cNvSpPr txBox="1"/>
          <p:nvPr/>
        </p:nvSpPr>
        <p:spPr>
          <a:xfrm>
            <a:off x="330125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2" name="yt_shape_12272"/>
          <p:cNvSpPr txBox="1"/>
          <p:nvPr/>
        </p:nvSpPr>
        <p:spPr>
          <a:xfrm>
            <a:off x="540000" y="900000"/>
            <a:ext cx="283571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命题与证明</a:t>
            </a:r>
          </a:p>
        </p:txBody>
      </p:sp>
      <p:sp>
        <p:nvSpPr>
          <p:cNvPr id="12273" name="yt_shape_12273"/>
          <p:cNvSpPr txBox="1"/>
          <p:nvPr/>
        </p:nvSpPr>
        <p:spPr>
          <a:xfrm>
            <a:off x="540119" y="139520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有下列语句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三角形内角和等于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如果两个角的和是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4a93"/>
              </a:rPr>
              <a:t>那么这两个角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请画出两条互相平行的直线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过直线外一点作已知直线的垂线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aed7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命题的是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74" name="yt_table_1227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173178"/>
              </p:ext>
            </p:extLst>
          </p:nvPr>
        </p:nvGraphicFramePr>
        <p:xfrm>
          <a:off x="540047" y="2834771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36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6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62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3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8"/>
                  </a:ext>
                </a:extLst>
              </a:tr>
            </a:tbl>
          </a:graphicData>
        </a:graphic>
      </p:graphicFrame>
      <p:sp>
        <p:nvSpPr>
          <p:cNvPr id="12276" name="yt_shape_12276"/>
          <p:cNvSpPr txBox="1"/>
          <p:nvPr/>
        </p:nvSpPr>
        <p:spPr>
          <a:xfrm>
            <a:off x="540119" y="336094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下列选项中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可以用来证明命题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5281"/>
              </a:rPr>
              <a:t>是假命题的反例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5281"/>
              </a:rPr>
              <a:t>是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77" name="yt_table_1227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207064"/>
              </p:ext>
            </p:extLst>
          </p:nvPr>
        </p:nvGraphicFramePr>
        <p:xfrm>
          <a:off x="552847" y="3887218"/>
          <a:ext cx="7006273" cy="950976"/>
        </p:xfrm>
        <a:graphic>
          <a:graphicData uri="http://schemas.openxmlformats.org/drawingml/2006/table">
            <a:tbl>
              <a:tblPr/>
              <a:tblGrid>
                <a:gridCol w="5133023">
                  <a:extLst>
                    <a:ext uri="{9D8B030D-6E8A-4147-A177-3AD203B41FA5}">
                      <a16:colId xmlns:a16="http://schemas.microsoft.com/office/drawing/2014/main" val="10364"/>
                    </a:ext>
                  </a:extLst>
                </a:gridCol>
                <a:gridCol w="1873250">
                  <a:extLst>
                    <a:ext uri="{9D8B030D-6E8A-4147-A177-3AD203B41FA5}">
                      <a16:colId xmlns:a16="http://schemas.microsoft.com/office/drawing/2014/main" val="10365"/>
                    </a:ext>
                  </a:extLst>
                </a:gridCol>
              </a:tblGrid>
              <a:tr h="430761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0"/>
                  </a:ext>
                </a:extLst>
              </a:tr>
            </a:tbl>
          </a:graphicData>
        </a:graphic>
      </p:graphicFrame>
      <p:pic>
        <p:nvPicPr>
          <p:cNvPr id="3" name="yt_shape_1715439638282" title="H_25.973701">
            <a:extLst>
              <a:ext uri="{FF2B5EF4-FFF2-40B4-BE49-F238E27FC236}">
                <a16:creationId xmlns:a16="http://schemas.microsoft.com/office/drawing/2014/main" id="{2715B785-E2C1-B0C9-347D-0E2EE68B60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0751DDB-3585-E70D-E264-7944ED882A00}"/>
              </a:ext>
            </a:extLst>
          </p:cNvPr>
          <p:cNvSpPr txBox="1"/>
          <p:nvPr/>
        </p:nvSpPr>
        <p:spPr>
          <a:xfrm>
            <a:off x="2278908" y="229937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A52E20-26EB-877E-3453-140822E8C203}"/>
              </a:ext>
            </a:extLst>
          </p:cNvPr>
          <p:cNvSpPr txBox="1"/>
          <p:nvPr/>
        </p:nvSpPr>
        <p:spPr>
          <a:xfrm>
            <a:off x="11064552" y="32972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9" name="yt_shape_12279"/>
          <p:cNvSpPr txBox="1"/>
          <p:nvPr/>
        </p:nvSpPr>
        <p:spPr>
          <a:xfrm>
            <a:off x="540000" y="900000"/>
            <a:ext cx="499014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三角形内角和定理及其推论</a:t>
            </a:r>
          </a:p>
        </p:txBody>
      </p:sp>
      <p:sp>
        <p:nvSpPr>
          <p:cNvPr id="12280" name="yt_shape_12280"/>
          <p:cNvSpPr txBox="1"/>
          <p:nvPr/>
        </p:nvSpPr>
        <p:spPr>
          <a:xfrm>
            <a:off x="540119" y="13952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（辽宁省中考）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d426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84" name="yt_table_1228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5753588"/>
              </p:ext>
            </p:extLst>
          </p:nvPr>
        </p:nvGraphicFramePr>
        <p:xfrm>
          <a:off x="540047" y="2354640"/>
          <a:ext cx="8897113" cy="475488"/>
        </p:xfrm>
        <a:graphic>
          <a:graphicData uri="http://schemas.openxmlformats.org/drawingml/2006/table">
            <a:tbl>
              <a:tblPr/>
              <a:tblGrid>
                <a:gridCol w="2468880">
                  <a:extLst>
                    <a:ext uri="{9D8B030D-6E8A-4147-A177-3AD203B41FA5}">
                      <a16:colId xmlns:a16="http://schemas.microsoft.com/office/drawing/2014/main" val="10366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367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368"/>
                    </a:ext>
                  </a:extLst>
                </a:gridCol>
                <a:gridCol w="1525397">
                  <a:extLst>
                    <a:ext uri="{9D8B030D-6E8A-4147-A177-3AD203B41FA5}">
                      <a16:colId xmlns:a16="http://schemas.microsoft.com/office/drawing/2014/main" val="103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110°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1"/>
                  </a:ext>
                </a:extLst>
              </a:tr>
            </a:tbl>
          </a:graphicData>
        </a:graphic>
      </p:graphicFrame>
      <p:grpSp>
        <p:nvGrpSpPr>
          <p:cNvPr id="12281" name="yt_shape_12281_skip" title="H_109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57003" y="2354640"/>
            <a:ext cx="1392787" cy="1388124"/>
            <a:chOff x="0" y="0"/>
            <a:chExt cx="1392787" cy="1388124"/>
          </a:xfrm>
        </p:grpSpPr>
        <p:pic>
          <p:nvPicPr>
            <p:cNvPr id="3" name="yt_image_1228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92787" cy="992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83" name="yt_shape_12283"/>
            <p:cNvSpPr txBox="1"/>
            <p:nvPr/>
          </p:nvSpPr>
          <p:spPr>
            <a:xfrm>
              <a:off x="163112" y="10281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286" name="yt_shape_12286"/>
          <p:cNvSpPr txBox="1"/>
          <p:nvPr/>
        </p:nvSpPr>
        <p:spPr>
          <a:xfrm>
            <a:off x="540119" y="379324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（南通市中考）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c457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90" name="yt_table_1229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763332"/>
              </p:ext>
            </p:extLst>
          </p:nvPr>
        </p:nvGraphicFramePr>
        <p:xfrm>
          <a:off x="540047" y="4752681"/>
          <a:ext cx="8756016" cy="475488"/>
        </p:xfrm>
        <a:graphic>
          <a:graphicData uri="http://schemas.openxmlformats.org/drawingml/2006/table">
            <a:tbl>
              <a:tblPr/>
              <a:tblGrid>
                <a:gridCol w="2468880">
                  <a:extLst>
                    <a:ext uri="{9D8B030D-6E8A-4147-A177-3AD203B41FA5}">
                      <a16:colId xmlns:a16="http://schemas.microsoft.com/office/drawing/2014/main" val="10370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371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372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3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2"/>
                  </a:ext>
                </a:extLst>
              </a:tr>
            </a:tbl>
          </a:graphicData>
        </a:graphic>
      </p:graphicFrame>
      <p:grpSp>
        <p:nvGrpSpPr>
          <p:cNvPr id="12287" name="yt_shape_12287_skip" title="H_117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45954" y="4752681"/>
            <a:ext cx="1403839" cy="1497852"/>
            <a:chOff x="0" y="0"/>
            <a:chExt cx="1403839" cy="1497852"/>
          </a:xfrm>
        </p:grpSpPr>
        <p:pic>
          <p:nvPicPr>
            <p:cNvPr id="2" name="yt_image_1228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03839" cy="1101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89" name="yt_shape_12289"/>
            <p:cNvSpPr txBox="1"/>
            <p:nvPr/>
          </p:nvSpPr>
          <p:spPr>
            <a:xfrm>
              <a:off x="168638" y="11378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5" name="yt_shape_1715439638345">
            <a:extLst>
              <a:ext uri="{FF2B5EF4-FFF2-40B4-BE49-F238E27FC236}">
                <a16:creationId xmlns:a16="http://schemas.microsoft.com/office/drawing/2014/main" id="{34A2613F-AE0D-5CC2-D031-0EBEEFDD79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10471B-DC57-C748-BF90-C638A96FA86F}"/>
              </a:ext>
            </a:extLst>
          </p:cNvPr>
          <p:cNvSpPr txBox="1"/>
          <p:nvPr/>
        </p:nvSpPr>
        <p:spPr>
          <a:xfrm>
            <a:off x="1059708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3AEAE13-A0E5-660A-F5EC-A997853054CE}"/>
              </a:ext>
            </a:extLst>
          </p:cNvPr>
          <p:cNvSpPr txBox="1"/>
          <p:nvPr/>
        </p:nvSpPr>
        <p:spPr>
          <a:xfrm>
            <a:off x="1059708" y="42219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yt_shape_12292"/>
          <p:cNvSpPr txBox="1"/>
          <p:nvPr/>
        </p:nvSpPr>
        <p:spPr>
          <a:xfrm>
            <a:off x="540119" y="900000"/>
            <a:ext cx="11492915" cy="187262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图中有哪几个直角三角形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）直角三角形有：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ff0ca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295" name="yt_image_12295" title="H_98.0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1343" y="4048787"/>
            <a:ext cx="2170783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7" name="yt_shape_12297"/>
          <p:cNvSpPr txBox="1"/>
          <p:nvPr/>
        </p:nvSpPr>
        <p:spPr>
          <a:xfrm>
            <a:off x="554993" y="2420888"/>
            <a:ext cx="10796225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图中有与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相等的角吗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相等的角是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的高，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en-US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en-US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相等的角是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4059311-61A1-0548-8BC3-5AE276DBD5E1}"/>
              </a:ext>
            </a:extLst>
          </p:cNvPr>
          <p:cNvSpPr txBox="1"/>
          <p:nvPr/>
        </p:nvSpPr>
        <p:spPr>
          <a:xfrm>
            <a:off x="450108" y="1804170"/>
            <a:ext cx="10605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）直角三角形有：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8F19C3-90E1-912C-DBC2-93F00BB4E1CB}"/>
              </a:ext>
            </a:extLst>
          </p:cNvPr>
          <p:cNvSpPr txBox="1"/>
          <p:nvPr/>
        </p:nvSpPr>
        <p:spPr>
          <a:xfrm>
            <a:off x="10363976" y="1802753"/>
            <a:ext cx="972249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AB6F9C-77AE-2CEE-336C-E1B612EB7BAC}"/>
              </a:ext>
            </a:extLst>
          </p:cNvPr>
          <p:cNvSpPr txBox="1"/>
          <p:nvPr/>
        </p:nvSpPr>
        <p:spPr>
          <a:xfrm>
            <a:off x="464982" y="2849570"/>
            <a:ext cx="589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相等的角是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10BA47-B967-CE60-3FDE-B5DF13833EF8}"/>
              </a:ext>
            </a:extLst>
          </p:cNvPr>
          <p:cNvSpPr txBox="1"/>
          <p:nvPr/>
        </p:nvSpPr>
        <p:spPr>
          <a:xfrm>
            <a:off x="464982" y="3325058"/>
            <a:ext cx="109400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的高，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en-US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en-US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EE024E-C9CE-CDC3-EE97-997EA3BC33A2}"/>
              </a:ext>
            </a:extLst>
          </p:cNvPr>
          <p:cNvSpPr txBox="1"/>
          <p:nvPr/>
        </p:nvSpPr>
        <p:spPr>
          <a:xfrm>
            <a:off x="464982" y="3800546"/>
            <a:ext cx="330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相等的角是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1273</Words>
  <Application>Microsoft Office PowerPoint</Application>
  <PresentationFormat>宽屏</PresentationFormat>
  <Paragraphs>133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52" baseType="lpstr">
      <vt:lpstr>_⨹_1_05159</vt:lpstr>
      <vt:lpstr>_⨹_1_1c20e</vt:lpstr>
      <vt:lpstr>_⨹_1_29faf</vt:lpstr>
      <vt:lpstr>_⨹_1_41b7c</vt:lpstr>
      <vt:lpstr>_⨹_1_44fb8</vt:lpstr>
      <vt:lpstr>_⨹_1_4a035</vt:lpstr>
      <vt:lpstr>_⨹_1_5ed88</vt:lpstr>
      <vt:lpstr>_⨹_1_656a8</vt:lpstr>
      <vt:lpstr>_⨹_1_67102</vt:lpstr>
      <vt:lpstr>_⨹_1_75535</vt:lpstr>
      <vt:lpstr>_⨹_1_818c0</vt:lpstr>
      <vt:lpstr>_⨹_1_9022d</vt:lpstr>
      <vt:lpstr>_⨹_1_97027</vt:lpstr>
      <vt:lpstr>_⨹_1_a59fb</vt:lpstr>
      <vt:lpstr>_⨹_1_c7ed6</vt:lpstr>
      <vt:lpstr>_⨹_1_d7ed4</vt:lpstr>
      <vt:lpstr>_⨹_1_daed7</vt:lpstr>
      <vt:lpstr>_⨹_1_ff0ca</vt:lpstr>
      <vt:lpstr>_⨹_2_91390</vt:lpstr>
      <vt:lpstr>_⨹_4_ed426</vt:lpstr>
      <vt:lpstr>_⨹_4_fc457</vt:lpstr>
      <vt:lpstr>_⨹_6_14a93</vt:lpstr>
      <vt:lpstr>_⨹_8_55281</vt:lpstr>
      <vt:lpstr>_⨹_9_6308a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2024-05-11T14:54:45Z</dcterms:created>
  <dcterms:modified xsi:type="dcterms:W3CDTF">2024-05-13T06:03:07Z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