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03" r:id="rId3"/>
    <p:sldId id="306" r:id="rId4"/>
    <p:sldId id="307" r:id="rId5"/>
    <p:sldId id="309" r:id="rId6"/>
    <p:sldId id="310" r:id="rId7"/>
    <p:sldId id="312" r:id="rId8"/>
    <p:sldId id="313" r:id="rId9"/>
    <p:sldId id="315" r:id="rId10"/>
    <p:sldId id="318" r:id="rId11"/>
    <p:sldId id="324" r:id="rId12"/>
    <p:sldId id="320" r:id="rId13"/>
    <p:sldId id="322" r:id="rId14"/>
    <p:sldId id="325" r:id="rId15"/>
    <p:sldId id="25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50650-BFF9-4ABF-ABF1-C91E85BBD638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034792-533D-4DCA-86AA-07A5C5141C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503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034792-533D-4DCA-86AA-07A5C5141C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16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3" name="yt_shape_1104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042" name="yt_image_11042" title="H_41.8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45" name="yt_shape_11045"/>
          <p:cNvSpPr txBox="1"/>
          <p:nvPr/>
        </p:nvSpPr>
        <p:spPr>
          <a:xfrm>
            <a:off x="540000" y="1482165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由自变量与函数值求一次函数的表达式</a:t>
            </a:r>
          </a:p>
        </p:txBody>
      </p:sp>
      <p:sp>
        <p:nvSpPr>
          <p:cNvPr id="11046" name="yt_shape_11046"/>
          <p:cNvSpPr txBox="1"/>
          <p:nvPr/>
        </p:nvSpPr>
        <p:spPr>
          <a:xfrm>
            <a:off x="540120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46eef"/>
              </a:rPr>
              <a:t>则一次函数的表达式为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47" name="yt_table_110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762001"/>
              </p:ext>
            </p:extLst>
          </p:nvPr>
        </p:nvGraphicFramePr>
        <p:xfrm>
          <a:off x="540047" y="2936805"/>
          <a:ext cx="6626861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  <a:gridCol w="2408238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</a:tbl>
          </a:graphicData>
        </a:graphic>
      </p:graphicFrame>
      <p:sp>
        <p:nvSpPr>
          <p:cNvPr id="11049" name="yt_shape_11049"/>
          <p:cNvSpPr txBox="1"/>
          <p:nvPr/>
        </p:nvSpPr>
        <p:spPr>
          <a:xfrm>
            <a:off x="540000" y="3938359"/>
            <a:ext cx="100636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成正比例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50" name="yt_table_11050" title="H_50.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2307989"/>
                  </p:ext>
                </p:extLst>
              </p:nvPr>
            </p:nvGraphicFramePr>
            <p:xfrm>
              <a:off x="540047" y="4417662"/>
              <a:ext cx="7285991" cy="636016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150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15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152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1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050" name="yt_table_11050" descr="{&quot;rangeId&quot;:3,&quot;type&quot;:&quot;Option&quot;}" title="H_50.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2307989"/>
                  </p:ext>
                </p:extLst>
              </p:nvPr>
            </p:nvGraphicFramePr>
            <p:xfrm>
              <a:off x="540047" y="4417662"/>
              <a:ext cx="7285991" cy="636016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150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15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152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153"/>
                        </a:ext>
                      </a:extLst>
                    </a:gridCol>
                  </a:tblGrid>
                  <a:tr h="636016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1621" r="-54128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5706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5439464388" title="H_26.259764">
            <a:extLst>
              <a:ext uri="{FF2B5EF4-FFF2-40B4-BE49-F238E27FC236}">
                <a16:creationId xmlns:a16="http://schemas.microsoft.com/office/drawing/2014/main" id="{341539E2-94A1-6396-985C-2AA5E70784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F65106-D9B0-8595-D9BB-27A948BCFF1C}"/>
              </a:ext>
            </a:extLst>
          </p:cNvPr>
          <p:cNvSpPr txBox="1"/>
          <p:nvPr/>
        </p:nvSpPr>
        <p:spPr>
          <a:xfrm>
            <a:off x="1059709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FD0477-EFEE-AFD1-44B1-FE753226A20F}"/>
              </a:ext>
            </a:extLst>
          </p:cNvPr>
          <p:cNvSpPr txBox="1"/>
          <p:nvPr/>
        </p:nvSpPr>
        <p:spPr>
          <a:xfrm>
            <a:off x="9603514" y="38915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2" name="yt_shape_11102"/>
          <p:cNvSpPr txBox="1"/>
          <p:nvPr/>
        </p:nvSpPr>
        <p:spPr>
          <a:xfrm>
            <a:off x="540000" y="900000"/>
            <a:ext cx="31322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103"/>
              <p:cNvSpPr txBox="1"/>
              <p:nvPr/>
            </p:nvSpPr>
            <p:spPr>
              <a:xfrm>
                <a:off x="540119" y="1531667"/>
                <a:ext cx="9828976" cy="13368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d0148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yt_shape_11103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9828976" cy="1336841"/>
              </a:xfrm>
              <a:prstGeom prst="rect">
                <a:avLst/>
              </a:prstGeom>
              <a:blipFill>
                <a:blip r:embed="rId2"/>
                <a:stretch>
                  <a:fillRect l="-1923" b="-6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05" name="yt_image_1110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1341497"/>
            <a:ext cx="1627939" cy="201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8B3EE36-2A8F-8A3D-16B6-956BB685556D}"/>
                  </a:ext>
                </a:extLst>
              </p:cNvPr>
              <p:cNvSpPr txBox="1"/>
              <p:nvPr/>
            </p:nvSpPr>
            <p:spPr>
              <a:xfrm>
                <a:off x="450108" y="1484861"/>
                <a:ext cx="9270047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）由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8B3EE36-2A8F-8A3D-16B6-956BB68555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484861"/>
                <a:ext cx="9270047" cy="775221"/>
              </a:xfrm>
              <a:prstGeom prst="rect">
                <a:avLst/>
              </a:prstGeom>
              <a:blipFill>
                <a:blip r:embed="rId4"/>
                <a:stretch>
                  <a:fillRect l="-1052" t="-10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AAFF735-7264-6939-26FB-2BA4F6F96C0D}"/>
                  </a:ext>
                </a:extLst>
              </p:cNvPr>
              <p:cNvSpPr txBox="1"/>
              <p:nvPr/>
            </p:nvSpPr>
            <p:spPr>
              <a:xfrm>
                <a:off x="450108" y="2166470"/>
                <a:ext cx="7187312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  <a:sym typeface="_⨹_1_d014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DOC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AAFF735-7264-6939-26FB-2BA4F6F96C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66470"/>
                <a:ext cx="7187312" cy="735915"/>
              </a:xfrm>
              <a:prstGeom prst="rect">
                <a:avLst/>
              </a:prstGeom>
              <a:blipFill>
                <a:blip r:embed="rId5"/>
                <a:stretch>
                  <a:fillRect l="-1357" r="-17642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7" name="yt_shape_11107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题变式与拓展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已知平行求一次函数表达式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若一次函数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acce"/>
              </a:rPr>
              <a:t>则此一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次函数的表达式为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10" name="yt_table_111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775441"/>
              </p:ext>
            </p:extLst>
          </p:nvPr>
        </p:nvGraphicFramePr>
        <p:xfrm>
          <a:off x="540047" y="2831763"/>
          <a:ext cx="5443856" cy="950976"/>
        </p:xfrm>
        <a:graphic>
          <a:graphicData uri="http://schemas.openxmlformats.org/drawingml/2006/table">
            <a:tbl>
              <a:tblPr/>
              <a:tblGrid>
                <a:gridCol w="3188018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  <a:gridCol w="2255838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33ABCC0-3774-12A3-AF07-362E4F2808B3}"/>
              </a:ext>
            </a:extLst>
          </p:cNvPr>
          <p:cNvSpPr txBox="1"/>
          <p:nvPr/>
        </p:nvSpPr>
        <p:spPr>
          <a:xfrm>
            <a:off x="3498108" y="2279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0047" y="1412776"/>
            <a:ext cx="11244585" cy="236996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2" name="yt_shape_11112"/>
          <p:cNvSpPr txBox="1"/>
          <p:nvPr/>
        </p:nvSpPr>
        <p:spPr>
          <a:xfrm>
            <a:off x="540000" y="900000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【拓展训练】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13" name="yt_shape_11113"/>
              <p:cNvSpPr txBox="1"/>
              <p:nvPr/>
            </p:nvSpPr>
            <p:spPr>
              <a:xfrm>
                <a:off x="540119" y="1386164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8dc4c"/>
                  </a:rPr>
                  <a:t>正比例函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数的图象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113" name="yt_shape_11113" descr="{&quot;rangeId&quot;:2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6164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15" name="yt_shape_11115"/>
          <p:cNvSpPr txBox="1"/>
          <p:nvPr/>
        </p:nvSpPr>
        <p:spPr>
          <a:xfrm>
            <a:off x="540000" y="2543473"/>
            <a:ext cx="40940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116"/>
              <p:cNvSpPr txBox="1"/>
              <p:nvPr/>
            </p:nvSpPr>
            <p:spPr>
              <a:xfrm>
                <a:off x="540119" y="3175140"/>
                <a:ext cx="9226312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2_3459d"/>
                  </a:rPr>
                  <a:t>，解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1116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75140"/>
                <a:ext cx="9226312" cy="2066784"/>
              </a:xfrm>
              <a:prstGeom prst="rect">
                <a:avLst/>
              </a:prstGeom>
              <a:blipFill>
                <a:blip r:embed="rId3"/>
                <a:stretch>
                  <a:fillRect l="-2049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18" name="yt_image_11118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21396" y="3175140"/>
            <a:ext cx="2230603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244C5E1-C3A1-8A4D-80CF-49FE7D38454E}"/>
                  </a:ext>
                </a:extLst>
              </p:cNvPr>
              <p:cNvSpPr txBox="1"/>
              <p:nvPr/>
            </p:nvSpPr>
            <p:spPr>
              <a:xfrm>
                <a:off x="450108" y="3128334"/>
                <a:ext cx="8849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）把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）代入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2_3459d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244C5E1-C3A1-8A4D-80CF-49FE7D384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28334"/>
                <a:ext cx="8849361" cy="765061"/>
              </a:xfrm>
              <a:prstGeom prst="rect">
                <a:avLst/>
              </a:prstGeom>
              <a:blipFill>
                <a:blip r:embed="rId5"/>
                <a:stretch>
                  <a:fillRect l="-1102" t="-10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B432F71-AD22-223F-3F04-D1E049F4FDB6}"/>
              </a:ext>
            </a:extLst>
          </p:cNvPr>
          <p:cNvSpPr txBox="1"/>
          <p:nvPr/>
        </p:nvSpPr>
        <p:spPr>
          <a:xfrm>
            <a:off x="450108" y="3648400"/>
            <a:ext cx="346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2_3459d"/>
              </a:rPr>
              <a:t>解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EF7394-A9EC-FB68-25C3-871F04857BAE}"/>
              </a:ext>
            </a:extLst>
          </p:cNvPr>
          <p:cNvSpPr txBox="1"/>
          <p:nvPr/>
        </p:nvSpPr>
        <p:spPr>
          <a:xfrm>
            <a:off x="450108" y="4189368"/>
            <a:ext cx="6322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7D6CFE-28FF-A972-1C31-B643185E1FDE}"/>
              </a:ext>
            </a:extLst>
          </p:cNvPr>
          <p:cNvSpPr txBox="1"/>
          <p:nvPr/>
        </p:nvSpPr>
        <p:spPr>
          <a:xfrm>
            <a:off x="450108" y="4750759"/>
            <a:ext cx="3236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0000" y="854587"/>
            <a:ext cx="11244585" cy="451862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0" name="yt_shape_1112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（分类讨论思想）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cb2b"/>
              </a:rPr>
              <a:t>不能围成三角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分情况讨论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121"/>
              <p:cNvSpPr txBox="1"/>
              <p:nvPr/>
            </p:nvSpPr>
            <p:spPr>
              <a:xfrm>
                <a:off x="540000" y="2011799"/>
                <a:ext cx="3531416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121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3531416" cy="639855"/>
              </a:xfrm>
              <a:prstGeom prst="rect">
                <a:avLst/>
              </a:prstGeom>
              <a:blipFill>
                <a:blip r:embed="rId2"/>
                <a:stretch>
                  <a:fillRect l="-5354" r="-431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23" name="yt_image_1112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1786537"/>
            <a:ext cx="2230603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C95E27E-4972-3E0B-B74D-D566A6A212C7}"/>
                  </a:ext>
                </a:extLst>
              </p:cNvPr>
              <p:cNvSpPr txBox="1"/>
              <p:nvPr/>
            </p:nvSpPr>
            <p:spPr>
              <a:xfrm>
                <a:off x="449989" y="1964993"/>
                <a:ext cx="36773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EC95E27E-4972-3E0B-B74D-D566A6A212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64993"/>
                <a:ext cx="3677348" cy="727279"/>
              </a:xfrm>
              <a:prstGeom prst="rect">
                <a:avLst/>
              </a:prstGeom>
              <a:blipFill>
                <a:blip r:embed="rId4"/>
                <a:stretch>
                  <a:fillRect l="-2653" r="-265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540000" y="854587"/>
            <a:ext cx="11244585" cy="3006461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51" name="yt_shape_11051"/>
              <p:cNvSpPr txBox="1"/>
              <p:nvPr/>
            </p:nvSpPr>
            <p:spPr>
              <a:xfrm>
                <a:off x="540119" y="900000"/>
                <a:ext cx="11492915" cy="2939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的一次函数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d287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求这个一次函数的表达式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解：设这个一次函数的表达式为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4c6c0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这个一次函数的表达式为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51" name="yt_shape_11051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939844"/>
              </a:xfrm>
              <a:prstGeom prst="rect">
                <a:avLst/>
              </a:prstGeom>
              <a:blipFill>
                <a:blip r:embed="rId2"/>
                <a:stretch>
                  <a:fillRect l="-1645" t="-1867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DDDCC05-85CD-6C02-9BBD-4CFE1BED9C34}"/>
              </a:ext>
            </a:extLst>
          </p:cNvPr>
          <p:cNvSpPr txBox="1"/>
          <p:nvPr/>
        </p:nvSpPr>
        <p:spPr>
          <a:xfrm>
            <a:off x="450108" y="1804170"/>
            <a:ext cx="113655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解：设这个一次函数的表达式为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），将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4c6c0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6DF5DC-CEB1-C19A-7DD1-E02D7DDC4F1E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838746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分别代入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hasSerialNum': 1}">
                <a:extLst>
                  <a:ext uri="{FF2B5EF4-FFF2-40B4-BE49-F238E27FC236}">
                    <a16:creationId xmlns:a16="http://schemas.microsoft.com/office/drawing/2014/main" id="{D56DF5DC-CEB1-C19A-7DD1-E02D7DDC4F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8387462" cy="1154189"/>
              </a:xfrm>
              <a:prstGeom prst="rect">
                <a:avLst/>
              </a:prstGeom>
              <a:blipFill>
                <a:blip r:embed="rId3"/>
                <a:stretch>
                  <a:fillRect l="-1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F14412A-E7E8-F7FD-3D53-88D83986ED25}"/>
              </a:ext>
            </a:extLst>
          </p:cNvPr>
          <p:cNvSpPr txBox="1"/>
          <p:nvPr/>
        </p:nvSpPr>
        <p:spPr>
          <a:xfrm>
            <a:off x="450108" y="3340235"/>
            <a:ext cx="5136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这个一次函数的表达式为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4" name="yt_shape_11054"/>
          <p:cNvSpPr txBox="1"/>
          <p:nvPr/>
        </p:nvSpPr>
        <p:spPr>
          <a:xfrm>
            <a:off x="540000" y="900000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用点的坐标求一次函数的表达式</a:t>
            </a:r>
          </a:p>
        </p:txBody>
      </p:sp>
      <p:sp>
        <p:nvSpPr>
          <p:cNvPr id="11055" name="yt_shape_11055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在过原点的一条直线上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554e6"/>
              </a:rPr>
              <a:t>则这条直线的函数表达式是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56" name="yt_table_11056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6572076"/>
                  </p:ext>
                </p:extLst>
              </p:nvPr>
            </p:nvGraphicFramePr>
            <p:xfrm>
              <a:off x="540047" y="2354640"/>
              <a:ext cx="5397818" cy="1149350"/>
            </p:xfrm>
            <a:graphic>
              <a:graphicData uri="http://schemas.openxmlformats.org/drawingml/2006/table">
                <a:tbl>
                  <a:tblPr/>
                  <a:tblGrid>
                    <a:gridCol w="3170555">
                      <a:extLst>
                        <a:ext uri="{9D8B030D-6E8A-4147-A177-3AD203B41FA5}">
                          <a16:colId xmlns:a16="http://schemas.microsoft.com/office/drawing/2014/main" val="10154"/>
                        </a:ext>
                      </a:extLst>
                    </a:gridCol>
                    <a:gridCol w="2227263">
                      <a:extLst>
                        <a:ext uri="{9D8B030D-6E8A-4147-A177-3AD203B41FA5}">
                          <a16:colId xmlns:a16="http://schemas.microsoft.com/office/drawing/2014/main" val="101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056" name="yt_table_11056" descr="{&quot;rangeId&quot;:6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6572076"/>
                  </p:ext>
                </p:extLst>
              </p:nvPr>
            </p:nvGraphicFramePr>
            <p:xfrm>
              <a:off x="540047" y="2354640"/>
              <a:ext cx="5397818" cy="1059371"/>
            </p:xfrm>
            <a:graphic>
              <a:graphicData uri="http://schemas.openxmlformats.org/drawingml/2006/table">
                <a:tbl>
                  <a:tblPr/>
                  <a:tblGrid>
                    <a:gridCol w="3170555">
                      <a:extLst>
                        <a:ext uri="{9D8B030D-6E8A-4147-A177-3AD203B41FA5}">
                          <a16:colId xmlns:a16="http://schemas.microsoft.com/office/drawing/2014/main" val="10154"/>
                        </a:ext>
                      </a:extLst>
                    </a:gridCol>
                    <a:gridCol w="2227263">
                      <a:extLst>
                        <a:ext uri="{9D8B030D-6E8A-4147-A177-3AD203B41FA5}">
                          <a16:colId xmlns:a16="http://schemas.microsoft.com/office/drawing/2014/main" val="10155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2350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5439464450" title="H_26.259764">
            <a:extLst>
              <a:ext uri="{FF2B5EF4-FFF2-40B4-BE49-F238E27FC236}">
                <a16:creationId xmlns:a16="http://schemas.microsoft.com/office/drawing/2014/main" id="{8100885D-4F24-2B05-3A12-4A9B52F759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9438A0-7B7C-DD12-1FF0-AABF5EA103A2}"/>
              </a:ext>
            </a:extLst>
          </p:cNvPr>
          <p:cNvSpPr txBox="1"/>
          <p:nvPr/>
        </p:nvSpPr>
        <p:spPr>
          <a:xfrm>
            <a:off x="1059708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7" name="yt_shape_11057"/>
          <p:cNvSpPr txBox="1"/>
          <p:nvPr/>
        </p:nvSpPr>
        <p:spPr>
          <a:xfrm>
            <a:off x="540000" y="900000"/>
            <a:ext cx="88581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下表给出了一次函数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的部分对应值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1058" name="yt_table_1105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67588"/>
              </p:ext>
            </p:extLst>
          </p:nvPr>
        </p:nvGraphicFramePr>
        <p:xfrm>
          <a:off x="540000" y="1531667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060" name="yt_shape_11060"/>
              <p:cNvSpPr txBox="1"/>
              <p:nvPr/>
            </p:nvSpPr>
            <p:spPr>
              <a:xfrm>
                <a:off x="540119" y="2935273"/>
                <a:ext cx="11492915" cy="39001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根据表中的数据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求该一次函数的表达式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是否在这个一次函数的图象上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）点（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）不在该一次函数的图象上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，所以点（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6_98f78"/>
                  </a:rPr>
                  <a:t>）不在该一次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函数的图象上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060" name="yt_shape_110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35273"/>
                <a:ext cx="11492915" cy="3900107"/>
              </a:xfrm>
              <a:prstGeom prst="rect">
                <a:avLst/>
              </a:prstGeom>
              <a:blipFill>
                <a:blip r:embed="rId3"/>
                <a:stretch>
                  <a:fillRect l="-1645" t="-1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B58179-0B5D-9CCB-DB30-B631B5D83A9F}"/>
                  </a:ext>
                </a:extLst>
              </p:cNvPr>
              <p:cNvSpPr txBox="1"/>
              <p:nvPr/>
            </p:nvSpPr>
            <p:spPr>
              <a:xfrm>
                <a:off x="450108" y="3047399"/>
                <a:ext cx="760799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B58179-0B5D-9CCB-DB30-B631B5D83A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47399"/>
                <a:ext cx="7607998" cy="1154189"/>
              </a:xfrm>
              <a:prstGeom prst="rect">
                <a:avLst/>
              </a:prstGeom>
              <a:blipFill>
                <a:blip r:embed="rId4"/>
                <a:stretch>
                  <a:fillRect l="-12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220C543-12FE-DC91-1F73-D61591DA4F78}"/>
              </a:ext>
            </a:extLst>
          </p:cNvPr>
          <p:cNvSpPr txBox="1"/>
          <p:nvPr/>
        </p:nvSpPr>
        <p:spPr>
          <a:xfrm>
            <a:off x="450108" y="4107975"/>
            <a:ext cx="5288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故该一次函数的表达式为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3211E6-F81F-DCDD-26FB-1C63DE1EA315}"/>
              </a:ext>
            </a:extLst>
          </p:cNvPr>
          <p:cNvSpPr txBox="1"/>
          <p:nvPr/>
        </p:nvSpPr>
        <p:spPr>
          <a:xfrm>
            <a:off x="450108" y="4894608"/>
            <a:ext cx="6809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）点（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）不在该一次函数的图象上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6A7CF9-5279-4032-790A-4C3DCF7C14B7}"/>
              </a:ext>
            </a:extLst>
          </p:cNvPr>
          <p:cNvSpPr txBox="1"/>
          <p:nvPr/>
        </p:nvSpPr>
        <p:spPr>
          <a:xfrm>
            <a:off x="450108" y="5370096"/>
            <a:ext cx="11071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ABA81C-2681-4E07-43A8-742C8356AE18}"/>
              </a:ext>
            </a:extLst>
          </p:cNvPr>
          <p:cNvSpPr txBox="1"/>
          <p:nvPr/>
        </p:nvSpPr>
        <p:spPr>
          <a:xfrm>
            <a:off x="450108" y="5845584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所以点（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6_98f78"/>
              </a:rPr>
              <a:t>）不在该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6_98f78"/>
              </a:rPr>
              <a:t>一次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函数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的图象上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5" name="yt_shape_11065"/>
          <p:cNvSpPr txBox="1"/>
          <p:nvPr/>
        </p:nvSpPr>
        <p:spPr>
          <a:xfrm>
            <a:off x="540000" y="900000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由函数图象求一次函数的表达式</a:t>
            </a:r>
          </a:p>
        </p:txBody>
      </p:sp>
      <p:sp>
        <p:nvSpPr>
          <p:cNvPr id="11066" name="yt_shape_11066"/>
          <p:cNvSpPr txBox="1"/>
          <p:nvPr/>
        </p:nvSpPr>
        <p:spPr>
          <a:xfrm>
            <a:off x="540000" y="1395205"/>
            <a:ext cx="65418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对应的函数表达式是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68" name="yt_table_11068_skip" title="H_199.94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0388101"/>
                  </p:ext>
                </p:extLst>
              </p:nvPr>
            </p:nvGraphicFramePr>
            <p:xfrm>
              <a:off x="540047" y="1874508"/>
              <a:ext cx="2584450" cy="2694686"/>
            </p:xfrm>
            <a:graphic>
              <a:graphicData uri="http://schemas.openxmlformats.org/drawingml/2006/table">
                <a:tbl>
                  <a:tblPr/>
                  <a:tblGrid>
                    <a:gridCol w="2584450">
                      <a:extLst>
                        <a:ext uri="{9D8B030D-6E8A-4147-A177-3AD203B41FA5}">
                          <a16:colId xmlns:a16="http://schemas.microsoft.com/office/drawing/2014/main" val="101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068" name="yt_table_11068_skip" descr="{&quot;rangeId&quot;:9,&quot;type&quot;:&quot;Option&quot;,&quot;drawing&quot;:[&quot;yt_image_11067&quot;]}" title="H_199.94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0388101"/>
                  </p:ext>
                </p:extLst>
              </p:nvPr>
            </p:nvGraphicFramePr>
            <p:xfrm>
              <a:off x="540047" y="1874508"/>
              <a:ext cx="2584450" cy="2539240"/>
            </p:xfrm>
            <a:graphic>
              <a:graphicData uri="http://schemas.openxmlformats.org/drawingml/2006/table">
                <a:tbl>
                  <a:tblPr/>
                  <a:tblGrid>
                    <a:gridCol w="2584450">
                      <a:extLst>
                        <a:ext uri="{9D8B030D-6E8A-4147-A177-3AD203B41FA5}">
                          <a16:colId xmlns:a16="http://schemas.microsoft.com/office/drawing/2014/main" val="10156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5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9048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0962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7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98095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067" name="yt_image_11067_skip" title="H_137.34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49384" y="1874508"/>
            <a:ext cx="1700474" cy="174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464516" title="H_26.259764">
            <a:extLst>
              <a:ext uri="{FF2B5EF4-FFF2-40B4-BE49-F238E27FC236}">
                <a16:creationId xmlns:a16="http://schemas.microsoft.com/office/drawing/2014/main" id="{02EDC0DB-9674-0638-CEE8-EC3287A11A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490302-6EAA-8BA6-6DCD-24F37496A62B}"/>
              </a:ext>
            </a:extLst>
          </p:cNvPr>
          <p:cNvSpPr txBox="1"/>
          <p:nvPr/>
        </p:nvSpPr>
        <p:spPr>
          <a:xfrm>
            <a:off x="6098314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69" name="yt_shape_11069"/>
              <p:cNvSpPr txBox="1"/>
              <p:nvPr/>
            </p:nvSpPr>
            <p:spPr>
              <a:xfrm>
                <a:off x="540119" y="900000"/>
                <a:ext cx="11492915" cy="26874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是某一次函数的图象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求这个函数的表达式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）设该函数表达式为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，由图象可知点（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）和点（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3_a8157"/>
                  </a:rPr>
                  <a:t>）在图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象上，故有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069" name="yt_shape_11069" descr="{&quot;rangeId&quot;:1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687402"/>
              </a:xfrm>
              <a:prstGeom prst="rect">
                <a:avLst/>
              </a:prstGeom>
              <a:blipFill>
                <a:blip r:embed="rId2"/>
                <a:stretch>
                  <a:fillRect l="-1645" t="-2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73" name="yt_image_11073" title="H_154.17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2818491"/>
            <a:ext cx="2203729" cy="195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75" name="yt_shape_11075"/>
              <p:cNvSpPr txBox="1"/>
              <p:nvPr/>
            </p:nvSpPr>
            <p:spPr>
              <a:xfrm>
                <a:off x="540000" y="4216938"/>
                <a:ext cx="5230599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075" name="yt_shape_11075" descr="{&quot;rangeId&quot;:1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16938"/>
                <a:ext cx="5230599" cy="1119024"/>
              </a:xfrm>
              <a:prstGeom prst="rect">
                <a:avLst/>
              </a:prstGeom>
              <a:blipFill>
                <a:blip r:embed="rId4"/>
                <a:stretch>
                  <a:fillRect l="-3613" t="-4918" r="-2564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CB9A515-D0A5-ACE2-2C9D-41C20460ABFD}"/>
              </a:ext>
            </a:extLst>
          </p:cNvPr>
          <p:cNvSpPr txBox="1"/>
          <p:nvPr/>
        </p:nvSpPr>
        <p:spPr>
          <a:xfrm>
            <a:off x="450108" y="1804170"/>
            <a:ext cx="113020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）设该函数表达式为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，由图象可知点（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）和点（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3_a8157"/>
              </a:rPr>
              <a:t>）在图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C72246-D989-34BD-5FF4-E92CB9135590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7361301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象上，故有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0, 'hasSerialNum': 1, 'pageBreak': True}">
                <a:extLst>
                  <a:ext uri="{FF2B5EF4-FFF2-40B4-BE49-F238E27FC236}">
                    <a16:creationId xmlns:a16="http://schemas.microsoft.com/office/drawing/2014/main" id="{E7C72246-D989-34BD-5FF4-E92CB91355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7361301" cy="1328560"/>
              </a:xfrm>
              <a:prstGeom prst="rect">
                <a:avLst/>
              </a:prstGeom>
              <a:blipFill>
                <a:blip r:embed="rId5"/>
                <a:stretch>
                  <a:fillRect l="-1326" r="-1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63284F-A097-ED05-D83F-7A58BF7DAA19}"/>
                  </a:ext>
                </a:extLst>
              </p:cNvPr>
              <p:cNvSpPr txBox="1"/>
              <p:nvPr/>
            </p:nvSpPr>
            <p:spPr>
              <a:xfrm>
                <a:off x="449989" y="4645620"/>
                <a:ext cx="53600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0}">
                <a:extLst>
                  <a:ext uri="{FF2B5EF4-FFF2-40B4-BE49-F238E27FC236}">
                    <a16:creationId xmlns:a16="http://schemas.microsoft.com/office/drawing/2014/main" id="{B663284F-A097-ED05-D83F-7A58BF7DAA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45620"/>
                <a:ext cx="5360098" cy="726326"/>
              </a:xfrm>
              <a:prstGeom prst="rect">
                <a:avLst/>
              </a:prstGeom>
              <a:blipFill>
                <a:blip r:embed="rId6"/>
                <a:stretch>
                  <a:fillRect l="-1820" r="-182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0" name="yt_shape_11080"/>
          <p:cNvSpPr txBox="1"/>
          <p:nvPr/>
        </p:nvSpPr>
        <p:spPr>
          <a:xfrm>
            <a:off x="532213" y="1311350"/>
            <a:ext cx="769441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距离与坐标的转化未进行分类讨论而出错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685F13-C077-927F-DE3C-3B3BC0BD283D}"/>
              </a:ext>
            </a:extLst>
          </p:cNvPr>
          <p:cNvSpPr txBox="1"/>
          <p:nvPr/>
        </p:nvSpPr>
        <p:spPr>
          <a:xfrm>
            <a:off x="479376" y="764704"/>
            <a:ext cx="7800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距离与坐标的转化未进行分类讨论而出错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1081"/>
          <p:cNvSpPr txBox="1"/>
          <p:nvPr/>
        </p:nvSpPr>
        <p:spPr>
          <a:xfrm>
            <a:off x="532332" y="1311350"/>
            <a:ext cx="11492915" cy="11207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轴的交点为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d71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则这个一次函数的表达式为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C35B9EA-2B2C-7785-2A8E-0AE0D5935082}"/>
                  </a:ext>
                </a:extLst>
              </p:cNvPr>
              <p:cNvSpPr txBox="1"/>
              <p:nvPr/>
            </p:nvSpPr>
            <p:spPr>
              <a:xfrm>
                <a:off x="6384032" y="1556792"/>
                <a:ext cx="3891661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C35B9EA-2B2C-7785-2A8E-0AE0D59350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032" y="1556792"/>
                <a:ext cx="3891661" cy="728041"/>
              </a:xfrm>
              <a:prstGeom prst="rect">
                <a:avLst/>
              </a:prstGeom>
              <a:blipFill>
                <a:blip r:embed="rId2"/>
                <a:stretch>
                  <a:fillRect l="-234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4" name="yt_shape_1108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083" name="yt_image_11083" title="H_41.85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86" name="yt_shape_11086"/>
          <p:cNvSpPr txBox="1"/>
          <p:nvPr/>
        </p:nvSpPr>
        <p:spPr>
          <a:xfrm>
            <a:off x="540000" y="1482165"/>
            <a:ext cx="109869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成正比例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87" name="yt_table_1108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269611"/>
              </p:ext>
            </p:extLst>
          </p:nvPr>
        </p:nvGraphicFramePr>
        <p:xfrm>
          <a:off x="540047" y="1961468"/>
          <a:ext cx="7809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</a:tbl>
          </a:graphicData>
        </a:graphic>
      </p:graphicFrame>
      <p:sp>
        <p:nvSpPr>
          <p:cNvPr id="11089" name="yt_shape_11089"/>
          <p:cNvSpPr txBox="1"/>
          <p:nvPr/>
        </p:nvSpPr>
        <p:spPr>
          <a:xfrm>
            <a:off x="540119" y="248763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用每张长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的纸条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粘贴成一条纸带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纸带的长度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8129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纸条的张数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91" name="yt_table_1109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133261"/>
              </p:ext>
            </p:extLst>
          </p:nvPr>
        </p:nvGraphicFramePr>
        <p:xfrm>
          <a:off x="540047" y="3447074"/>
          <a:ext cx="6931661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2255838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1"/>
                  </a:ext>
                </a:extLst>
              </a:tr>
            </a:tbl>
          </a:graphicData>
        </a:graphic>
      </p:graphicFrame>
      <p:pic>
        <p:nvPicPr>
          <p:cNvPr id="11090" name="yt_image_11090_skip" title="H_53.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9181" y="3447074"/>
            <a:ext cx="3231014" cy="67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50083F-FDD8-F1E5-F92A-DCD1835F41AA}"/>
              </a:ext>
            </a:extLst>
          </p:cNvPr>
          <p:cNvSpPr txBox="1"/>
          <p:nvPr/>
        </p:nvSpPr>
        <p:spPr>
          <a:xfrm>
            <a:off x="10517914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B5ACC8-0441-E9B9-5968-2A0C58C6266B}"/>
              </a:ext>
            </a:extLst>
          </p:cNvPr>
          <p:cNvSpPr txBox="1"/>
          <p:nvPr/>
        </p:nvSpPr>
        <p:spPr>
          <a:xfrm>
            <a:off x="5557096" y="29163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93" name="yt_shape_11093"/>
              <p:cNvSpPr txBox="1"/>
              <p:nvPr/>
            </p:nvSpPr>
            <p:spPr>
              <a:xfrm>
                <a:off x="506811" y="781103"/>
                <a:ext cx="11492915" cy="50249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已知一次函数在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轴上的截距为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且图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象经过点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则这个一次函数的表达式为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年贵州省改编）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的图象经过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ae3ed,isEnd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_⨹_2_ae3ed,isEnd"/>
                  </a:rPr>
                  <a:t>－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并且交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求该一次函数的表达式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）把（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）代入，得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4cbd8,isEnd"/>
                  </a:rPr>
                  <a:t>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一次函数的表达式为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093" name="yt_shape_110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811" y="781103"/>
                <a:ext cx="11492915" cy="5024902"/>
              </a:xfrm>
              <a:prstGeom prst="rect">
                <a:avLst/>
              </a:prstGeom>
              <a:blipFill>
                <a:blip r:embed="rId2"/>
                <a:stretch>
                  <a:fillRect l="-1592" t="-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00" name="yt_image_11100" title="H_158.94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44472" y="4653136"/>
            <a:ext cx="1627939" cy="201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AB5AC68-835A-C2E8-269E-508D7A9F988F}"/>
                  </a:ext>
                </a:extLst>
              </p:cNvPr>
              <p:cNvSpPr txBox="1"/>
              <p:nvPr/>
            </p:nvSpPr>
            <p:spPr>
              <a:xfrm>
                <a:off x="8006908" y="1032874"/>
                <a:ext cx="21406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AB5AC68-835A-C2E8-269E-508D7A9F98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6908" y="1032874"/>
                <a:ext cx="2140649" cy="765061"/>
              </a:xfrm>
              <a:prstGeom prst="rect">
                <a:avLst/>
              </a:prstGeom>
              <a:blipFill>
                <a:blip r:embed="rId4"/>
                <a:stretch>
                  <a:fillRect l="-426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B7B3964-97CC-8DE6-0D51-07A80F208E06}"/>
                  </a:ext>
                </a:extLst>
              </p:cNvPr>
              <p:cNvSpPr txBox="1"/>
              <p:nvPr/>
            </p:nvSpPr>
            <p:spPr>
              <a:xfrm>
                <a:off x="416800" y="3307698"/>
                <a:ext cx="11202353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）把（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）代入，得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B7B3964-97CC-8DE6-0D51-07A80F208E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800" y="3307698"/>
                <a:ext cx="11202353" cy="1854213"/>
              </a:xfrm>
              <a:prstGeom prst="rect">
                <a:avLst/>
              </a:prstGeom>
              <a:blipFill>
                <a:blip r:embed="rId5"/>
                <a:stretch>
                  <a:fillRect l="-8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7B2E85C-5EC2-EDD7-BCAA-8AF0376FAA80}"/>
                  </a:ext>
                </a:extLst>
              </p:cNvPr>
              <p:cNvSpPr txBox="1"/>
              <p:nvPr/>
            </p:nvSpPr>
            <p:spPr>
              <a:xfrm>
                <a:off x="385427" y="4748043"/>
                <a:ext cx="4469511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  <a:sym typeface="_⨹_1_4cbd8"/>
                  </a:rPr>
                  <a:t>该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一次函数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的表达式为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7B2E85C-5EC2-EDD7-BCAA-8AF0376FAA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427" y="4748043"/>
                <a:ext cx="4469511" cy="735915"/>
              </a:xfrm>
              <a:prstGeom prst="rect">
                <a:avLst/>
              </a:prstGeom>
              <a:blipFill>
                <a:blip r:embed="rId6"/>
                <a:stretch>
                  <a:fillRect l="-2046" r="-15962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1111</Words>
  <Application>Microsoft Office PowerPoint</Application>
  <PresentationFormat>宽屏</PresentationFormat>
  <Paragraphs>122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5" baseType="lpstr">
      <vt:lpstr>,isEnd</vt:lpstr>
      <vt:lpstr>_⨹_1_3d712,isEnd</vt:lpstr>
      <vt:lpstr>_⨹_1_4c6c0</vt:lpstr>
      <vt:lpstr>_⨹_1_4cbd8</vt:lpstr>
      <vt:lpstr>_⨹_1_4cbd8,isEnd</vt:lpstr>
      <vt:lpstr>_⨹_1_7d287</vt:lpstr>
      <vt:lpstr>_⨹_1_d0148</vt:lpstr>
      <vt:lpstr>_⨹_1_e8129</vt:lpstr>
      <vt:lpstr>_⨹_10_46eef</vt:lpstr>
      <vt:lpstr>_⨹_12_554e6</vt:lpstr>
      <vt:lpstr>_⨹_2_3459d</vt:lpstr>
      <vt:lpstr>_⨹_2_ae3ed,isEnd</vt:lpstr>
      <vt:lpstr>_⨹_3_6acce</vt:lpstr>
      <vt:lpstr>_⨹_3_a8157</vt:lpstr>
      <vt:lpstr>_⨹_4_8dc4c</vt:lpstr>
      <vt:lpstr>_⨹_6_98f78</vt:lpstr>
      <vt:lpstr>_⨹_6_acb2b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2024-05-11T14:54:45Z</dcterms:created>
  <dcterms:modified xsi:type="dcterms:W3CDTF">2024-05-13T01:43:49Z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