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7"/>
  </p:notesMasterIdLst>
  <p:sldIdLst>
    <p:sldId id="303" r:id="rId3"/>
    <p:sldId id="306" r:id="rId4"/>
    <p:sldId id="307" r:id="rId5"/>
    <p:sldId id="310" r:id="rId6"/>
    <p:sldId id="311" r:id="rId7"/>
    <p:sldId id="313" r:id="rId8"/>
    <p:sldId id="315" r:id="rId9"/>
    <p:sldId id="317" r:id="rId10"/>
    <p:sldId id="318" r:id="rId11"/>
    <p:sldId id="319" r:id="rId12"/>
    <p:sldId id="320" r:id="rId13"/>
    <p:sldId id="323" r:id="rId14"/>
    <p:sldId id="322" r:id="rId15"/>
    <p:sldId id="25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F3333C-7436-4629-AF24-F912601564DC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1C74F-1BB3-4B94-A185-D2955A6022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852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31C74F-1BB3-4B94-A185-D2955A60221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350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7" name="yt_shape_1033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336" name="yt_image_10336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9" name="yt_shape_10339"/>
          <p:cNvSpPr txBox="1"/>
          <p:nvPr/>
        </p:nvSpPr>
        <p:spPr>
          <a:xfrm>
            <a:off x="540000" y="1482165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变量与常量</a:t>
            </a:r>
          </a:p>
        </p:txBody>
      </p:sp>
      <p:sp>
        <p:nvSpPr>
          <p:cNvPr id="10340" name="yt_shape_10340"/>
          <p:cNvSpPr txBox="1"/>
          <p:nvPr/>
        </p:nvSpPr>
        <p:spPr>
          <a:xfrm>
            <a:off x="540000" y="1977370"/>
            <a:ext cx="7054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在圆的面积计算公式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41" name="yt_table_1034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944695"/>
              </p:ext>
            </p:extLst>
          </p:nvPr>
        </p:nvGraphicFramePr>
        <p:xfrm>
          <a:off x="540047" y="2456673"/>
          <a:ext cx="8149591" cy="475488"/>
        </p:xfrm>
        <a:graphic>
          <a:graphicData uri="http://schemas.openxmlformats.org/drawingml/2006/table">
            <a:tbl>
              <a:tblPr/>
              <a:tblGrid>
                <a:gridCol w="2032318">
                  <a:extLst>
                    <a:ext uri="{9D8B030D-6E8A-4147-A177-3AD203B41FA5}">
                      <a16:colId xmlns:a16="http://schemas.microsoft.com/office/drawing/2014/main" val="10054"/>
                    </a:ext>
                  </a:extLst>
                </a:gridCol>
                <a:gridCol w="1981518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  <a:gridCol w="2516505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  <a:gridCol w="1619250">
                  <a:extLst>
                    <a:ext uri="{9D8B030D-6E8A-4147-A177-3AD203B41FA5}">
                      <a16:colId xmlns:a16="http://schemas.microsoft.com/office/drawing/2014/main" val="100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</a:tbl>
          </a:graphicData>
        </a:graphic>
      </p:graphicFrame>
      <p:sp>
        <p:nvSpPr>
          <p:cNvPr id="10343" name="yt_shape_10343"/>
          <p:cNvSpPr txBox="1"/>
          <p:nvPr/>
        </p:nvSpPr>
        <p:spPr>
          <a:xfrm>
            <a:off x="540000" y="2982844"/>
            <a:ext cx="89223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已知一本笔记本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本共付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44" name="yt_table_1034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625260"/>
              </p:ext>
            </p:extLst>
          </p:nvPr>
        </p:nvGraphicFramePr>
        <p:xfrm>
          <a:off x="540047" y="3462147"/>
          <a:ext cx="6495099" cy="950976"/>
        </p:xfrm>
        <a:graphic>
          <a:graphicData uri="http://schemas.openxmlformats.org/drawingml/2006/table">
            <a:tbl>
              <a:tblPr/>
              <a:tblGrid>
                <a:gridCol w="4013836">
                  <a:extLst>
                    <a:ext uri="{9D8B030D-6E8A-4147-A177-3AD203B41FA5}">
                      <a16:colId xmlns:a16="http://schemas.microsoft.com/office/drawing/2014/main" val="10058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0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常量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变量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变量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变量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常量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常量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变量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常量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2"/>
                  </a:ext>
                </a:extLst>
              </a:tr>
            </a:tbl>
          </a:graphicData>
        </a:graphic>
      </p:graphicFrame>
      <p:pic>
        <p:nvPicPr>
          <p:cNvPr id="3" name="yt_shape_1715439381318" title="H_26.259764">
            <a:extLst>
              <a:ext uri="{FF2B5EF4-FFF2-40B4-BE49-F238E27FC236}">
                <a16:creationId xmlns:a16="http://schemas.microsoft.com/office/drawing/2014/main" id="{0C05E486-1B47-4632-8502-3B195503B7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4ED36E-98B4-EA43-5527-694C860DCF5D}"/>
              </a:ext>
            </a:extLst>
          </p:cNvPr>
          <p:cNvSpPr txBox="1"/>
          <p:nvPr/>
        </p:nvSpPr>
        <p:spPr>
          <a:xfrm>
            <a:off x="6606314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6FD587-D94D-CB95-D1F6-E4FA8C5E13A2}"/>
              </a:ext>
            </a:extLst>
          </p:cNvPr>
          <p:cNvSpPr txBox="1"/>
          <p:nvPr/>
        </p:nvSpPr>
        <p:spPr>
          <a:xfrm>
            <a:off x="8455751" y="293603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2" name="yt_shape_10392"/>
          <p:cNvSpPr txBox="1"/>
          <p:nvPr/>
        </p:nvSpPr>
        <p:spPr>
          <a:xfrm>
            <a:off x="540120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下表给出了小王去年橘子的销售额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随橘子的卖出质量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c1c8"/>
              </a:rPr>
              <a:t>的变化的有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393" name="yt_table_1039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223964"/>
              </p:ext>
            </p:extLst>
          </p:nvPr>
        </p:nvGraphicFramePr>
        <p:xfrm>
          <a:off x="540000" y="1995319"/>
          <a:ext cx="11111994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69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1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1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16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16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16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09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09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09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709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卖出质量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kg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销售额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395" name="yt_shape_10395"/>
          <p:cNvSpPr txBox="1"/>
          <p:nvPr/>
        </p:nvSpPr>
        <p:spPr>
          <a:xfrm>
            <a:off x="540119" y="339892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上表反映了哪两个变量之间的关系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哪个是自变量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哪个是因变量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32_6a28a"/>
              </a:rPr>
              <a:t>）表中反映了橘子的卖出质量与销售额之间的关系，橘子的卖出质量是自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变量，销售额是因变量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当橘子卖出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销售额是多少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）由表可知，当橘子卖出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5kg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时，销售额是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估计当橘子卖出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销售额是多少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）估计当橘子卖出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50kg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时，销售额是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13B7CB4-CD1D-10F0-3195-AC6FE6C8DF4A}"/>
              </a:ext>
            </a:extLst>
          </p:cNvPr>
          <p:cNvSpPr txBox="1"/>
          <p:nvPr/>
        </p:nvSpPr>
        <p:spPr>
          <a:xfrm>
            <a:off x="450108" y="3827607"/>
            <a:ext cx="1106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32_6a28a"/>
              </a:rPr>
              <a:t>）表中反映了橘子的卖出质量与销售额之间的关系，橘子的卖出质量是自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C16F5A-CBAC-EE48-B803-D8C602B860AC}"/>
              </a:ext>
            </a:extLst>
          </p:cNvPr>
          <p:cNvSpPr txBox="1"/>
          <p:nvPr/>
        </p:nvSpPr>
        <p:spPr>
          <a:xfrm>
            <a:off x="450108" y="4303095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变量，销售额是因变量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0470EA-0FBD-CF10-D762-49C73B0C5235}"/>
              </a:ext>
            </a:extLst>
          </p:cNvPr>
          <p:cNvSpPr txBox="1"/>
          <p:nvPr/>
        </p:nvSpPr>
        <p:spPr>
          <a:xfrm>
            <a:off x="450108" y="5254071"/>
            <a:ext cx="7571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）由表可知，当橘子卖出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时，销售额是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F66461-F9BD-0A22-13D0-C02E4091063B}"/>
              </a:ext>
            </a:extLst>
          </p:cNvPr>
          <p:cNvSpPr txBox="1"/>
          <p:nvPr/>
        </p:nvSpPr>
        <p:spPr>
          <a:xfrm>
            <a:off x="450108" y="6205047"/>
            <a:ext cx="6961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）估计当橘子卖出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时，销售额是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2" name="yt_shape_1040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401" name="yt_image_10401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04" name="yt_shape_10404"/>
          <p:cNvSpPr txBox="1"/>
          <p:nvPr/>
        </p:nvSpPr>
        <p:spPr>
          <a:xfrm>
            <a:off x="540120" y="14821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模型观念）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将棱长为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的小正方体按照如图的方法摆放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68e6"/>
              </a:rPr>
              <a:t>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上而下分别叫第一层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、…、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层的小正方体的个数记为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14dc"/>
              </a:rPr>
              <a:t>解答下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405" name="yt_image_10405" title="H_122.67">
            <a:extLst>
              <a:ext uri="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6444" y="2420888"/>
            <a:ext cx="3799110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07" name="yt_shape_10407"/>
          <p:cNvSpPr txBox="1"/>
          <p:nvPr/>
        </p:nvSpPr>
        <p:spPr>
          <a:xfrm>
            <a:off x="540000" y="3982448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按要求填写表格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408" name="yt_table_1040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325837"/>
              </p:ext>
            </p:extLst>
          </p:nvPr>
        </p:nvGraphicFramePr>
        <p:xfrm>
          <a:off x="540000" y="4614115"/>
          <a:ext cx="11111998" cy="11734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68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8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59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59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159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775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,isEnd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</a:t>
                      </a:r>
                      <a:r>
                        <a:rPr sz="1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 dirty="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</a:t>
                      </a:r>
                      <a:r>
                        <a:rPr sz="4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 dirty="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,isEnd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579DE4E-6FAF-55F7-1397-10D93E3A13DE}"/>
              </a:ext>
            </a:extLst>
          </p:cNvPr>
          <p:cNvSpPr txBox="1"/>
          <p:nvPr/>
        </p:nvSpPr>
        <p:spPr>
          <a:xfrm>
            <a:off x="6941287" y="533776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120CF9-A124-FA89-7C38-26E5ECDD1048}"/>
              </a:ext>
            </a:extLst>
          </p:cNvPr>
          <p:cNvSpPr txBox="1"/>
          <p:nvPr/>
        </p:nvSpPr>
        <p:spPr>
          <a:xfrm>
            <a:off x="8976320" y="533776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10" name="yt_shape_10410"/>
              <p:cNvSpPr txBox="1"/>
              <p:nvPr/>
            </p:nvSpPr>
            <p:spPr>
              <a:xfrm>
                <a:off x="540119" y="900000"/>
                <a:ext cx="11492915" cy="21894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研究表格可以发现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的变化而变化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a78fc,isEnd"/>
                  </a:rPr>
                  <a:t>的增大而增大有一定的规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可用式子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来表示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指出上式中的自变量与函数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是自变量，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的函数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10" name="yt_shape_104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189446"/>
              </a:xfrm>
              <a:prstGeom prst="rect">
                <a:avLst/>
              </a:prstGeom>
              <a:blipFill>
                <a:blip r:embed="rId2"/>
                <a:stretch>
                  <a:fillRect l="-1645" t="-2507" b="-77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4C5B080-96F2-0A22-6204-0191897EE77D}"/>
                  </a:ext>
                </a:extLst>
              </p:cNvPr>
              <p:cNvSpPr txBox="1"/>
              <p:nvPr/>
            </p:nvSpPr>
            <p:spPr>
              <a:xfrm>
                <a:off x="3143672" y="1119139"/>
                <a:ext cx="1725358" cy="8865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4C5B080-96F2-0A22-6204-0191897EE7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3672" y="1119139"/>
                <a:ext cx="1725358" cy="88653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A7DA560-AEE9-CB49-4CD0-E1E87D23D692}"/>
              </a:ext>
            </a:extLst>
          </p:cNvPr>
          <p:cNvSpPr txBox="1"/>
          <p:nvPr/>
        </p:nvSpPr>
        <p:spPr>
          <a:xfrm>
            <a:off x="450108" y="2597095"/>
            <a:ext cx="50965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是自变量，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0405" title="H_122.67">
            <a:extLst>
              <a:ext uri="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96200" y="1700808"/>
            <a:ext cx="3799110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4" name="yt_shape_10414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判断函数要抓住三点：（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）有两个变量；（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4_f74e5"/>
              </a:rPr>
              <a:t>）一个变量（因变量）的数值随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着另一个变量（自变量）的数值的变化而变化；（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3_eaf23"/>
              </a:rPr>
              <a:t>）自变量每确定一个值，相应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地就确定了另一个变量（因变量）的唯一值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479376" y="1340768"/>
            <a:ext cx="11233248" cy="151216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6" name="yt_shape_10346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指出下列关系式中的变量和常量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一个长方体盒子的高为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底面是正方形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这个长方体的体积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90c7,isEnd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底面边长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的关系式是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其中变量是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常量是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设地面气温是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若在某个范围内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高度每升高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气温就下降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195c,isEnd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的关系式是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其中变量是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3f55,isEnd"/>
              </a:rPr>
              <a:t>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4B403A-9D21-F83E-D390-6FDD6E762E58}"/>
              </a:ext>
            </a:extLst>
          </p:cNvPr>
          <p:cNvSpPr txBox="1"/>
          <p:nvPr/>
        </p:nvSpPr>
        <p:spPr>
          <a:xfrm>
            <a:off x="7795471" y="1804170"/>
            <a:ext cx="1270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V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666B0D-E3BB-5AE8-556B-D09611840BBD}"/>
              </a:ext>
            </a:extLst>
          </p:cNvPr>
          <p:cNvSpPr txBox="1"/>
          <p:nvPr/>
        </p:nvSpPr>
        <p:spPr>
          <a:xfrm>
            <a:off x="10410082" y="1804170"/>
            <a:ext cx="857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1_8aca1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3E86AC-F8BE-6E17-C3F6-5788B08FB76E}"/>
              </a:ext>
            </a:extLst>
          </p:cNvPr>
          <p:cNvSpPr txBox="1"/>
          <p:nvPr/>
        </p:nvSpPr>
        <p:spPr>
          <a:xfrm>
            <a:off x="450108" y="227965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F789D0-E117-3BCE-C07C-D6B2C99D0A3A}"/>
              </a:ext>
            </a:extLst>
          </p:cNvPr>
          <p:cNvSpPr txBox="1"/>
          <p:nvPr/>
        </p:nvSpPr>
        <p:spPr>
          <a:xfrm>
            <a:off x="9692532" y="3230634"/>
            <a:ext cx="1254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85458E-C2F8-0CDB-C7B1-E6DF1B6953B2}"/>
              </a:ext>
            </a:extLst>
          </p:cNvPr>
          <p:cNvSpPr txBox="1"/>
          <p:nvPr/>
        </p:nvSpPr>
        <p:spPr>
          <a:xfrm>
            <a:off x="1364508" y="3706122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9" name="yt_shape_10349"/>
          <p:cNvSpPr txBox="1"/>
          <p:nvPr/>
        </p:nvSpPr>
        <p:spPr>
          <a:xfrm>
            <a:off x="540000" y="900000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函数的概念</a:t>
            </a:r>
          </a:p>
        </p:txBody>
      </p:sp>
      <p:sp>
        <p:nvSpPr>
          <p:cNvPr id="10350" name="yt_shape_10350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ff10"/>
              </a:rPr>
              <a:t>其中表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51" name="yt_table_1035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302826"/>
              </p:ext>
            </p:extLst>
          </p:nvPr>
        </p:nvGraphicFramePr>
        <p:xfrm>
          <a:off x="540047" y="2354640"/>
          <a:ext cx="9638666" cy="475488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06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06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06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"/>
                  </a:ext>
                </a:extLst>
              </a:tr>
            </a:tbl>
          </a:graphicData>
        </a:graphic>
      </p:graphicFrame>
      <p:sp>
        <p:nvSpPr>
          <p:cNvPr id="10353" name="yt_shape_10353"/>
          <p:cNvSpPr txBox="1"/>
          <p:nvPr/>
        </p:nvSpPr>
        <p:spPr>
          <a:xfrm>
            <a:off x="540000" y="2880811"/>
            <a:ext cx="66684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下列变量间的关系不是函数关系的是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54" name="yt_table_1035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773909"/>
              </p:ext>
            </p:extLst>
          </p:nvPr>
        </p:nvGraphicFramePr>
        <p:xfrm>
          <a:off x="540047" y="3360114"/>
          <a:ext cx="4919663" cy="1901952"/>
        </p:xfrm>
        <a:graphic>
          <a:graphicData uri="http://schemas.openxmlformats.org/drawingml/2006/table">
            <a:tbl>
              <a:tblPr/>
              <a:tblGrid>
                <a:gridCol w="4919663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长方形的宽一定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其长与面积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正方形的周长与面积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长方形的周长与面积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圆的面积与半径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7"/>
                  </a:ext>
                </a:extLst>
              </a:tr>
            </a:tbl>
          </a:graphicData>
        </a:graphic>
      </p:graphicFrame>
      <p:pic>
        <p:nvPicPr>
          <p:cNvPr id="3" name="yt_shape_1715439381383" title="H_26.259764">
            <a:extLst>
              <a:ext uri="{FF2B5EF4-FFF2-40B4-BE49-F238E27FC236}">
                <a16:creationId xmlns:a16="http://schemas.microsoft.com/office/drawing/2014/main" id="{01D655C1-E32C-185C-9124-0DF5DF712D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85D708-5316-D9B8-5619-0152CC068E24}"/>
              </a:ext>
            </a:extLst>
          </p:cNvPr>
          <p:cNvSpPr txBox="1"/>
          <p:nvPr/>
        </p:nvSpPr>
        <p:spPr>
          <a:xfrm>
            <a:off x="3348883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09BE29-984E-107B-C4B6-D756AAE21DDC}"/>
              </a:ext>
            </a:extLst>
          </p:cNvPr>
          <p:cNvSpPr txBox="1"/>
          <p:nvPr/>
        </p:nvSpPr>
        <p:spPr>
          <a:xfrm>
            <a:off x="6241189" y="28340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6" name="yt_shape_10356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如图是合肥秋季某一天的气温变化曲线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其中的因变量是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97e8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0357" name="yt_image_10357" title="H_190.4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91" y="2011799"/>
            <a:ext cx="4200417" cy="241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50A5C4-3F37-5073-7ABE-B1E1C9B8EF94}"/>
              </a:ext>
            </a:extLst>
          </p:cNvPr>
          <p:cNvSpPr txBox="1"/>
          <p:nvPr/>
        </p:nvSpPr>
        <p:spPr>
          <a:xfrm>
            <a:off x="8679708" y="853194"/>
            <a:ext cx="1359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气温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0E1B20-498C-EFF3-A983-33CE1D745A46}"/>
              </a:ext>
            </a:extLst>
          </p:cNvPr>
          <p:cNvSpPr txBox="1"/>
          <p:nvPr/>
        </p:nvSpPr>
        <p:spPr>
          <a:xfrm>
            <a:off x="972397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9" name="yt_shape_1035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（河池五中单元卷）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下表中列出了购买香蕉的费用与购买数量之间的变化关系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7101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购买的数量为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花费的费用为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360" name="yt_table_1036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190922"/>
              </p:ext>
            </p:extLst>
          </p:nvPr>
        </p:nvGraphicFramePr>
        <p:xfrm>
          <a:off x="540000" y="2011799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69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3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03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03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403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22.5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362" name="yt_shape_10362"/>
          <p:cNvSpPr txBox="1"/>
          <p:nvPr/>
        </p:nvSpPr>
        <p:spPr>
          <a:xfrm>
            <a:off x="540119" y="34154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是自变量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是因变量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当花费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千克香蕉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（达州市中考）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如图是一个运算程序示意图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若开始输入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则输出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11a9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0364" name="yt_image_10364" title="H_70.3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8884" y="5006507"/>
            <a:ext cx="3774231" cy="89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28894E-3207-E95B-E276-E8ECACD5ED30}"/>
              </a:ext>
            </a:extLst>
          </p:cNvPr>
          <p:cNvSpPr txBox="1"/>
          <p:nvPr/>
        </p:nvSpPr>
        <p:spPr>
          <a:xfrm>
            <a:off x="1412133" y="3368599"/>
            <a:ext cx="66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766612-EC7F-F1F9-B27A-E705011167D3}"/>
              </a:ext>
            </a:extLst>
          </p:cNvPr>
          <p:cNvSpPr txBox="1"/>
          <p:nvPr/>
        </p:nvSpPr>
        <p:spPr>
          <a:xfrm>
            <a:off x="3775921" y="3340852"/>
            <a:ext cx="66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8B28EC-7531-D37C-9317-B33DBF4FD4E9}"/>
              </a:ext>
            </a:extLst>
          </p:cNvPr>
          <p:cNvSpPr txBox="1"/>
          <p:nvPr/>
        </p:nvSpPr>
        <p:spPr>
          <a:xfrm>
            <a:off x="9140082" y="336859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B11F2F-6011-8275-77E1-8BD7D19B4455}"/>
              </a:ext>
            </a:extLst>
          </p:cNvPr>
          <p:cNvSpPr txBox="1"/>
          <p:nvPr/>
        </p:nvSpPr>
        <p:spPr>
          <a:xfrm>
            <a:off x="1364508" y="431957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6" name="yt_shape_10366"/>
          <p:cNvSpPr txBox="1"/>
          <p:nvPr/>
        </p:nvSpPr>
        <p:spPr>
          <a:xfrm>
            <a:off x="540000" y="900000"/>
            <a:ext cx="69265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在确定变量与常量时易把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当做变量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7BC64C3-A55A-B673-7289-6B669D3B412F}"/>
              </a:ext>
            </a:extLst>
          </p:cNvPr>
          <p:cNvSpPr txBox="1"/>
          <p:nvPr/>
        </p:nvSpPr>
        <p:spPr>
          <a:xfrm>
            <a:off x="449989" y="853194"/>
            <a:ext cx="7039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在确定变量与常量时易把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当做变量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0367"/>
          <p:cNvSpPr txBox="1"/>
          <p:nvPr/>
        </p:nvSpPr>
        <p:spPr>
          <a:xfrm>
            <a:off x="623392" y="1426351"/>
            <a:ext cx="98600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设半径为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的圆的周长为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yt_table_10368" title="H_150.55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83085429"/>
                  </p:ext>
                </p:extLst>
              </p:nvPr>
            </p:nvGraphicFramePr>
            <p:xfrm>
              <a:off x="623439" y="1905654"/>
              <a:ext cx="3536950" cy="2104454"/>
            </p:xfrm>
            <a:graphic>
              <a:graphicData uri="http://schemas.openxmlformats.org/drawingml/2006/table">
                <a:tbl>
                  <a:tblPr/>
                  <a:tblGrid>
                    <a:gridCol w="3536950">
                      <a:extLst>
                        <a:ext uri="{9D8B030D-6E8A-4147-A177-3AD203B41FA5}">
                          <a16:colId xmlns:a16="http://schemas.microsoft.com/office/drawing/2014/main" val="100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常量是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常量是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用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表示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r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为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r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变量是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r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yt_table_10368" title="H_150.55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83085429"/>
                  </p:ext>
                </p:extLst>
              </p:nvPr>
            </p:nvGraphicFramePr>
            <p:xfrm>
              <a:off x="623439" y="1905654"/>
              <a:ext cx="3536950" cy="2104454"/>
            </p:xfrm>
            <a:graphic>
              <a:graphicData uri="http://schemas.openxmlformats.org/drawingml/2006/table">
                <a:tbl>
                  <a:tblPr/>
                  <a:tblGrid>
                    <a:gridCol w="3536950">
                      <a:extLst>
                        <a:ext uri="{9D8B030D-6E8A-4147-A177-3AD203B41FA5}">
                          <a16:colId xmlns:a16="http://schemas.microsoft.com/office/drawing/2014/main" val="10065"/>
                        </a:ext>
                      </a:extLst>
                    </a:gridCol>
                  </a:tblGrid>
                  <a:tr h="475488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常量是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8"/>
                      </a:ext>
                    </a:extLst>
                  </a:tr>
                  <a:tr h="475488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常量是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9"/>
                      </a:ext>
                    </a:extLst>
                  </a:tr>
                  <a:tr h="67799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6429" b="-901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0"/>
                      </a:ext>
                    </a:extLst>
                  </a:tr>
                  <a:tr h="475488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变量是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r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2565879-5E21-6750-C2C1-38A9D91CB0B6}"/>
              </a:ext>
            </a:extLst>
          </p:cNvPr>
          <p:cNvSpPr txBox="1"/>
          <p:nvPr/>
        </p:nvSpPr>
        <p:spPr>
          <a:xfrm>
            <a:off x="9485293" y="137954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0" name="yt_shape_1037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369" name="yt_image_10369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2" name="yt_shape_10372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小邢到单位附近的加油站加油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如图是小邢所用的加油机上的数据显示牌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d7a7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数据中的变量是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74" name="yt_table_1037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252708"/>
              </p:ext>
            </p:extLst>
          </p:nvPr>
        </p:nvGraphicFramePr>
        <p:xfrm>
          <a:off x="540047" y="2441600"/>
          <a:ext cx="4980306" cy="950976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金额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金额和数量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3"/>
                  </a:ext>
                </a:extLst>
              </a:tr>
            </a:tbl>
          </a:graphicData>
        </a:graphic>
      </p:graphicFrame>
      <p:pic>
        <p:nvPicPr>
          <p:cNvPr id="10373" name="yt_image_10373_skip" title="H_79.8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0956" y="2441600"/>
            <a:ext cx="1668895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2A6F68-1E18-6A85-1662-0513C94F6A14}"/>
              </a:ext>
            </a:extLst>
          </p:cNvPr>
          <p:cNvSpPr txBox="1"/>
          <p:nvPr/>
        </p:nvSpPr>
        <p:spPr>
          <a:xfrm>
            <a:off x="3193309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6" name="yt_shape_10376"/>
          <p:cNvSpPr txBox="1"/>
          <p:nvPr/>
        </p:nvSpPr>
        <p:spPr>
          <a:xfrm>
            <a:off x="540000" y="900000"/>
            <a:ext cx="89894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下面关于变量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377" name="yt_image_1037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993596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8" name="yt_image_1037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3596" y="1531667"/>
            <a:ext cx="993596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9" name="yt_image_103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47192" y="1531667"/>
            <a:ext cx="993596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0" name="yt_image_1038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0788" y="1531667"/>
            <a:ext cx="993596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83" name="yt_shape_10383"/>
          <p:cNvSpPr txBox="1"/>
          <p:nvPr/>
        </p:nvSpPr>
        <p:spPr>
          <a:xfrm>
            <a:off x="836764" y="277639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0384" name="yt_shape_10384"/>
          <p:cNvSpPr txBox="1"/>
          <p:nvPr/>
        </p:nvSpPr>
        <p:spPr>
          <a:xfrm>
            <a:off x="2198767" y="277639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0385" name="yt_shape_10385"/>
          <p:cNvSpPr txBox="1"/>
          <p:nvPr/>
        </p:nvSpPr>
        <p:spPr>
          <a:xfrm>
            <a:off x="3552363" y="277639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0386" name="yt_shape_10386"/>
          <p:cNvSpPr txBox="1"/>
          <p:nvPr/>
        </p:nvSpPr>
        <p:spPr>
          <a:xfrm>
            <a:off x="4897552" y="277639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D1323F-1A44-6C70-DDF6-9274ED67BBCC}"/>
              </a:ext>
            </a:extLst>
          </p:cNvPr>
          <p:cNvSpPr txBox="1"/>
          <p:nvPr/>
        </p:nvSpPr>
        <p:spPr>
          <a:xfrm>
            <a:off x="8522236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7" name="yt_shape_1038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在一个半径为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的圆面上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从中心挖去一个小圆面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e6eb"/>
              </a:rPr>
              <a:t>当挖去小圆的半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径由小变大时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剩下的一个圆环面积也随之发生变化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388" name="yt_image_10388" title="H_145.9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9026" y="2011799"/>
            <a:ext cx="1853946" cy="18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90" name="yt_shape_10390"/>
          <p:cNvSpPr txBox="1"/>
          <p:nvPr/>
        </p:nvSpPr>
        <p:spPr>
          <a:xfrm>
            <a:off x="540119" y="391612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在这个变化过程中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自变量是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因变量是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设挖去的小圆的半径为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圆环的面积为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b884,isEnd"/>
              </a:rPr>
              <a:t>之间的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FE3180-A9BA-17BC-459A-BFB21A2B99FC}"/>
              </a:ext>
            </a:extLst>
          </p:cNvPr>
          <p:cNvSpPr txBox="1"/>
          <p:nvPr/>
        </p:nvSpPr>
        <p:spPr>
          <a:xfrm>
            <a:off x="5479308" y="386931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小圆的半径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DD4369-588D-6733-1CF4-535E5333B5D7}"/>
              </a:ext>
            </a:extLst>
          </p:cNvPr>
          <p:cNvSpPr txBox="1"/>
          <p:nvPr/>
        </p:nvSpPr>
        <p:spPr>
          <a:xfrm>
            <a:off x="9136907" y="386931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圆环的面积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77ADE0-EC81-0FA9-03C8-60D132E14CF1}"/>
              </a:ext>
            </a:extLst>
          </p:cNvPr>
          <p:cNvSpPr txBox="1"/>
          <p:nvPr/>
        </p:nvSpPr>
        <p:spPr>
          <a:xfrm>
            <a:off x="2021733" y="4792547"/>
            <a:ext cx="2326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324π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961</Words>
  <Application>Microsoft Office PowerPoint</Application>
  <PresentationFormat>宽屏</PresentationFormat>
  <Paragraphs>148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8" baseType="lpstr">
      <vt:lpstr>,isEnd</vt:lpstr>
      <vt:lpstr>_⨹_1_13f55,isEnd</vt:lpstr>
      <vt:lpstr>_⨹_1_2195c,isEnd</vt:lpstr>
      <vt:lpstr>_⨹_1_268e6</vt:lpstr>
      <vt:lpstr>_⨹_1_297e8,isEnd</vt:lpstr>
      <vt:lpstr>_⨹_1_690c7,isEnd</vt:lpstr>
      <vt:lpstr>_⨹_1_8aca1</vt:lpstr>
      <vt:lpstr>_⨹_1_8d7a7</vt:lpstr>
      <vt:lpstr>_⨹_1_a11a9,isEnd</vt:lpstr>
      <vt:lpstr>_⨹_1_a7101</vt:lpstr>
      <vt:lpstr>_⨹_11_a78fc,isEnd</vt:lpstr>
      <vt:lpstr>_⨹_13_eaf23</vt:lpstr>
      <vt:lpstr>_⨹_14_f74e5</vt:lpstr>
      <vt:lpstr>_⨹_3_4b884,isEnd</vt:lpstr>
      <vt:lpstr>_⨹_3_6ff10</vt:lpstr>
      <vt:lpstr>_⨹_3_914dc</vt:lpstr>
      <vt:lpstr>_⨹_32_6a28a</vt:lpstr>
      <vt:lpstr>_⨹_5_5c1c8</vt:lpstr>
      <vt:lpstr>_⨹_7_ce6eb</vt:lpstr>
      <vt:lpstr>Finished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2024-05-11T14:54:45Z</dcterms:created>
  <dcterms:modified xsi:type="dcterms:W3CDTF">2024-05-13T01:21:41Z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