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9" r:id="rId6"/>
    <p:sldId id="312" r:id="rId7"/>
    <p:sldId id="313" r:id="rId8"/>
    <p:sldId id="318" r:id="rId9"/>
    <p:sldId id="320" r:id="rId10"/>
    <p:sldId id="323" r:id="rId11"/>
    <p:sldId id="324" r:id="rId12"/>
    <p:sldId id="325" r:id="rId13"/>
    <p:sldId id="328" r:id="rId14"/>
    <p:sldId id="327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28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0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17" name="yt_shape_10417"/>
          <p:cNvSpPr txBox="1"/>
          <p:nvPr/>
        </p:nvSpPr>
        <p:spPr>
          <a:xfrm>
            <a:off x="551384" y="731834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416" name="yt_image_10416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1384" y="731834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19" name="yt_shape_10419"/>
          <p:cNvSpPr txBox="1"/>
          <p:nvPr/>
        </p:nvSpPr>
        <p:spPr>
          <a:xfrm>
            <a:off x="551384" y="1313999"/>
            <a:ext cx="2428550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列表法</a:t>
            </a:r>
          </a:p>
        </p:txBody>
      </p:sp>
      <p:pic>
        <p:nvPicPr>
          <p:cNvPr id="3" name="yt_shape_1715439393049" title="H_26.259764">
            <a:extLst>
              <a:ext uri="{FF2B5EF4-FFF2-40B4-BE49-F238E27FC236}">
                <a16:creationId xmlns:a16="http://schemas.microsoft.com/office/drawing/2014/main" id="{72B8BBF2-E4D3-E80B-6D04-6127BE72F41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67309"/>
            <a:ext cx="1186052" cy="333499"/>
          </a:xfrm>
          <a:prstGeom prst="rect">
            <a:avLst/>
          </a:prstGeom>
        </p:spPr>
      </p:pic>
      <p:sp>
        <p:nvSpPr>
          <p:cNvPr id="6" name="yt_shape_10420"/>
          <p:cNvSpPr txBox="1"/>
          <p:nvPr/>
        </p:nvSpPr>
        <p:spPr>
          <a:xfrm>
            <a:off x="551384" y="1700808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某学习小组做了一个实验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100m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高的楼顶随手放下一个苹果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1dac5"/>
              </a:rPr>
              <a:t>测得有关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数据如下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7" name="yt_table_10421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7262658"/>
              </p:ext>
            </p:extLst>
          </p:nvPr>
        </p:nvGraphicFramePr>
        <p:xfrm>
          <a:off x="551265" y="2796127"/>
          <a:ext cx="11111999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51301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54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54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9546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9546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下落时间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t/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s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下落高度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h/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8" name="yt_shape_10423"/>
          <p:cNvSpPr txBox="1"/>
          <p:nvPr/>
        </p:nvSpPr>
        <p:spPr>
          <a:xfrm>
            <a:off x="551265" y="4199733"/>
            <a:ext cx="420628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则下列说法错误的是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9" name="yt_table_10424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1630165"/>
              </p:ext>
            </p:extLst>
          </p:nvPr>
        </p:nvGraphicFramePr>
        <p:xfrm>
          <a:off x="551312" y="4679036"/>
          <a:ext cx="6410325" cy="1901952"/>
        </p:xfrm>
        <a:graphic>
          <a:graphicData uri="http://schemas.openxmlformats.org/drawingml/2006/table">
            <a:tbl>
              <a:tblPr/>
              <a:tblGrid>
                <a:gridCol w="6410325">
                  <a:extLst>
                    <a:ext uri="{9D8B030D-6E8A-4147-A177-3AD203B41FA5}">
                      <a16:colId xmlns:a16="http://schemas.microsoft.com/office/drawing/2014/main" val="100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苹果每秒下落的路程越来越长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苹果每秒下落的路程不变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苹果下落的速度越来越快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可以推测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苹果落到地面的时间不超过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5s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7"/>
                  </a:ext>
                </a:extLst>
              </a:tr>
            </a:tbl>
          </a:graphicData>
        </a:graphic>
      </p:graphicFrame>
      <p:sp>
        <p:nvSpPr>
          <p:cNvPr id="10" name="文本框 9">
            <a:extLst>
              <a:ext uri="{FF2B5EF4-FFF2-40B4-BE49-F238E27FC236}">
                <a16:creationId xmlns:a16="http://schemas.microsoft.com/office/drawing/2014/main" id="{0C2CF969-F14F-5378-DEC8-278C50C1B754}"/>
              </a:ext>
            </a:extLst>
          </p:cNvPr>
          <p:cNvSpPr txBox="1"/>
          <p:nvPr/>
        </p:nvSpPr>
        <p:spPr>
          <a:xfrm>
            <a:off x="3814054" y="415292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4" name="yt_shape_10484"/>
          <p:cNvSpPr txBox="1"/>
          <p:nvPr/>
        </p:nvSpPr>
        <p:spPr>
          <a:xfrm>
            <a:off x="540120" y="900000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某校组织学生到距离学校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的市科技馆参观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4_ae2d8"/>
              </a:rPr>
              <a:t>学生李明因事没能乘上学校的包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于是准备在学校门口改乘出租车去科技馆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出租车的收费标准如下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0485" name="yt_table_10485" title="H_133.9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9828429"/>
              </p:ext>
            </p:extLst>
          </p:nvPr>
        </p:nvGraphicFramePr>
        <p:xfrm>
          <a:off x="540000" y="1995319"/>
          <a:ext cx="11111998" cy="17007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78429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690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里程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收费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3km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以下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含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3km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8.00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3km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以上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每增加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1km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1.80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0487" name="yt_shape_10487"/>
          <p:cNvSpPr txBox="1"/>
          <p:nvPr/>
        </p:nvSpPr>
        <p:spPr>
          <a:xfrm>
            <a:off x="540000" y="3965728"/>
            <a:ext cx="10706457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写出出租车行驶的里程数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与费用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之间的函数关系式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1.8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1.8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李明身上仅有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乘出租车到科技馆的费用够不够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时，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1.8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13.4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14.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答：乘出租车到科技馆的费用够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1FD9EF0-270F-0E6E-7039-7F8838784B0C}"/>
              </a:ext>
            </a:extLst>
          </p:cNvPr>
          <p:cNvSpPr txBox="1"/>
          <p:nvPr/>
        </p:nvSpPr>
        <p:spPr>
          <a:xfrm>
            <a:off x="449989" y="4394410"/>
            <a:ext cx="71968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388DF97-556A-6FBE-8F46-023592441AF0}"/>
              </a:ext>
            </a:extLst>
          </p:cNvPr>
          <p:cNvSpPr txBox="1"/>
          <p:nvPr/>
        </p:nvSpPr>
        <p:spPr>
          <a:xfrm>
            <a:off x="449989" y="5345387"/>
            <a:ext cx="67364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13.4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415F1B0-51AD-CF59-BAA2-63180375CCB1}"/>
              </a:ext>
            </a:extLst>
          </p:cNvPr>
          <p:cNvSpPr txBox="1"/>
          <p:nvPr/>
        </p:nvSpPr>
        <p:spPr>
          <a:xfrm>
            <a:off x="449989" y="5820874"/>
            <a:ext cx="4523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答：乘出租车到科技馆的费用够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3" name="yt_shape_10493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492" name="yt_image_10492" title="H_41.8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95" name="yt_shape_10495"/>
          <p:cNvSpPr txBox="1"/>
          <p:nvPr/>
        </p:nvSpPr>
        <p:spPr>
          <a:xfrm>
            <a:off x="540119" y="1482165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推理能力）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在长方形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上的动点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e3e4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移动时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有些线段的长度保持不变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cf49"/>
              </a:rPr>
              <a:t>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些则发生了变化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有些三角形的面积始终保持不变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另一些则发生了变化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分别找出长度变化的线段和面积变化的三角形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）长度变化的线段：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面积变化的三角形：三角形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，三角形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0498" name="yt_image_10498" title="H_80.73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27183" y="3553398"/>
            <a:ext cx="1824816" cy="1025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6E9FE39-A7CB-A6F1-999F-CBE3D9962F0A}"/>
              </a:ext>
            </a:extLst>
          </p:cNvPr>
          <p:cNvSpPr txBox="1"/>
          <p:nvPr/>
        </p:nvSpPr>
        <p:spPr>
          <a:xfrm>
            <a:off x="450108" y="3337311"/>
            <a:ext cx="708926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）长度变化的线段：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6C35045-7C7F-8D48-F78A-667E946B86EB}"/>
              </a:ext>
            </a:extLst>
          </p:cNvPr>
          <p:cNvSpPr txBox="1"/>
          <p:nvPr/>
        </p:nvSpPr>
        <p:spPr>
          <a:xfrm>
            <a:off x="450108" y="3812799"/>
            <a:ext cx="652729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面积变化的三角形：三角形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，三角形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500" name="yt_shape_10500"/>
              <p:cNvSpPr txBox="1"/>
              <p:nvPr/>
            </p:nvSpPr>
            <p:spPr>
              <a:xfrm>
                <a:off x="540119" y="900000"/>
                <a:ext cx="11492915" cy="350717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若长方形的长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宽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线段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的长度为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d80f1"/>
                  </a:rPr>
                  <a:t>分别写出变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化的线段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的长度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变化的三角形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的面积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之间的函数关系式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65e9c"/>
                  </a:rPr>
                  <a:t>并指出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自变量的取值范围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，线段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的长度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与线段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的长度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  <a:sym typeface="_⨹_4_b2a4d"/>
                  </a:rPr>
                  <a:t>之间的函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数关系式为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三角形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的面积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与线段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的长度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之间的函数关系式为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_⨹_1_bb1ae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500" name="yt_shape_10500" descr="{&quot;rangeId&quot;:24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507179"/>
              </a:xfrm>
              <a:prstGeom prst="rect">
                <a:avLst/>
              </a:prstGeom>
              <a:blipFill>
                <a:blip r:embed="rId2"/>
                <a:stretch>
                  <a:fillRect l="-1645" t="-1565" b="-45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503" name="yt_image_10503" title="H_80.73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40416" y="4058504"/>
            <a:ext cx="1824816" cy="1025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0B53072-7162-C1C6-8616-FAD31E01855E}"/>
              </a:ext>
            </a:extLst>
          </p:cNvPr>
          <p:cNvSpPr txBox="1"/>
          <p:nvPr/>
        </p:nvSpPr>
        <p:spPr>
          <a:xfrm>
            <a:off x="450108" y="2279658"/>
            <a:ext cx="1107103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，线段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的长度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与线段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的长度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  <a:sym typeface="_⨹_4_b2a4d"/>
              </a:rPr>
              <a:t>之间的函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DE49E1E-47CC-A07E-C8BB-07C4FD91313D}"/>
              </a:ext>
            </a:extLst>
          </p:cNvPr>
          <p:cNvSpPr txBox="1"/>
          <p:nvPr/>
        </p:nvSpPr>
        <p:spPr>
          <a:xfrm>
            <a:off x="450108" y="2755146"/>
            <a:ext cx="5290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数关系式为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）；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F3A3BE2-A2E5-1542-FABE-2AC9C4A49BCC}"/>
                  </a:ext>
                </a:extLst>
              </p:cNvPr>
              <p:cNvSpPr txBox="1"/>
              <p:nvPr/>
            </p:nvSpPr>
            <p:spPr>
              <a:xfrm>
                <a:off x="450108" y="3230634"/>
                <a:ext cx="1133100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三角形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PCD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的面积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与线段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PA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的长度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之间的函数关系式为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sym typeface="_⨹_1_bb1ae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/>
                </a:r>
                <a:b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</a:b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4}">
                <a:extLst>
                  <a:ext uri="{FF2B5EF4-FFF2-40B4-BE49-F238E27FC236}">
                    <a16:creationId xmlns:a16="http://schemas.microsoft.com/office/drawing/2014/main" id="{FF3A3BE2-A2E5-1542-FABE-2AC9C4A49B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230634"/>
                <a:ext cx="11331004" cy="765061"/>
              </a:xfrm>
              <a:prstGeom prst="rect">
                <a:avLst/>
              </a:prstGeom>
              <a:blipFill>
                <a:blip r:embed="rId4"/>
                <a:stretch>
                  <a:fillRect l="-861" t="-8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CF1C1A2F-D01B-FDDD-9DF4-B433E05E0F6A}"/>
              </a:ext>
            </a:extLst>
          </p:cNvPr>
          <p:cNvSpPr txBox="1"/>
          <p:nvPr/>
        </p:nvSpPr>
        <p:spPr>
          <a:xfrm>
            <a:off x="450108" y="3902083"/>
            <a:ext cx="34598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5" name="yt_shape_10505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名师点睛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34_f0379"/>
              </a:rPr>
              <a:t>自变量的取值范围可以是无限的，也可以是有限的，甚至可以是几个数或单独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的一个数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函数中自变量的取值在实际问题中必须要有意义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矩形 1"/>
          <p:cNvSpPr/>
          <p:nvPr/>
        </p:nvSpPr>
        <p:spPr>
          <a:xfrm>
            <a:off x="540119" y="1412776"/>
            <a:ext cx="11172505" cy="1008112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26" name="yt_shape_10426"/>
          <p:cNvSpPr txBox="1"/>
          <p:nvPr/>
        </p:nvSpPr>
        <p:spPr>
          <a:xfrm>
            <a:off x="540119" y="900000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（合肥四十八中单元卷）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某文具店开展促销活动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销售总价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与卖出笔记本数量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65bc8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之间的关系如表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0427" name="yt_table_10427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0118444"/>
              </p:ext>
            </p:extLst>
          </p:nvPr>
        </p:nvGraphicFramePr>
        <p:xfrm>
          <a:off x="540000" y="1995319"/>
          <a:ext cx="11111995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3700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43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243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243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2435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243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2021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数量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件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销售总价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429" name="yt_shape_10429"/>
          <p:cNvSpPr txBox="1"/>
          <p:nvPr/>
        </p:nvSpPr>
        <p:spPr>
          <a:xfrm>
            <a:off x="540000" y="3398925"/>
            <a:ext cx="714779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当卖出笔记本的数量为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件时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销售总价为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430" name="yt_table_1043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4615486"/>
              </p:ext>
            </p:extLst>
          </p:nvPr>
        </p:nvGraphicFramePr>
        <p:xfrm>
          <a:off x="540047" y="3878228"/>
          <a:ext cx="9029066" cy="475488"/>
        </p:xfrm>
        <a:graphic>
          <a:graphicData uri="http://schemas.openxmlformats.org/drawingml/2006/table">
            <a:tbl>
              <a:tblPr/>
              <a:tblGrid>
                <a:gridCol w="2499043">
                  <a:extLst>
                    <a:ext uri="{9D8B030D-6E8A-4147-A177-3AD203B41FA5}">
                      <a16:colId xmlns:a16="http://schemas.microsoft.com/office/drawing/2014/main" val="10069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070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071"/>
                    </a:ext>
                  </a:extLst>
                </a:gridCol>
                <a:gridCol w="1566863">
                  <a:extLst>
                    <a:ext uri="{9D8B030D-6E8A-4147-A177-3AD203B41FA5}">
                      <a16:colId xmlns:a16="http://schemas.microsoft.com/office/drawing/2014/main" val="1007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44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38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48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34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8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1E9C864B-EDF5-7A61-ABBD-DC7716C0DE3E}"/>
              </a:ext>
            </a:extLst>
          </p:cNvPr>
          <p:cNvSpPr txBox="1"/>
          <p:nvPr/>
        </p:nvSpPr>
        <p:spPr>
          <a:xfrm>
            <a:off x="6698389" y="335211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32" name="yt_shape_10432"/>
          <p:cNvSpPr txBox="1"/>
          <p:nvPr/>
        </p:nvSpPr>
        <p:spPr>
          <a:xfrm>
            <a:off x="540000" y="900000"/>
            <a:ext cx="2428550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解析法</a:t>
            </a:r>
          </a:p>
        </p:txBody>
      </p:sp>
      <p:sp>
        <p:nvSpPr>
          <p:cNvPr id="10433" name="yt_shape_10433"/>
          <p:cNvSpPr txBox="1"/>
          <p:nvPr/>
        </p:nvSpPr>
        <p:spPr>
          <a:xfrm>
            <a:off x="540119" y="139520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正方形的边长为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面积为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是自变量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3d41a"/>
              </a:rPr>
              <a:t>之间的函数表达式可表示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434" name="yt_table_10434" title="H_80.44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17415087"/>
                  </p:ext>
                </p:extLst>
              </p:nvPr>
            </p:nvGraphicFramePr>
            <p:xfrm>
              <a:off x="540047" y="2354640"/>
              <a:ext cx="5634355" cy="1109218"/>
            </p:xfrm>
            <a:graphic>
              <a:graphicData uri="http://schemas.openxmlformats.org/drawingml/2006/table">
                <a:tbl>
                  <a:tblPr/>
                  <a:tblGrid>
                    <a:gridCol w="3846830">
                      <a:extLst>
                        <a:ext uri="{9D8B030D-6E8A-4147-A177-3AD203B41FA5}">
                          <a16:colId xmlns:a16="http://schemas.microsoft.com/office/drawing/2014/main" val="10073"/>
                        </a:ext>
                      </a:extLst>
                    </a:gridCol>
                    <a:gridCol w="1787525">
                      <a:extLst>
                        <a:ext uri="{9D8B030D-6E8A-4147-A177-3AD203B41FA5}">
                          <a16:colId xmlns:a16="http://schemas.microsoft.com/office/drawing/2014/main" val="1007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S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S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7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S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S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80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0434" name="yt_table_10434" descr="{&quot;rangeId&quot;:5,&quot;type&quot;:&quot;Option&quot;}" title="H_80.44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17415087"/>
                  </p:ext>
                </p:extLst>
              </p:nvPr>
            </p:nvGraphicFramePr>
            <p:xfrm>
              <a:off x="540047" y="2354640"/>
              <a:ext cx="5634355" cy="1021589"/>
            </p:xfrm>
            <a:graphic>
              <a:graphicData uri="http://schemas.openxmlformats.org/drawingml/2006/table">
                <a:tbl>
                  <a:tblPr/>
                  <a:tblGrid>
                    <a:gridCol w="3846830">
                      <a:extLst>
                        <a:ext uri="{9D8B030D-6E8A-4147-A177-3AD203B41FA5}">
                          <a16:colId xmlns:a16="http://schemas.microsoft.com/office/drawing/2014/main" val="10073"/>
                        </a:ext>
                      </a:extLst>
                    </a:gridCol>
                    <a:gridCol w="1787525">
                      <a:extLst>
                        <a:ext uri="{9D8B030D-6E8A-4147-A177-3AD203B41FA5}">
                          <a16:colId xmlns:a16="http://schemas.microsoft.com/office/drawing/2014/main" val="10074"/>
                        </a:ext>
                      </a:extLst>
                    </a:gridCol>
                  </a:tblGrid>
                  <a:tr h="59721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46361" b="-10408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S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79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S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S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80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435" name="yt_shape_10435"/>
          <p:cNvSpPr txBox="1"/>
          <p:nvPr/>
        </p:nvSpPr>
        <p:spPr>
          <a:xfrm>
            <a:off x="540120" y="3426791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邮购一种图书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每册定价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另加书价的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作为邮费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若购书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5585a"/>
              </a:rPr>
              <a:t>则付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款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的函数表达式为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436" name="yt_table_1043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8047951"/>
              </p:ext>
            </p:extLst>
          </p:nvPr>
        </p:nvGraphicFramePr>
        <p:xfrm>
          <a:off x="540047" y="4386226"/>
          <a:ext cx="7275830" cy="950976"/>
        </p:xfrm>
        <a:graphic>
          <a:graphicData uri="http://schemas.openxmlformats.org/drawingml/2006/table">
            <a:tbl>
              <a:tblPr/>
              <a:tblGrid>
                <a:gridCol w="3846830">
                  <a:extLst>
                    <a:ext uri="{9D8B030D-6E8A-4147-A177-3AD203B41FA5}">
                      <a16:colId xmlns:a16="http://schemas.microsoft.com/office/drawing/2014/main" val="10075"/>
                    </a:ext>
                  </a:extLst>
                </a:gridCol>
                <a:gridCol w="3429000">
                  <a:extLst>
                    <a:ext uri="{9D8B030D-6E8A-4147-A177-3AD203B41FA5}">
                      <a16:colId xmlns:a16="http://schemas.microsoft.com/office/drawing/2014/main" val="1007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36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％）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36.04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35.96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2"/>
                  </a:ext>
                </a:extLst>
              </a:tr>
            </a:tbl>
          </a:graphicData>
        </a:graphic>
      </p:graphicFrame>
      <p:pic>
        <p:nvPicPr>
          <p:cNvPr id="3" name="yt_shape_1715439393120" title="H_26.259764">
            <a:extLst>
              <a:ext uri="{FF2B5EF4-FFF2-40B4-BE49-F238E27FC236}">
                <a16:creationId xmlns:a16="http://schemas.microsoft.com/office/drawing/2014/main" id="{42AE0E38-7353-DCDD-52F1-28C999FED2B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BD79C7A-9963-BEB1-6F89-F4B47DD4E413}"/>
              </a:ext>
            </a:extLst>
          </p:cNvPr>
          <p:cNvSpPr txBox="1"/>
          <p:nvPr/>
        </p:nvSpPr>
        <p:spPr>
          <a:xfrm>
            <a:off x="1364508" y="182388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190F2C2-5A8D-BBA9-C707-6DBA97B3EF14}"/>
              </a:ext>
            </a:extLst>
          </p:cNvPr>
          <p:cNvSpPr txBox="1"/>
          <p:nvPr/>
        </p:nvSpPr>
        <p:spPr>
          <a:xfrm>
            <a:off x="6092084" y="385547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38" name="yt_shape_10438"/>
          <p:cNvSpPr txBox="1"/>
          <p:nvPr/>
        </p:nvSpPr>
        <p:spPr>
          <a:xfrm>
            <a:off x="540000" y="900000"/>
            <a:ext cx="3967433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自变量的取值范围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439" name="yt_shape_10439"/>
              <p:cNvSpPr txBox="1"/>
              <p:nvPr/>
            </p:nvSpPr>
            <p:spPr>
              <a:xfrm>
                <a:off x="540000" y="1395205"/>
                <a:ext cx="9040552" cy="6417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（云南省中考）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的自变量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的取值范围是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0439" name="yt_shape_10439" descr="{&quot;rangeId&quot;: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5205"/>
                <a:ext cx="9040552" cy="641779"/>
              </a:xfrm>
              <a:prstGeom prst="rect">
                <a:avLst/>
              </a:prstGeom>
              <a:blipFill>
                <a:blip r:embed="rId2"/>
                <a:stretch>
                  <a:fillRect l="-2090" r="-1011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441" name="yt_table_1044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453733"/>
              </p:ext>
            </p:extLst>
          </p:nvPr>
        </p:nvGraphicFramePr>
        <p:xfrm>
          <a:off x="540047" y="2087772"/>
          <a:ext cx="4678680" cy="950976"/>
        </p:xfrm>
        <a:graphic>
          <a:graphicData uri="http://schemas.openxmlformats.org/drawingml/2006/table">
            <a:tbl>
              <a:tblPr/>
              <a:tblGrid>
                <a:gridCol w="2957830">
                  <a:extLst>
                    <a:ext uri="{9D8B030D-6E8A-4147-A177-3AD203B41FA5}">
                      <a16:colId xmlns:a16="http://schemas.microsoft.com/office/drawing/2014/main" val="10077"/>
                    </a:ext>
                  </a:extLst>
                </a:gridCol>
                <a:gridCol w="1720850">
                  <a:extLst>
                    <a:ext uri="{9D8B030D-6E8A-4147-A177-3AD203B41FA5}">
                      <a16:colId xmlns:a16="http://schemas.microsoft.com/office/drawing/2014/main" val="100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≠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4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443" name="yt_shape_10443"/>
              <p:cNvSpPr txBox="1"/>
              <p:nvPr/>
            </p:nvSpPr>
            <p:spPr>
              <a:xfrm>
                <a:off x="540119" y="3089326"/>
                <a:ext cx="11492915" cy="95385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（内江市中考）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自变量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2_7dac1"/>
                  </a:rPr>
                  <a:t>的取值范围在数轴上表示为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0443" name="yt_shape_10443" descr="{&quot;rangeId&quot;:9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089326"/>
                <a:ext cx="11492915" cy="953851"/>
              </a:xfrm>
              <a:prstGeom prst="rect">
                <a:avLst/>
              </a:prstGeom>
              <a:blipFill>
                <a:blip r:embed="rId3"/>
                <a:stretch>
                  <a:fillRect l="-1645" t="-2564" b="-19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445" name="yt_image_1044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0000" y="4246329"/>
            <a:ext cx="1136034" cy="46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6" name="yt_image_10446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36034" y="4246329"/>
            <a:ext cx="1171281" cy="46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7" name="yt_image_10447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67315" y="4246329"/>
            <a:ext cx="1136034" cy="46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8" name="yt_image_10448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63349" y="4246329"/>
            <a:ext cx="1136034" cy="46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51" name="yt_shape_10451"/>
          <p:cNvSpPr txBox="1"/>
          <p:nvPr/>
        </p:nvSpPr>
        <p:spPr>
          <a:xfrm>
            <a:off x="907983" y="4712673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</a:p>
        </p:txBody>
      </p:sp>
      <p:sp>
        <p:nvSpPr>
          <p:cNvPr id="10452" name="yt_shape_10452"/>
          <p:cNvSpPr txBox="1"/>
          <p:nvPr/>
        </p:nvSpPr>
        <p:spPr>
          <a:xfrm>
            <a:off x="2430047" y="4712673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</a:p>
        </p:txBody>
      </p:sp>
      <p:sp>
        <p:nvSpPr>
          <p:cNvPr id="10453" name="yt_shape_10453"/>
          <p:cNvSpPr txBox="1"/>
          <p:nvPr/>
        </p:nvSpPr>
        <p:spPr>
          <a:xfrm>
            <a:off x="3943705" y="4712673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</a:p>
        </p:txBody>
      </p:sp>
      <p:sp>
        <p:nvSpPr>
          <p:cNvPr id="10454" name="yt_shape_10454"/>
          <p:cNvSpPr txBox="1"/>
          <p:nvPr/>
        </p:nvSpPr>
        <p:spPr>
          <a:xfrm>
            <a:off x="5431332" y="4712673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</a:p>
        </p:txBody>
      </p:sp>
      <p:pic>
        <p:nvPicPr>
          <p:cNvPr id="3" name="yt_shape_1715439393189">
            <a:extLst>
              <a:ext uri="{FF2B5EF4-FFF2-40B4-BE49-F238E27FC236}">
                <a16:creationId xmlns:a16="http://schemas.microsoft.com/office/drawing/2014/main" id="{3D7F6D2A-CBC1-1518-6E6C-511743F359A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93EE403-35A2-FA24-8CC3-6EA7B25D1E6C}"/>
              </a:ext>
            </a:extLst>
          </p:cNvPr>
          <p:cNvSpPr txBox="1"/>
          <p:nvPr/>
        </p:nvSpPr>
        <p:spPr>
          <a:xfrm>
            <a:off x="8572846" y="1348399"/>
            <a:ext cx="400748" cy="72918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79CF646-B01B-2DAC-C4ED-7FB1DD2D58C3}"/>
              </a:ext>
            </a:extLst>
          </p:cNvPr>
          <p:cNvSpPr txBox="1"/>
          <p:nvPr/>
        </p:nvSpPr>
        <p:spPr>
          <a:xfrm>
            <a:off x="1059708" y="3562776"/>
            <a:ext cx="40074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455" name="yt_shape_10455"/>
              <p:cNvSpPr txBox="1"/>
              <p:nvPr/>
            </p:nvSpPr>
            <p:spPr>
              <a:xfrm>
                <a:off x="540119" y="900000"/>
                <a:ext cx="11492915" cy="158966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一根长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30cm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的蜡烛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点燃后可照明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当蜡烛点燃后其长度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与时间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993e2,isEnd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min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之间的函数表达式为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</a:t>
                </a:r>
                <a:r>
                  <a:rPr sz="1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其自变量的取值范围为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15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W:3.755039,H:53.10504,isEnd"/>
                  </a:rPr>
                  <a:t/>
                </a:r>
                <a:br>
                  <a:rPr lang="en-US" altLang="zh-CN" sz="15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W:3.755039,H:53.10504,isEnd"/>
                  </a:rPr>
                </a:b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455" name="yt_shape_1045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589666"/>
              </a:xfrm>
              <a:prstGeom prst="rect">
                <a:avLst/>
              </a:prstGeom>
              <a:blipFill>
                <a:blip r:embed="rId2"/>
                <a:stretch>
                  <a:fillRect l="-1645" t="-3462" b="-111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1A0326A-7EBB-055E-0793-7C1562CE82B8}"/>
                  </a:ext>
                </a:extLst>
              </p:cNvPr>
              <p:cNvSpPr txBox="1"/>
              <p:nvPr/>
            </p:nvSpPr>
            <p:spPr>
              <a:xfrm>
                <a:off x="4628408" y="1247732"/>
                <a:ext cx="1937449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30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t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0, 'hasSerialNum': 1, 'mathAnswerShape': 1}">
                <a:extLst>
                  <a:ext uri="{FF2B5EF4-FFF2-40B4-BE49-F238E27FC236}">
                    <a16:creationId xmlns:a16="http://schemas.microsoft.com/office/drawing/2014/main" id="{A1A0326A-7EBB-055E-0793-7C1562CE82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28408" y="1247732"/>
                <a:ext cx="1937449" cy="768046"/>
              </a:xfrm>
              <a:prstGeom prst="rect">
                <a:avLst/>
              </a:prstGeom>
              <a:blipFill>
                <a:blip r:embed="rId3"/>
                <a:stretch>
                  <a:fillRect l="-4717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7A76C061-0690-E4EE-7E90-0720DB06F94F}"/>
              </a:ext>
            </a:extLst>
          </p:cNvPr>
          <p:cNvSpPr txBox="1"/>
          <p:nvPr/>
        </p:nvSpPr>
        <p:spPr>
          <a:xfrm>
            <a:off x="10056440" y="1483107"/>
            <a:ext cx="864299" cy="76804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  <a:sym typeface="_⨹_1_e8fb0"/>
              </a:rPr>
              <a:t> 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/>
            </a:r>
            <a:b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BB243FC-76FC-90E4-E76E-A63C111569D5}"/>
              </a:ext>
            </a:extLst>
          </p:cNvPr>
          <p:cNvSpPr txBox="1"/>
          <p:nvPr/>
        </p:nvSpPr>
        <p:spPr>
          <a:xfrm>
            <a:off x="450108" y="2003116"/>
            <a:ext cx="1246887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57" name="yt_shape_10457"/>
          <p:cNvSpPr txBox="1"/>
          <p:nvPr/>
        </p:nvSpPr>
        <p:spPr>
          <a:xfrm>
            <a:off x="540000" y="900000"/>
            <a:ext cx="2736327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求函数值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458" name="yt_shape_10458"/>
              <p:cNvSpPr txBox="1"/>
              <p:nvPr/>
            </p:nvSpPr>
            <p:spPr>
              <a:xfrm>
                <a:off x="540119" y="1395205"/>
                <a:ext cx="11492915" cy="447526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变量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之间的关系式是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35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当自变量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因变量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50d17,isEnd"/>
                  </a:rPr>
                  <a:t>的值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已知三角形的面积为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一边长为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这边上的高为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cm.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写出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之间的函数表达式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写出自变量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的取值范围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）自变量的取值范围是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0.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25.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458" name="yt_shape_1045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5205"/>
                <a:ext cx="11492915" cy="4475264"/>
              </a:xfrm>
              <a:prstGeom prst="rect">
                <a:avLst/>
              </a:prstGeom>
              <a:blipFill>
                <a:blip r:embed="rId2"/>
                <a:stretch>
                  <a:fillRect l="-1645" t="-1226" b="-32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5439393257" title="H_26.259764">
            <a:extLst>
              <a:ext uri="{FF2B5EF4-FFF2-40B4-BE49-F238E27FC236}">
                <a16:creationId xmlns:a16="http://schemas.microsoft.com/office/drawing/2014/main" id="{E8C343A2-D02A-5809-4F5E-A8E6C6FC1EE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6DE2CC6-D227-3FA1-835A-EE994DA16991}"/>
              </a:ext>
            </a:extLst>
          </p:cNvPr>
          <p:cNvSpPr txBox="1"/>
          <p:nvPr/>
        </p:nvSpPr>
        <p:spPr>
          <a:xfrm>
            <a:off x="1059708" y="1823887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90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A53B52B-812F-2D87-2DDF-DA2C29662FD1}"/>
                  </a:ext>
                </a:extLst>
              </p:cNvPr>
              <p:cNvSpPr txBox="1"/>
              <p:nvPr/>
            </p:nvSpPr>
            <p:spPr>
              <a:xfrm>
                <a:off x="450108" y="3250351"/>
                <a:ext cx="3837686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h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h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2, 'hasSerialNum': 1}">
                <a:extLst>
                  <a:ext uri="{FF2B5EF4-FFF2-40B4-BE49-F238E27FC236}">
                    <a16:creationId xmlns:a16="http://schemas.microsoft.com/office/drawing/2014/main" id="{EA53B52B-812F-2D87-2DDF-DA2C29662FD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250351"/>
                <a:ext cx="3837686" cy="772808"/>
              </a:xfrm>
              <a:prstGeom prst="rect">
                <a:avLst/>
              </a:prstGeom>
              <a:blipFill>
                <a:blip r:embed="rId4"/>
                <a:stretch>
                  <a:fillRect l="-2544" r="-2544" b="-55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1BC08D9F-5C5F-C2CC-6231-19E181E1AAA6}"/>
              </a:ext>
            </a:extLst>
          </p:cNvPr>
          <p:cNvSpPr txBox="1"/>
          <p:nvPr/>
        </p:nvSpPr>
        <p:spPr>
          <a:xfrm>
            <a:off x="450108" y="4405035"/>
            <a:ext cx="5075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）自变量的取值范围是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054EBD1-02C8-DDBE-6FDF-EC838A22ADBD}"/>
              </a:ext>
            </a:extLst>
          </p:cNvPr>
          <p:cNvSpPr txBox="1"/>
          <p:nvPr/>
        </p:nvSpPr>
        <p:spPr>
          <a:xfrm>
            <a:off x="450108" y="5356011"/>
            <a:ext cx="42567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25.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67" name="yt_shape_10467"/>
          <p:cNvSpPr txBox="1"/>
          <p:nvPr/>
        </p:nvSpPr>
        <p:spPr>
          <a:xfrm>
            <a:off x="540000" y="900000"/>
            <a:ext cx="815607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黑体" pitchFamily="24"/>
              </a:rPr>
              <a:t>【易错易混】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黑体" pitchFamily="24"/>
              </a:rPr>
              <a:t>求自变量的取值范围时忽视分母不为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黑体" pitchFamily="24"/>
              </a:rPr>
              <a:t>而出错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74B68C6-37D0-0FC3-E95F-FB810F134116}"/>
              </a:ext>
            </a:extLst>
          </p:cNvPr>
          <p:cNvSpPr txBox="1"/>
          <p:nvPr/>
        </p:nvSpPr>
        <p:spPr>
          <a:xfrm>
            <a:off x="449989" y="853194"/>
            <a:ext cx="8257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黑体" pitchFamily="24"/>
                <a:cs typeface="+mn-cs"/>
              </a:rPr>
              <a:t>【易错易混】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黑体" pitchFamily="24"/>
                <a:cs typeface="+mn-cs"/>
              </a:rPr>
              <a:t>求自变量的取值范围时忽视分母不为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黑体" pitchFamily="24"/>
                <a:cs typeface="+mn-cs"/>
              </a:rPr>
              <a:t>而出错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0468"/>
              <p:cNvSpPr txBox="1"/>
              <p:nvPr/>
            </p:nvSpPr>
            <p:spPr>
              <a:xfrm>
                <a:off x="540000" y="1426351"/>
                <a:ext cx="7735772" cy="7085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自变量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的取值范围是</a:t>
                </a:r>
                <a:r>
                  <a:rPr sz="3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1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4" name="yt_shape_1046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26351"/>
                <a:ext cx="7735772" cy="708592"/>
              </a:xfrm>
              <a:prstGeom prst="rect">
                <a:avLst/>
              </a:prstGeom>
              <a:blipFill>
                <a:blip r:embed="rId2"/>
                <a:stretch>
                  <a:fillRect l="-2443" r="-1418" b="-94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5D276915-007D-D401-6DC6-178AD29AD465}"/>
              </a:ext>
            </a:extLst>
          </p:cNvPr>
          <p:cNvSpPr txBox="1"/>
          <p:nvPr/>
        </p:nvSpPr>
        <p:spPr>
          <a:xfrm>
            <a:off x="7090184" y="1379545"/>
            <a:ext cx="1124649" cy="79535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71" name="yt_shape_10471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470" name="yt_image_10470" title="H_41.85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73" name="yt_shape_10473"/>
          <p:cNvSpPr txBox="1"/>
          <p:nvPr/>
        </p:nvSpPr>
        <p:spPr>
          <a:xfrm>
            <a:off x="540000" y="1482165"/>
            <a:ext cx="1052833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当函数值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自变量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474" name="yt_table_1047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2564464"/>
              </p:ext>
            </p:extLst>
          </p:nvPr>
        </p:nvGraphicFramePr>
        <p:xfrm>
          <a:off x="540047" y="1961468"/>
          <a:ext cx="6645593" cy="950976"/>
        </p:xfrm>
        <a:graphic>
          <a:graphicData uri="http://schemas.openxmlformats.org/drawingml/2006/table">
            <a:tbl>
              <a:tblPr/>
              <a:tblGrid>
                <a:gridCol w="3780155">
                  <a:extLst>
                    <a:ext uri="{9D8B030D-6E8A-4147-A177-3AD203B41FA5}">
                      <a16:colId xmlns:a16="http://schemas.microsoft.com/office/drawing/2014/main" val="10079"/>
                    </a:ext>
                  </a:extLst>
                </a:gridCol>
                <a:gridCol w="2865438">
                  <a:extLst>
                    <a:ext uri="{9D8B030D-6E8A-4147-A177-3AD203B41FA5}">
                      <a16:colId xmlns:a16="http://schemas.microsoft.com/office/drawing/2014/main" val="1008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6"/>
                  </a:ext>
                </a:extLst>
              </a:tr>
            </a:tbl>
          </a:graphicData>
        </a:graphic>
      </p:graphicFrame>
      <p:sp>
        <p:nvSpPr>
          <p:cNvPr id="10476" name="yt_shape_10476"/>
          <p:cNvSpPr txBox="1"/>
          <p:nvPr/>
        </p:nvSpPr>
        <p:spPr>
          <a:xfrm>
            <a:off x="540120" y="2963022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李大爷要围一个矩形菜园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菜园的一边利用足够长的墙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18e2b"/>
              </a:rPr>
              <a:t>用篱笆围成的另外三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边的总长恰好为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24m.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要围成的菜园是如图所示的矩形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边的长为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787fb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边的长为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之间的函数表达式是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478" name="yt_table_10478_skip" title="H_150.06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51811910"/>
                  </p:ext>
                </p:extLst>
              </p:nvPr>
            </p:nvGraphicFramePr>
            <p:xfrm>
              <a:off x="540047" y="4402588"/>
              <a:ext cx="4702175" cy="2097913"/>
            </p:xfrm>
            <a:graphic>
              <a:graphicData uri="http://schemas.openxmlformats.org/drawingml/2006/table">
                <a:tbl>
                  <a:tblPr/>
                  <a:tblGrid>
                    <a:gridCol w="4702175">
                      <a:extLst>
                        <a:ext uri="{9D8B030D-6E8A-4147-A177-3AD203B41FA5}">
                          <a16:colId xmlns:a16="http://schemas.microsoft.com/office/drawing/2014/main" val="1008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8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8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8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90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0478" name="yt_table_10478_skip" descr="{&quot;rangeId&quot;:17,&quot;type&quot;:&quot;Option&quot;,&quot;drawing&quot;:[&quot;yt_image_10477&quot;]}" title="H_150.06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51811910"/>
                  </p:ext>
                </p:extLst>
              </p:nvPr>
            </p:nvGraphicFramePr>
            <p:xfrm>
              <a:off x="540047" y="4402588"/>
              <a:ext cx="4702175" cy="1905827"/>
            </p:xfrm>
            <a:graphic>
              <a:graphicData uri="http://schemas.openxmlformats.org/drawingml/2006/table">
                <a:tbl>
                  <a:tblPr/>
                  <a:tblGrid>
                    <a:gridCol w="4702175">
                      <a:extLst>
                        <a:ext uri="{9D8B030D-6E8A-4147-A177-3AD203B41FA5}">
                          <a16:colId xmlns:a16="http://schemas.microsoft.com/office/drawing/2014/main" val="10081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87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75000" b="-16442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88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89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90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0477" name="yt_image_10477_skip" title="H_82.44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144771" y="4402588"/>
            <a:ext cx="1505044" cy="1046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8D281F4-DB4D-97DD-91D1-53040A8A21F1}"/>
              </a:ext>
            </a:extLst>
          </p:cNvPr>
          <p:cNvSpPr txBox="1"/>
          <p:nvPr/>
        </p:nvSpPr>
        <p:spPr>
          <a:xfrm>
            <a:off x="10046236" y="14353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0D0F809-3F7B-EF11-D879-2F68E5BF794E}"/>
              </a:ext>
            </a:extLst>
          </p:cNvPr>
          <p:cNvSpPr txBox="1"/>
          <p:nvPr/>
        </p:nvSpPr>
        <p:spPr>
          <a:xfrm>
            <a:off x="7282708" y="386719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79" name="yt_shape_10479"/>
          <p:cNvSpPr txBox="1"/>
          <p:nvPr/>
        </p:nvSpPr>
        <p:spPr>
          <a:xfrm>
            <a:off x="540000" y="900000"/>
            <a:ext cx="630942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（新考法）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根据如图所示的程序进行计算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0480" name="yt_image_10480" title="H_70.3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72094" y="1531667"/>
            <a:ext cx="3847811" cy="893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82" name="yt_shape_10482"/>
          <p:cNvSpPr txBox="1"/>
          <p:nvPr/>
        </p:nvSpPr>
        <p:spPr>
          <a:xfrm>
            <a:off x="540000" y="2476083"/>
            <a:ext cx="4619854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23C9466-3419-58AB-656C-E4AE7EBDDCD6}"/>
              </a:ext>
            </a:extLst>
          </p:cNvPr>
          <p:cNvSpPr txBox="1"/>
          <p:nvPr/>
        </p:nvSpPr>
        <p:spPr>
          <a:xfrm>
            <a:off x="3958364" y="2429277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6CDD285-5C62-8869-E862-6CDD164F25EC}"/>
              </a:ext>
            </a:extLst>
          </p:cNvPr>
          <p:cNvSpPr txBox="1"/>
          <p:nvPr/>
        </p:nvSpPr>
        <p:spPr>
          <a:xfrm>
            <a:off x="3958364" y="2904765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1110</Words>
  <Application>Microsoft Office PowerPoint</Application>
  <PresentationFormat>宽屏</PresentationFormat>
  <Paragraphs>142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48" baseType="lpstr">
      <vt:lpstr>,isEnd</vt:lpstr>
      <vt:lpstr>_⨹_1_65bc8</vt:lpstr>
      <vt:lpstr>_⨹_1_787fb</vt:lpstr>
      <vt:lpstr>_⨹_1_7cf49</vt:lpstr>
      <vt:lpstr>_⨹_1_993e2,isEnd</vt:lpstr>
      <vt:lpstr>_⨹_1_bb1ae</vt:lpstr>
      <vt:lpstr>_⨹_1_e3e4d</vt:lpstr>
      <vt:lpstr>_⨹_1_e8fb0</vt:lpstr>
      <vt:lpstr>_⨹_11_3d41a</vt:lpstr>
      <vt:lpstr>_⨹_12_7dac1</vt:lpstr>
      <vt:lpstr>_⨹_14_ae2d8</vt:lpstr>
      <vt:lpstr>_⨹_2_50d17,isEnd</vt:lpstr>
      <vt:lpstr>_⨹_2_5585a</vt:lpstr>
      <vt:lpstr>_⨹_3_65e9c</vt:lpstr>
      <vt:lpstr>_⨹_34_f0379</vt:lpstr>
      <vt:lpstr>_⨹_4_1dac5</vt:lpstr>
      <vt:lpstr>_⨹_4_b2a4d</vt:lpstr>
      <vt:lpstr>_⨹_5_d80f1</vt:lpstr>
      <vt:lpstr>_⨹_9_18e2b</vt:lpstr>
      <vt:lpstr>Finished</vt:lpstr>
      <vt:lpstr>W:3.755039,H:53.10504,isEnd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11</cp:revision>
  <dcterms:created xsi:type="dcterms:W3CDTF">2024-05-11T14:54:45Z</dcterms:created>
  <dcterms:modified xsi:type="dcterms:W3CDTF">2024-05-13T01:23:22Z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