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5" name="yt_shape_14465"/>
          <p:cNvSpPr txBox="1"/>
          <p:nvPr/>
        </p:nvSpPr>
        <p:spPr>
          <a:xfrm>
            <a:off x="540000" y="900000"/>
            <a:ext cx="4308872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平面直角坐标系中的坐标特征</a:t>
            </a:r>
          </a:p>
        </p:txBody>
      </p:sp>
      <p:graphicFrame>
        <p:nvGraphicFramePr>
          <p:cNvPr id="14466" name="yt_table_14466" title="H_3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902813"/>
              </p:ext>
            </p:extLst>
          </p:nvPr>
        </p:nvGraphicFramePr>
        <p:xfrm>
          <a:off x="540000" y="1538528"/>
          <a:ext cx="11111999" cy="5029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4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5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各象限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内的点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在第一象限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在第二象限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在第三象限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在第四象限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坐标轴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上的点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坐标轴上的点不属于任何象限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原点的坐标为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6857d"/>
                        </a:rPr>
                        <a:t>两点连线与坐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标轴平行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两点的纵坐标相等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两点的横坐标相等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68" name="yt_table_14468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57186"/>
              </p:ext>
            </p:extLst>
          </p:nvPr>
        </p:nvGraphicFramePr>
        <p:xfrm>
          <a:off x="540000" y="900000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4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5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6b134"/>
                        </a:rPr>
                        <a:t>与两坐标轴距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离相等的点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三象限或第二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四象限的角平分线上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⇔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c261f"/>
                        </a:rPr>
                        <a:t> 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/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0" name="yt_shape_14470"/>
          <p:cNvSpPr txBox="1"/>
          <p:nvPr/>
        </p:nvSpPr>
        <p:spPr>
          <a:xfrm>
            <a:off x="540000" y="900000"/>
            <a:ext cx="3385542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1" name="yt_table_14471" title="H_312.2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235958"/>
                  </p:ext>
                </p:extLst>
              </p:nvPr>
            </p:nvGraphicFramePr>
            <p:xfrm>
              <a:off x="540000" y="1538528"/>
              <a:ext cx="11111999" cy="417957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8778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7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57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423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7117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95126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3594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函数图象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图象经过的象限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80139"/>
                            </a:rPr>
                            <a:t>自变量取值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6_d3b60"/>
                            </a:rPr>
                            <a:t>与坐标轴的交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7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7"/>
                              <a:ea typeface="Times New Roman" pitchFamily="47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9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9"/>
                              <a:ea typeface="宋体" pitchFamily="9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大而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全体实数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轴的交点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6b810_⨹_1_22159_⨹_1_3d1a7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b3c01_⨹_1_48674_⨹_1_4130a"/>
                            </a:rPr>
                            <a:t>轴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的交点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9921a_⨹_1_74adb_⨹_1_6db62"/>
                            </a:rPr>
                            <a:t> 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8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8"/>
                              <a:ea typeface="Times New Roman" pitchFamily="48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11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11"/>
                              <a:ea typeface="宋体" pitchFamily="11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5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6"/>
                              <a:ea typeface="Times New Roman" pitchFamily="46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</a:t>
                          </a:r>
                          <a:r>
                            <a:rPr lang="en-US" altLang="zh-CN" sz="1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14"/>
                              <a:ea typeface="宋体" pitchFamily="14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71" name="yt_table_14471" descr="{&quot;rangeId&quot;:2,&quot;ImageText&quot;:&quot;1&quot;}" title="H_312.2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235958"/>
                  </p:ext>
                </p:extLst>
              </p:nvPr>
            </p:nvGraphicFramePr>
            <p:xfrm>
              <a:off x="540000" y="1538528"/>
              <a:ext cx="11111999" cy="396519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8778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7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57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423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7117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95126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3594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991299"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函数图象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图象经过的象限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80139"/>
                            </a:rPr>
                            <a:t>自变量取值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6_d3b60"/>
                            </a:rPr>
                            <a:t>与坐标轴的交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7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7"/>
                              <a:ea typeface="Times New Roman" pitchFamily="47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9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9"/>
                              <a:ea typeface="宋体" pitchFamily="9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大而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全体实数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46407" t="-33607" r="-299" b="-40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912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8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8"/>
                              <a:ea typeface="Times New Roman" pitchFamily="48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11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11"/>
                              <a:ea typeface="宋体" pitchFamily="11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912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5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6"/>
                              <a:ea typeface="Times New Roman" pitchFamily="46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</a:t>
                          </a:r>
                          <a:r>
                            <a:rPr lang="en-US" altLang="zh-CN" sz="1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14"/>
                              <a:ea typeface="宋体" pitchFamily="14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952544" title="H_52.014015">
            <a:extLst>
              <a:ext uri="{FF2B5EF4-FFF2-40B4-BE49-F238E27FC236}">
                <a16:creationId xmlns:a16="http://schemas.microsoft.com/office/drawing/2014/main" id="{40112D82-EA33-A68A-8C61-3E8F0F5B1E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801141"/>
            <a:ext cx="711392" cy="660578"/>
          </a:xfrm>
          <a:prstGeom prst="rect">
            <a:avLst/>
          </a:prstGeom>
        </p:spPr>
      </p:pic>
      <p:pic>
        <p:nvPicPr>
          <p:cNvPr id="5" name="yt_shape_1715439952960" title="H_53.902283">
            <a:extLst>
              <a:ext uri="{FF2B5EF4-FFF2-40B4-BE49-F238E27FC236}">
                <a16:creationId xmlns:a16="http://schemas.microsoft.com/office/drawing/2014/main" id="{8EBA1B3C-E15C-D4C1-8498-1764F221A9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780451"/>
            <a:ext cx="722502" cy="684559"/>
          </a:xfrm>
          <a:prstGeom prst="rect">
            <a:avLst/>
          </a:prstGeom>
        </p:spPr>
      </p:pic>
      <p:pic>
        <p:nvPicPr>
          <p:cNvPr id="7" name="yt_shape_1715439953368" title="H_49.901733">
            <a:extLst>
              <a:ext uri="{FF2B5EF4-FFF2-40B4-BE49-F238E27FC236}">
                <a16:creationId xmlns:a16="http://schemas.microsoft.com/office/drawing/2014/main" id="{0E85BE2A-75DF-07DD-F452-EA2D907049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797152"/>
            <a:ext cx="646302" cy="6337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3" name="yt_shape_14473"/>
          <p:cNvSpPr txBox="1"/>
          <p:nvPr/>
        </p:nvSpPr>
        <p:spPr>
          <a:xfrm>
            <a:off x="540000" y="9000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4" name="yt_table_14474" title="H_355.41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8932959"/>
                  </p:ext>
                </p:extLst>
              </p:nvPr>
            </p:nvGraphicFramePr>
            <p:xfrm>
              <a:off x="540000" y="1461648"/>
              <a:ext cx="11111997" cy="482346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8778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7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57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468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6447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34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3594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4e668"/>
                            </a:rPr>
                            <a:t> 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4de6d"/>
                            </a:rPr>
                            <a:t>符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2f5cd"/>
                            </a:rPr>
                            <a:t>函数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623a7"/>
                            </a:rPr>
                            <a:t>图象经过的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e44f5"/>
                            </a:rPr>
                            <a:t>自变量取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值范围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d895f"/>
                            </a:rPr>
                            <a:t>与坐标轴的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交点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6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6"/>
                              <a:ea typeface="Times New Roman" pitchFamily="46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"/>
                              <a:ea typeface="宋体" pitchFamily="4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大而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全体实数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轴的交点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7ffe7_⨹_1_f43b8_⨹_1_76b89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bf89b_⨹_1_8ab2d_⨹_1_48478"/>
                            </a:rPr>
                            <a:t>轴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的交点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5f918_⨹_1_d07c8_⨹_1_7c0ab"/>
                            </a:rPr>
                            <a:t> 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51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52"/>
                              <a:ea typeface="Times New Roman" pitchFamily="5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23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3"/>
                              <a:ea typeface="宋体" pitchFamily="23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53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54"/>
                              <a:ea typeface="Times New Roman" pitchFamily="54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8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8"/>
                              <a:ea typeface="宋体" pitchFamily="8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74" name="yt_table_14474" descr="{&quot;rangeId&quot;:3,&quot;ImageText&quot;:&quot;1&quot;}" title="H_355.41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8932959"/>
                  </p:ext>
                </p:extLst>
              </p:nvPr>
            </p:nvGraphicFramePr>
            <p:xfrm>
              <a:off x="540000" y="1461648"/>
              <a:ext cx="11111997" cy="451370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87786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7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557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468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6447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34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3594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146678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4e668"/>
                            </a:rPr>
                            <a:t> </a:t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4de6d"/>
                            </a:rPr>
                            <a:t>符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2f5cd"/>
                            </a:rPr>
                            <a:t>函数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623a7"/>
                            </a:rPr>
                            <a:t>图象经过的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性质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e44f5"/>
                            </a:rPr>
                            <a:t>自变量取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值范围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5_d895f"/>
                            </a:rPr>
                            <a:t>与坐标轴的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交点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46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6"/>
                              <a:ea typeface="Times New Roman" pitchFamily="46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4"/>
                              <a:ea typeface="宋体" pitchFamily="4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大而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全体实数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46407" t="-48303" r="-299" b="-29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09968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51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52"/>
                              <a:ea typeface="Times New Roman" pitchFamily="5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</a:t>
                          </a:r>
                          <a:r>
                            <a:rPr lang="en-US" altLang="zh-CN" sz="23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3"/>
                              <a:ea typeface="宋体" pitchFamily="23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45655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53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54"/>
                              <a:ea typeface="Times New Roman" pitchFamily="54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8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8"/>
                              <a:ea typeface="宋体" pitchFamily="8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954032" title="H_51.634487">
            <a:extLst>
              <a:ext uri="{FF2B5EF4-FFF2-40B4-BE49-F238E27FC236}">
                <a16:creationId xmlns:a16="http://schemas.microsoft.com/office/drawing/2014/main" id="{F3E4BB2A-F45E-E64D-485C-FD8D29AD7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258730"/>
            <a:ext cx="768542" cy="655758"/>
          </a:xfrm>
          <a:prstGeom prst="rect">
            <a:avLst/>
          </a:prstGeom>
        </p:spPr>
      </p:pic>
      <p:pic>
        <p:nvPicPr>
          <p:cNvPr id="5" name="yt_shape_1715439954451" title="H_58.13929">
            <a:extLst>
              <a:ext uri="{FF2B5EF4-FFF2-40B4-BE49-F238E27FC236}">
                <a16:creationId xmlns:a16="http://schemas.microsoft.com/office/drawing/2014/main" id="{AF1C1E27-AC4B-94B3-433E-FDD5613D10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218057"/>
            <a:ext cx="770127" cy="738369"/>
          </a:xfrm>
          <a:prstGeom prst="rect">
            <a:avLst/>
          </a:prstGeom>
        </p:spPr>
      </p:pic>
      <p:pic>
        <p:nvPicPr>
          <p:cNvPr id="7" name="yt_shape_1715439954863" title="H_60.76433">
            <a:extLst>
              <a:ext uri="{FF2B5EF4-FFF2-40B4-BE49-F238E27FC236}">
                <a16:creationId xmlns:a16="http://schemas.microsoft.com/office/drawing/2014/main" id="{755EAC2D-5F36-98F1-DDE8-0BFA68557B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5229200"/>
            <a:ext cx="805052" cy="7717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6" name="yt_shape_14476"/>
          <p:cNvSpPr txBox="1"/>
          <p:nvPr/>
        </p:nvSpPr>
        <p:spPr>
          <a:xfrm>
            <a:off x="540000" y="900000"/>
            <a:ext cx="215443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三角形的性质</a:t>
            </a:r>
          </a:p>
        </p:txBody>
      </p:sp>
      <p:graphicFrame>
        <p:nvGraphicFramePr>
          <p:cNvPr id="14477" name="yt_table_14477" title="H_305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182492"/>
              </p:ext>
            </p:extLst>
          </p:nvPr>
        </p:nvGraphicFramePr>
        <p:xfrm>
          <a:off x="540000" y="1538528"/>
          <a:ext cx="11111999" cy="3877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6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4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三边关系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三角形中任何两边的和大于第三边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4_eea85_⨹_14_827a3"/>
                        </a:rPr>
                        <a:t>三角形中任何两边的差小于第三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rowSpan="5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角和定理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及其推论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内角和定理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三角形的内角和等于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直角三角形的两锐角互余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有两个角互余的三角形是直角三角形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三角形的外角等于与它不相邻的两个内角的和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推论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三角形的外角大于与它不相邻的任何一个内角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9" name="yt_shape_14479"/>
          <p:cNvSpPr txBox="1"/>
          <p:nvPr/>
        </p:nvSpPr>
        <p:spPr>
          <a:xfrm>
            <a:off x="540000" y="900000"/>
            <a:ext cx="369331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全等三角形的性质与判定</a:t>
            </a:r>
          </a:p>
        </p:txBody>
      </p:sp>
      <p:graphicFrame>
        <p:nvGraphicFramePr>
          <p:cNvPr id="14480" name="yt_table_14480" title="H_35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701450"/>
              </p:ext>
            </p:extLst>
          </p:nvPr>
        </p:nvGraphicFramePr>
        <p:xfrm>
          <a:off x="540000" y="1538528"/>
          <a:ext cx="11111999" cy="4553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42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全等三角形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的性质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全等三角形的对应边相等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对应角相等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形的判定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两边及其夹角分别相等的两个三角形全等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两角及其夹边分别相等的两个三角形全等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ASA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三边分别相等的两个三角形全等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SSS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6_312ae"/>
                        </a:rPr>
                        <a:t>两角分别相等且其中一组等角的对边相等的两个三角形全等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两个直角三角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形全等的判定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斜边和一条直角边分别相等的两个直角三角形全等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2" name="yt_shape_14482"/>
          <p:cNvSpPr txBox="1"/>
          <p:nvPr/>
        </p:nvSpPr>
        <p:spPr>
          <a:xfrm>
            <a:off x="540000" y="900000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线段垂直平分线、角平分线的性质与判定</a:t>
            </a:r>
          </a:p>
        </p:txBody>
      </p:sp>
      <p:graphicFrame>
        <p:nvGraphicFramePr>
          <p:cNvPr id="14483" name="yt_table_14483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147654"/>
              </p:ext>
            </p:extLst>
          </p:nvPr>
        </p:nvGraphicFramePr>
        <p:xfrm>
          <a:off x="540000" y="1538528"/>
          <a:ext cx="11111998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80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0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1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线段垂直平分线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角平分线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1c41f"/>
                        </a:rPr>
                        <a:t>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5_c7c7b"/>
                        </a:rPr>
                        <a:t>线段垂直平分线上的点到线段两端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的距离相等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角平分线上的点到角两边的距离相等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57875"/>
                        </a:rPr>
                        <a:t>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5_18f54"/>
                        </a:rPr>
                        <a:t>到线段两端距离相等的点在线段的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垂直平分线上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7_b2598"/>
                        </a:rPr>
                        <a:t>角的内部到角两边距离相等的点在角的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平分线上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000" y="900000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等腰（边）三角形的性质与判定</a:t>
            </a:r>
          </a:p>
        </p:txBody>
      </p:sp>
      <p:graphicFrame>
        <p:nvGraphicFramePr>
          <p:cNvPr id="14486" name="yt_table_14486" title="H_305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421828"/>
              </p:ext>
            </p:extLst>
          </p:nvPr>
        </p:nvGraphicFramePr>
        <p:xfrm>
          <a:off x="540000" y="1538528"/>
          <a:ext cx="11111998" cy="3877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7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性质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等腰三角形的两底角相等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简称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等边对等角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等腰三角形的顶角平分线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底边上的中线和底边上的高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561c5"/>
                        </a:rPr>
                        <a:t>三线合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判定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有两个角相等的三角形是等腰三角形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简称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等角对等边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性质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等边三角形三个内角相等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每一个内角都等于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判定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的等腰三角形是等边三角形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三个角都相等的三角形是等边三角形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8" name="yt_table_14488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403380"/>
              </p:ext>
            </p:extLst>
          </p:nvPr>
        </p:nvGraphicFramePr>
        <p:xfrm>
          <a:off x="540000" y="900000"/>
          <a:ext cx="11111998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7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0a28c"/>
                        </a:rPr>
                        <a:t>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6ea94"/>
                        </a:rPr>
                        <a:t>的直角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83629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的性质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在直角三角形中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如果一个锐角等于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3_83d5a_⨹_13_093ab"/>
                        </a:rPr>
                        <a:t>那么它所对的直角边等于斜边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915</Words>
  <Application>Microsoft Office PowerPoint</Application>
  <PresentationFormat>宽屏</PresentationFormat>
  <Paragraphs>133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52" baseType="lpstr">
      <vt:lpstr>_⨹_1_0a28c</vt:lpstr>
      <vt:lpstr>_⨹_1_1c41f</vt:lpstr>
      <vt:lpstr>_⨹_1_4de6d</vt:lpstr>
      <vt:lpstr>_⨹_1_4e668</vt:lpstr>
      <vt:lpstr>_⨹_1_57875</vt:lpstr>
      <vt:lpstr>_⨹_1_5f918_⨹_1_d07c8_⨹_1_7c0ab</vt:lpstr>
      <vt:lpstr>_⨹_1_6b810_⨹_1_22159_⨹_1_3d1a7</vt:lpstr>
      <vt:lpstr>_⨹_1_7ffe7_⨹_1_f43b8_⨹_1_76b89</vt:lpstr>
      <vt:lpstr>_⨹_1_9921a_⨹_1_74adb_⨹_1_6db62</vt:lpstr>
      <vt:lpstr>_⨹_1_b3c01_⨹_1_48674_⨹_1_4130a</vt:lpstr>
      <vt:lpstr>_⨹_1_bf89b_⨹_1_8ab2d_⨹_1_48478</vt:lpstr>
      <vt:lpstr>_⨹_1_c261f</vt:lpstr>
      <vt:lpstr>_⨹_13_83d5a_⨹_13_093ab</vt:lpstr>
      <vt:lpstr>_⨹_14_eea85_⨹_14_827a3</vt:lpstr>
      <vt:lpstr>_⨹_15_18f54</vt:lpstr>
      <vt:lpstr>_⨹_15_c7c7b</vt:lpstr>
      <vt:lpstr>_⨹_17_b2598</vt:lpstr>
      <vt:lpstr>_⨹_2_2f5cd</vt:lpstr>
      <vt:lpstr>_⨹_26_312ae</vt:lpstr>
      <vt:lpstr>_⨹_3_561c5</vt:lpstr>
      <vt:lpstr>_⨹_3_6ea94</vt:lpstr>
      <vt:lpstr>_⨹_3_83629</vt:lpstr>
      <vt:lpstr>_⨹_4_e44f5</vt:lpstr>
      <vt:lpstr>_⨹_5_623a7</vt:lpstr>
      <vt:lpstr>_⨹_5_80139</vt:lpstr>
      <vt:lpstr>_⨹_5_d895f</vt:lpstr>
      <vt:lpstr>_⨹_6_6857d</vt:lpstr>
      <vt:lpstr>_⨹_6_6b134</vt:lpstr>
      <vt:lpstr>_⨹_6_d3b60</vt:lpstr>
      <vt:lpstr>Finished</vt:lpstr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5</cp:revision>
  <dcterms:created xsi:type="dcterms:W3CDTF">2024-05-11T14:54:45Z</dcterms:created>
  <dcterms:modified xsi:type="dcterms:W3CDTF">2024-05-13T07:26:49Z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