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4" r:id="rId3"/>
    <p:sldId id="306" r:id="rId4"/>
    <p:sldId id="308" r:id="rId5"/>
    <p:sldId id="314" r:id="rId6"/>
    <p:sldId id="315" r:id="rId7"/>
    <p:sldId id="319" r:id="rId8"/>
    <p:sldId id="321" r:id="rId9"/>
    <p:sldId id="322" r:id="rId10"/>
    <p:sldId id="323" r:id="rId11"/>
    <p:sldId id="325" r:id="rId12"/>
    <p:sldId id="324" r:id="rId13"/>
    <p:sldId id="327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8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3.bin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68" name="yt_shape_14668"/>
              <p:cNvSpPr txBox="1"/>
              <p:nvPr/>
            </p:nvSpPr>
            <p:spPr>
              <a:xfrm>
                <a:off x="540119" y="900000"/>
                <a:ext cx="11492915" cy="19795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一、选择题（每小题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分，共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的交点的坐标为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_⨹_23_422e8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23_422e8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3_422e8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3_422e8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3_422e8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3_422e8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_⨹_23_422e8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3_422e8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3_422e8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3_422e8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3_422e8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3_422e8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3_422e8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3_422e8"/>
                              </a:rPr>
                              <m:t>𝑏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1">
                    <a:solidFill>
                      <a:srgbClr val="01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2400" b="0" i="1">
                    <a:solidFill>
                      <a:srgbClr val="01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668" name="yt_shape_14668" descr="{&quot;rangeId&quot;:3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979581"/>
              </a:xfrm>
              <a:prstGeom prst="rect">
                <a:avLst/>
              </a:prstGeom>
              <a:blipFill>
                <a:blip r:embed="rId2"/>
                <a:stretch>
                  <a:fillRect l="-1645" t="-2778" b="-8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670" name="yt_table_14670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8071598"/>
                  </p:ext>
                </p:extLst>
              </p:nvPr>
            </p:nvGraphicFramePr>
            <p:xfrm>
              <a:off x="540047" y="2936401"/>
              <a:ext cx="5612257" cy="2121154"/>
            </p:xfrm>
            <a:graphic>
              <a:graphicData uri="http://schemas.openxmlformats.org/drawingml/2006/table">
                <a:tbl>
                  <a:tblPr/>
                  <a:tblGrid>
                    <a:gridCol w="3472180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  <a:gridCol w="2140077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670" name="yt_table_14670" descr="{&quot;rangeId&quot;:3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8071598"/>
                  </p:ext>
                </p:extLst>
              </p:nvPr>
            </p:nvGraphicFramePr>
            <p:xfrm>
              <a:off x="540047" y="2936401"/>
              <a:ext cx="5612257" cy="2121154"/>
            </p:xfrm>
            <a:graphic>
              <a:graphicData uri="http://schemas.openxmlformats.org/drawingml/2006/table">
                <a:tbl>
                  <a:tblPr/>
                  <a:tblGrid>
                    <a:gridCol w="3472180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  <a:gridCol w="2140077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1754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1932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1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575" r="-617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1932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671" name="yt_shape_14671"/>
          <p:cNvSpPr txBox="1"/>
          <p:nvPr/>
        </p:nvSpPr>
        <p:spPr>
          <a:xfrm>
            <a:off x="540119" y="5107875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72" name="yt_table_1467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791860"/>
              </p:ext>
            </p:extLst>
          </p:nvPr>
        </p:nvGraphicFramePr>
        <p:xfrm>
          <a:off x="540047" y="5587178"/>
          <a:ext cx="6029643" cy="950976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634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6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6EB15B5-091B-DD38-65A6-E706D431DFC0}"/>
              </a:ext>
            </a:extLst>
          </p:cNvPr>
          <p:cNvSpPr txBox="1"/>
          <p:nvPr/>
        </p:nvSpPr>
        <p:spPr>
          <a:xfrm>
            <a:off x="1974108" y="23892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05ADD6-572B-786C-7B72-92D7C876D567}"/>
              </a:ext>
            </a:extLst>
          </p:cNvPr>
          <p:cNvSpPr txBox="1"/>
          <p:nvPr/>
        </p:nvSpPr>
        <p:spPr>
          <a:xfrm>
            <a:off x="10630746" y="50610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21" name="yt_shape_14721"/>
              <p:cNvSpPr txBox="1"/>
              <p:nvPr/>
            </p:nvSpPr>
            <p:spPr>
              <a:xfrm>
                <a:off x="540119" y="900000"/>
                <a:ext cx="11492915" cy="53405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设购买种子的重量为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付款金额为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8655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之间的函数表达式为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≤5)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＞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若王伯伯一次性购买该种子花了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求他购买种子的重量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所以购买的种子超过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千克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答：王伯伯购买种子的重量为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千克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21" name="yt_shape_14721" descr="{&quot;rangeId&quot;:24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40501"/>
              </a:xfrm>
              <a:prstGeom prst="rect">
                <a:avLst/>
              </a:prstGeom>
              <a:blipFill>
                <a:blip r:embed="rId2"/>
                <a:stretch>
                  <a:fillRect l="-1645" t="-1027" b="-2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CA2E01F-F9F8-4A97-191E-DF7C35A23049}"/>
              </a:ext>
            </a:extLst>
          </p:cNvPr>
          <p:cNvSpPr txBox="1"/>
          <p:nvPr/>
        </p:nvSpPr>
        <p:spPr>
          <a:xfrm>
            <a:off x="450108" y="1804170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之间的函数表达式为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C4AE23F-B9A2-5BA7-7014-FAEF1ED3EDF6}"/>
                  </a:ext>
                </a:extLst>
              </p:cNvPr>
              <p:cNvSpPr txBox="1"/>
              <p:nvPr/>
            </p:nvSpPr>
            <p:spPr>
              <a:xfrm>
                <a:off x="497733" y="2279658"/>
                <a:ext cx="316903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≤5)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＞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, 'mathAnswerShape': 1, 'IsSplitBraceMath': 1}">
                <a:extLst>
                  <a:ext uri="{FF2B5EF4-FFF2-40B4-BE49-F238E27FC236}">
                    <a16:creationId xmlns:a16="http://schemas.microsoft.com/office/drawing/2014/main" id="{0C4AE23F-B9A2-5BA7-7014-FAEF1ED3ED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279658"/>
                <a:ext cx="3169032" cy="1154189"/>
              </a:xfrm>
              <a:prstGeom prst="rect">
                <a:avLst/>
              </a:prstGeom>
              <a:blipFill>
                <a:blip r:embed="rId3"/>
                <a:stretch>
                  <a:fillRect l="-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DF43DD1-C3DD-5280-C21F-2BD2AC622B30}"/>
              </a:ext>
            </a:extLst>
          </p:cNvPr>
          <p:cNvSpPr txBox="1"/>
          <p:nvPr/>
        </p:nvSpPr>
        <p:spPr>
          <a:xfrm>
            <a:off x="450108" y="3815723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1432A6-2E74-F48C-BA6E-C8567DD19E64}"/>
              </a:ext>
            </a:extLst>
          </p:cNvPr>
          <p:cNvSpPr txBox="1"/>
          <p:nvPr/>
        </p:nvSpPr>
        <p:spPr>
          <a:xfrm>
            <a:off x="450108" y="4291211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所以购买的种子超过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16AA6E-2D18-046C-E1EF-C0AFBF8F933B}"/>
              </a:ext>
            </a:extLst>
          </p:cNvPr>
          <p:cNvSpPr txBox="1"/>
          <p:nvPr/>
        </p:nvSpPr>
        <p:spPr>
          <a:xfrm>
            <a:off x="450108" y="4766699"/>
            <a:ext cx="4071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73FE08E-29EF-DA44-4E5B-8F30A1DBEDD8}"/>
              </a:ext>
            </a:extLst>
          </p:cNvPr>
          <p:cNvSpPr txBox="1"/>
          <p:nvPr/>
        </p:nvSpPr>
        <p:spPr>
          <a:xfrm>
            <a:off x="450108" y="5242187"/>
            <a:ext cx="4221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C27D70-760F-9E6A-0B04-2E3A5092EEA5}"/>
              </a:ext>
            </a:extLst>
          </p:cNvPr>
          <p:cNvSpPr txBox="1"/>
          <p:nvPr/>
        </p:nvSpPr>
        <p:spPr>
          <a:xfrm>
            <a:off x="450108" y="5717675"/>
            <a:ext cx="513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答：王伯伯购买种子的重量为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6" name="yt_shape_14726"/>
          <p:cNvSpPr txBox="1"/>
          <p:nvPr/>
        </p:nvSpPr>
        <p:spPr>
          <a:xfrm>
            <a:off x="540000" y="900000"/>
            <a:ext cx="110414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作出函数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利用图象解答下列问题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27" name="yt_shape_14727"/>
              <p:cNvSpPr txBox="1"/>
              <p:nvPr/>
            </p:nvSpPr>
            <p:spPr>
              <a:xfrm>
                <a:off x="540000" y="1379303"/>
                <a:ext cx="7737375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27" name="yt_shape_14727" descr="{&quot;rangeId&quot;:16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7737375" cy="1070934"/>
              </a:xfrm>
              <a:prstGeom prst="rect">
                <a:avLst/>
              </a:prstGeom>
              <a:blipFill>
                <a:blip r:embed="rId2"/>
                <a:stretch>
                  <a:fillRect l="-2443" r="-14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729" name="yt_shape_14729"/>
          <p:cNvSpPr txBox="1"/>
          <p:nvPr/>
        </p:nvSpPr>
        <p:spPr>
          <a:xfrm>
            <a:off x="540000" y="2501025"/>
            <a:ext cx="99642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同时成立时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4730" name="yt_shape_14730"/>
          <p:cNvSpPr txBox="1"/>
          <p:nvPr/>
        </p:nvSpPr>
        <p:spPr>
          <a:xfrm>
            <a:off x="540119" y="29803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ca57"/>
              </a:rPr>
              <a:t>两者相交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42B8DC9-F32F-F546-DFC6-654465FD893C}"/>
                  </a:ext>
                </a:extLst>
              </p:cNvPr>
              <p:cNvSpPr txBox="1"/>
              <p:nvPr/>
            </p:nvSpPr>
            <p:spPr>
              <a:xfrm>
                <a:off x="5243795" y="1332497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mathAnswerShape': 1, 'IsSplitBraceMath': 1}">
                <a:extLst>
                  <a:ext uri="{FF2B5EF4-FFF2-40B4-BE49-F238E27FC236}">
                    <a16:creationId xmlns:a16="http://schemas.microsoft.com/office/drawing/2014/main" id="{742B8DC9-F32F-F546-DFC6-654465FD89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3795" y="1332497"/>
                <a:ext cx="1677226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093D292-2A13-A504-1882-AD28387CF9FD}"/>
              </a:ext>
            </a:extLst>
          </p:cNvPr>
          <p:cNvCxnSpPr/>
          <p:nvPr/>
        </p:nvCxnSpPr>
        <p:spPr>
          <a:xfrm>
            <a:off x="5029006" y="2458930"/>
            <a:ext cx="180200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BA31ACA7-8CC9-0DCD-9C72-ACA5F183A5BE}"/>
              </a:ext>
            </a:extLst>
          </p:cNvPr>
          <p:cNvSpPr txBox="1"/>
          <p:nvPr/>
        </p:nvSpPr>
        <p:spPr>
          <a:xfrm>
            <a:off x="7496901" y="2454219"/>
            <a:ext cx="162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4731"/>
              <p:cNvSpPr txBox="1"/>
              <p:nvPr/>
            </p:nvSpPr>
            <p:spPr>
              <a:xfrm>
                <a:off x="632107" y="3950210"/>
                <a:ext cx="7965707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）易得点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c3179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0b89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</p:txBody>
          </p:sp>
        </mc:Choice>
        <mc:Fallback>
          <p:sp>
            <p:nvSpPr>
              <p:cNvPr id="9" name="yt_shape_147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107" y="3950210"/>
                <a:ext cx="7965707" cy="1599156"/>
              </a:xfrm>
              <a:prstGeom prst="rect">
                <a:avLst/>
              </a:prstGeom>
              <a:blipFill>
                <a:blip r:embed="rId4"/>
                <a:stretch>
                  <a:fillRect l="-2374" t="-3053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473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321718" y="1407825"/>
            <a:ext cx="1508683" cy="144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3F5DE34F-C81C-DBEB-E9F8-7494F220028F}"/>
              </a:ext>
            </a:extLst>
          </p:cNvPr>
          <p:cNvSpPr txBox="1"/>
          <p:nvPr/>
        </p:nvSpPr>
        <p:spPr>
          <a:xfrm>
            <a:off x="494814" y="4274300"/>
            <a:ext cx="7820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）易得点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c3179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BAC33D4-4B49-A61B-8EB0-6953DE7782D9}"/>
              </a:ext>
            </a:extLst>
          </p:cNvPr>
          <p:cNvSpPr txBox="1"/>
          <p:nvPr/>
        </p:nvSpPr>
        <p:spPr>
          <a:xfrm>
            <a:off x="494814" y="4749788"/>
            <a:ext cx="778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），则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，故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三角形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40503050406030204" pitchFamily="48" charset="0"/>
                <a:ea typeface="Cambria Math" panose="02040503050406030204" pitchFamily="48" charset="0"/>
                <a:cs typeface="+mn-cs"/>
                <a:sym typeface="_⨹_1_60b89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40914F6-AFF9-19CD-C189-09BDC1204394}"/>
                  </a:ext>
                </a:extLst>
              </p:cNvPr>
              <p:cNvSpPr txBox="1"/>
              <p:nvPr/>
            </p:nvSpPr>
            <p:spPr>
              <a:xfrm>
                <a:off x="494814" y="5225276"/>
                <a:ext cx="18040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40914F6-AFF9-19CD-C189-09BDC12043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814" y="5225276"/>
                <a:ext cx="1804098" cy="726326"/>
              </a:xfrm>
              <a:prstGeom prst="rect">
                <a:avLst/>
              </a:prstGeom>
              <a:blipFill>
                <a:blip r:embed="rId6"/>
                <a:stretch>
                  <a:fillRect r="-574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yt_image_14737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081494" y="3969563"/>
            <a:ext cx="2748907" cy="2538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9B780E6B-8ADD-4A2F-DCD5-87CE94C6D21C}"/>
              </a:ext>
            </a:extLst>
          </p:cNvPr>
          <p:cNvSpPr txBox="1"/>
          <p:nvPr/>
        </p:nvSpPr>
        <p:spPr>
          <a:xfrm>
            <a:off x="632107" y="3828919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解：图象如图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1" grpId="0" build="allAtOnce"/>
      <p:bldP spid="12" grpId="0" build="allAtOnce"/>
      <p:bldP spid="13" grpId="0" build="allAtOnce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" name="yt_shape_1473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上存在异于点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的另一点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6339"/>
              </a:rPr>
              <a:t>使得三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请直接写出点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736" name="yt_shape_14736"/>
          <p:cNvSpPr txBox="1"/>
          <p:nvPr/>
        </p:nvSpPr>
        <p:spPr>
          <a:xfrm>
            <a:off x="540000" y="1859435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解：图象如图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738" name="yt_shape_14738"/>
          <p:cNvSpPr txBox="1"/>
          <p:nvPr/>
        </p:nvSpPr>
        <p:spPr>
          <a:xfrm>
            <a:off x="540000" y="2491102"/>
            <a:ext cx="2879891" cy="246420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3400" b="0" i="0" u="none" spc="-13400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  <a:r>
              <a:rPr lang="en-US" altLang="zh-CN" sz="13400" b="0" i="0" u="none" spc="19432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5451C2-6A0F-DF88-187C-D5805C84E651}"/>
              </a:ext>
            </a:extLst>
          </p:cNvPr>
          <p:cNvSpPr txBox="1"/>
          <p:nvPr/>
        </p:nvSpPr>
        <p:spPr>
          <a:xfrm>
            <a:off x="407368" y="2128866"/>
            <a:ext cx="4652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8" name="yt_image_14737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8248" y="2160306"/>
            <a:ext cx="2748907" cy="2538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4" name="yt_shape_14674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两条直线的交点坐标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可以看作两个二元一次方程的公共解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7880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一个方程是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则另一个方程可能是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76" name="yt_table_1467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306975"/>
              </p:ext>
            </p:extLst>
          </p:nvPr>
        </p:nvGraphicFramePr>
        <p:xfrm>
          <a:off x="540047" y="1859435"/>
          <a:ext cx="6188393" cy="950976"/>
        </p:xfrm>
        <a:graphic>
          <a:graphicData uri="http://schemas.openxmlformats.org/drawingml/2006/table">
            <a:tbl>
              <a:tblPr/>
              <a:tblGrid>
                <a:gridCol w="3569018">
                  <a:extLst>
                    <a:ext uri="{9D8B030D-6E8A-4147-A177-3AD203B41FA5}">
                      <a16:colId xmlns:a16="http://schemas.microsoft.com/office/drawing/2014/main" val="10636"/>
                    </a:ext>
                  </a:extLst>
                </a:gridCol>
                <a:gridCol w="2619375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6"/>
                  </a:ext>
                </a:extLst>
              </a:tr>
            </a:tbl>
          </a:graphicData>
        </a:graphic>
      </p:graphicFrame>
      <p:pic>
        <p:nvPicPr>
          <p:cNvPr id="14675" name="yt_image_14675_skip" title="H_134.7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23370" y="1859435"/>
            <a:ext cx="1626471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78" name="yt_shape_14678"/>
          <p:cNvSpPr txBox="1"/>
          <p:nvPr/>
        </p:nvSpPr>
        <p:spPr>
          <a:xfrm>
            <a:off x="540120" y="362129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在一定范围内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某种产品的购买量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与单价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825fc"/>
              </a:rPr>
              <a:t>之间满足一次函数关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则每吨为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则每吨为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a21f"/>
              </a:rPr>
              <a:t>若某客户购买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则单价应为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79" name="yt_table_146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988382"/>
              </p:ext>
            </p:extLst>
          </p:nvPr>
        </p:nvGraphicFramePr>
        <p:xfrm>
          <a:off x="540047" y="5060860"/>
          <a:ext cx="5288281" cy="950976"/>
        </p:xfrm>
        <a:graphic>
          <a:graphicData uri="http://schemas.openxmlformats.org/drawingml/2006/table">
            <a:tbl>
              <a:tblPr/>
              <a:tblGrid>
                <a:gridCol w="3569018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697D6CC-A176-23AF-1078-797079F07935}"/>
              </a:ext>
            </a:extLst>
          </p:cNvPr>
          <p:cNvSpPr txBox="1"/>
          <p:nvPr/>
        </p:nvSpPr>
        <p:spPr>
          <a:xfrm>
            <a:off x="7158883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79DDDF-0459-E2C7-7460-6423FD291638}"/>
              </a:ext>
            </a:extLst>
          </p:cNvPr>
          <p:cNvSpPr txBox="1"/>
          <p:nvPr/>
        </p:nvSpPr>
        <p:spPr>
          <a:xfrm>
            <a:off x="3650509" y="45254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81" name="yt_shape_14681"/>
              <p:cNvSpPr txBox="1"/>
              <p:nvPr/>
            </p:nvSpPr>
            <p:spPr>
              <a:xfrm>
                <a:off x="540119" y="900000"/>
                <a:ext cx="11492915" cy="27620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的横坐标为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11985"/>
                  </a:rPr>
                  <a:t>下列结论正确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的解为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对于直线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不等式组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的解集是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681" name="yt_shape_14681" descr="{&quot;rangeId&quot;:7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762038"/>
              </a:xfrm>
              <a:prstGeom prst="rect">
                <a:avLst/>
              </a:prstGeom>
              <a:blipFill>
                <a:blip r:embed="rId2"/>
                <a:stretch>
                  <a:fillRect l="-1645" b="-2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687" name="yt_table_1468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231977"/>
              </p:ext>
            </p:extLst>
          </p:nvPr>
        </p:nvGraphicFramePr>
        <p:xfrm>
          <a:off x="540047" y="3724063"/>
          <a:ext cx="96386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8E170AA-86B0-7BE1-4294-3DE1361DB315}"/>
              </a:ext>
            </a:extLst>
          </p:cNvPr>
          <p:cNvSpPr txBox="1"/>
          <p:nvPr/>
        </p:nvSpPr>
        <p:spPr>
          <a:xfrm>
            <a:off x="1669308" y="1527056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9" name="yt_shape_14689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东东和爸爸一起出去运动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两人同时从家出发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沿相同路线前行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98ef"/>
              </a:rPr>
              <a:t>途中爸爸有事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返回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东东继续前行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分钟后也原路返回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两人恰好同时到家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6bda"/>
              </a:rPr>
              <a:t>东东和爸爸在整个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运动过程中离家的路程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与运动时间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e483"/>
              </a:rPr>
              <a:t>之间的函数关系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91" name="yt_table_1469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669727"/>
              </p:ext>
            </p:extLst>
          </p:nvPr>
        </p:nvGraphicFramePr>
        <p:xfrm>
          <a:off x="540047" y="2819698"/>
          <a:ext cx="5765800" cy="1901952"/>
        </p:xfrm>
        <a:graphic>
          <a:graphicData uri="http://schemas.openxmlformats.org/drawingml/2006/table">
            <a:tbl>
              <a:tblPr/>
              <a:tblGrid>
                <a:gridCol w="5765800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两人前行过程中的速度为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2700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爸爸返回时的速度为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运动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两人相距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3"/>
                  </a:ext>
                </a:extLst>
              </a:tr>
            </a:tbl>
          </a:graphicData>
        </a:graphic>
      </p:graphicFrame>
      <p:pic>
        <p:nvPicPr>
          <p:cNvPr id="14690" name="yt_image_14690_skip" title="H_98.4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41701" y="2819698"/>
            <a:ext cx="2708379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B5BAA9-6B70-B210-7203-E4947729A953}"/>
              </a:ext>
            </a:extLst>
          </p:cNvPr>
          <p:cNvSpPr txBox="1"/>
          <p:nvPr/>
        </p:nvSpPr>
        <p:spPr>
          <a:xfrm>
            <a:off x="4793508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95" name="yt_shape_14695"/>
              <p:cNvSpPr txBox="1"/>
              <p:nvPr/>
            </p:nvSpPr>
            <p:spPr>
              <a:xfrm>
                <a:off x="540119" y="900000"/>
                <a:ext cx="11492915" cy="40107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二、填空题（每小题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分，共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分）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经过第一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轴的交点到原点的距离为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eecf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的解的情况是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723b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的图象的交点坐标为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95" name="yt_shape_146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010778"/>
              </a:xfrm>
              <a:prstGeom prst="rect">
                <a:avLst/>
              </a:prstGeom>
              <a:blipFill>
                <a:blip r:embed="rId2"/>
                <a:stretch>
                  <a:fillRect l="-1645" t="-1368" b="-3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71CB932-E008-5F03-ACA0-D743F39BB848}"/>
              </a:ext>
            </a:extLst>
          </p:cNvPr>
          <p:cNvSpPr txBox="1"/>
          <p:nvPr/>
        </p:nvSpPr>
        <p:spPr>
          <a:xfrm>
            <a:off x="3044083" y="1804170"/>
            <a:ext cx="1429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FA73F7-5245-DE0E-51B9-FC77763D1EB3}"/>
              </a:ext>
            </a:extLst>
          </p:cNvPr>
          <p:cNvSpPr txBox="1"/>
          <p:nvPr/>
        </p:nvSpPr>
        <p:spPr>
          <a:xfrm>
            <a:off x="7896200" y="2328294"/>
            <a:ext cx="1094487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无解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3B681C-FD17-C44E-170A-F4E15D75ED97}"/>
              </a:ext>
            </a:extLst>
          </p:cNvPr>
          <p:cNvSpPr txBox="1"/>
          <p:nvPr/>
        </p:nvSpPr>
        <p:spPr>
          <a:xfrm>
            <a:off x="6217496" y="440081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9" name="yt_shape_14699"/>
          <p:cNvSpPr txBox="1"/>
          <p:nvPr/>
        </p:nvSpPr>
        <p:spPr>
          <a:xfrm>
            <a:off x="540000" y="900000"/>
            <a:ext cx="384721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</p:txBody>
      </p:sp>
      <p:graphicFrame>
        <p:nvGraphicFramePr>
          <p:cNvPr id="14700" name="yt_table_1470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836597"/>
              </p:ext>
            </p:extLst>
          </p:nvPr>
        </p:nvGraphicFramePr>
        <p:xfrm>
          <a:off x="540000" y="1535386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71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时间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min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温度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702" name="yt_shape_14702"/>
          <p:cNvSpPr txBox="1"/>
          <p:nvPr/>
        </p:nvSpPr>
        <p:spPr>
          <a:xfrm>
            <a:off x="540000" y="2938992"/>
            <a:ext cx="73337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若温度的变化是均匀的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时的温度是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℃.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4B31CD-939F-EC0F-FA60-4468BA89BCC4}"/>
              </a:ext>
            </a:extLst>
          </p:cNvPr>
          <p:cNvSpPr txBox="1"/>
          <p:nvPr/>
        </p:nvSpPr>
        <p:spPr>
          <a:xfrm>
            <a:off x="6714264" y="289218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3" name="yt_shape_14703"/>
          <p:cNvSpPr txBox="1"/>
          <p:nvPr/>
        </p:nvSpPr>
        <p:spPr>
          <a:xfrm>
            <a:off x="540119" y="900000"/>
            <a:ext cx="11492915" cy="158767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如图表示一个正比例函数与一个一次函数的图象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56e5,isEnd"/>
              </a:rPr>
              <a:t>一次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函数的图象与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则这两个函数的表达式为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5039,H:52.95,isEnd"/>
              </a:rPr>
              <a:t/>
            </a:r>
            <a:b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5039,H:52.95,isEnd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lang="en-US"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</a:t>
            </a:r>
            <a:r>
              <a:rPr sz="16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708" name="yt_shape_14708"/>
          <p:cNvSpPr txBox="1"/>
          <p:nvPr/>
        </p:nvSpPr>
        <p:spPr>
          <a:xfrm>
            <a:off x="540000" y="466195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05" name="yt_shape_14705" title="H_151.2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2514" y="2690831"/>
            <a:ext cx="1726970" cy="1920762"/>
            <a:chOff x="0" y="0"/>
            <a:chExt cx="1726970" cy="1920762"/>
          </a:xfrm>
        </p:grpSpPr>
        <p:pic>
          <p:nvPicPr>
            <p:cNvPr id="2" name="yt_image_1470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6970" cy="152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07" name="yt_shape_14707"/>
            <p:cNvSpPr txBox="1"/>
            <p:nvPr/>
          </p:nvSpPr>
          <p:spPr>
            <a:xfrm>
              <a:off x="254021" y="156076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2239912-BB67-E58D-B932-B0200EF8AFAD}"/>
                  </a:ext>
                </a:extLst>
              </p:cNvPr>
              <p:cNvSpPr txBox="1"/>
              <p:nvPr/>
            </p:nvSpPr>
            <p:spPr>
              <a:xfrm>
                <a:off x="9624392" y="1204238"/>
                <a:ext cx="21612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2239912-BB67-E58D-B932-B0200EF8AF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24392" y="1204238"/>
                <a:ext cx="2161286" cy="766077"/>
              </a:xfrm>
              <a:prstGeom prst="rect">
                <a:avLst/>
              </a:prstGeom>
              <a:blipFill>
                <a:blip r:embed="rId3"/>
                <a:stretch>
                  <a:fillRect l="-4520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A58CEE1-5E2F-31A5-4F2B-80833E3D2DE3}"/>
              </a:ext>
            </a:extLst>
          </p:cNvPr>
          <p:cNvSpPr txBox="1"/>
          <p:nvPr/>
        </p:nvSpPr>
        <p:spPr>
          <a:xfrm>
            <a:off x="540000" y="1969696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_⨹_1_5b065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9" name="yt_shape_1470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某超市从批发市场购进一批李子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销售了一部分李子之后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余下的每千克降价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ab0f,isEnd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直至全部售完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销售金额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与销售量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da02,isEnd"/>
              </a:rPr>
              <a:t>之间的函数关系如图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若销售这批李子一共盈利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则这批李子的进价是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713" name="yt_shape_14713"/>
          <p:cNvSpPr txBox="1"/>
          <p:nvPr/>
        </p:nvSpPr>
        <p:spPr>
          <a:xfrm>
            <a:off x="540000" y="478074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10" name="yt_shape_14710" title="H_176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5582" y="2491930"/>
            <a:ext cx="2000835" cy="2238516"/>
            <a:chOff x="0" y="0"/>
            <a:chExt cx="2000835" cy="2238516"/>
          </a:xfrm>
        </p:grpSpPr>
        <p:pic>
          <p:nvPicPr>
            <p:cNvPr id="2" name="yt_image_1471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0835" cy="1842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12" name="yt_shape_14712"/>
            <p:cNvSpPr txBox="1"/>
            <p:nvPr/>
          </p:nvSpPr>
          <p:spPr>
            <a:xfrm>
              <a:off x="390953" y="18785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37696C1-5B00-0796-10B8-1964159347C5}"/>
              </a:ext>
            </a:extLst>
          </p:cNvPr>
          <p:cNvSpPr txBox="1"/>
          <p:nvPr/>
        </p:nvSpPr>
        <p:spPr>
          <a:xfrm>
            <a:off x="8603507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4" name="yt_shape_14714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某玉米种子的价格为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如果一次性购买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千克以上的种子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489e"/>
              </a:rPr>
              <a:t>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千克部分的种子的价格打八折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补充下表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17" name="yt_table_1471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297970"/>
              </p:ext>
            </p:extLst>
          </p:nvPr>
        </p:nvGraphicFramePr>
        <p:xfrm>
          <a:off x="540000" y="2977266"/>
          <a:ext cx="11111997" cy="11734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20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8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8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80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80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780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购买种子的重量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千克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付款金额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</a:t>
                      </a:r>
                      <a:r>
                        <a:rPr sz="12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 dirty="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240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</a:t>
                      </a:r>
                      <a:r>
                        <a:rPr sz="12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 dirty="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348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F0375DF-8A22-7514-A2F3-799B4A412E87}"/>
              </a:ext>
            </a:extLst>
          </p:cNvPr>
          <p:cNvSpPr txBox="1"/>
          <p:nvPr/>
        </p:nvSpPr>
        <p:spPr>
          <a:xfrm>
            <a:off x="4223792" y="363283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817426-18AF-16CE-6234-F8D9DCD6DD25}"/>
              </a:ext>
            </a:extLst>
          </p:cNvPr>
          <p:cNvSpPr txBox="1"/>
          <p:nvPr/>
        </p:nvSpPr>
        <p:spPr>
          <a:xfrm>
            <a:off x="7392144" y="363283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983</Words>
  <Application>Microsoft Office PowerPoint</Application>
  <PresentationFormat>宽屏</PresentationFormat>
  <Paragraphs>125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0" baseType="lpstr">
      <vt:lpstr>,isEnd</vt:lpstr>
      <vt:lpstr>_⨹_1_3ab0f,isEnd</vt:lpstr>
      <vt:lpstr>_⨹_1_5723b,isEnd</vt:lpstr>
      <vt:lpstr>_⨹_1_5b065</vt:lpstr>
      <vt:lpstr>_⨹_1_60b89</vt:lpstr>
      <vt:lpstr>_⨹_1_9489e</vt:lpstr>
      <vt:lpstr>_⨹_1_a8655</vt:lpstr>
      <vt:lpstr>_⨹_1_c3179</vt:lpstr>
      <vt:lpstr>_⨹_1_feecf,isEnd</vt:lpstr>
      <vt:lpstr>_⨹_2_67880</vt:lpstr>
      <vt:lpstr>_⨹_2_956e5,isEnd</vt:lpstr>
      <vt:lpstr>_⨹_23_422e8</vt:lpstr>
      <vt:lpstr>_⨹_3_f6339</vt:lpstr>
      <vt:lpstr>_⨹_4_7ca57</vt:lpstr>
      <vt:lpstr>_⨹_6_098ef</vt:lpstr>
      <vt:lpstr>_⨹_6_11985</vt:lpstr>
      <vt:lpstr>_⨹_6_ca21f</vt:lpstr>
      <vt:lpstr>_⨹_7_5e483</vt:lpstr>
      <vt:lpstr>_⨹_8_d6bda</vt:lpstr>
      <vt:lpstr>_⨹_9_825fc</vt:lpstr>
      <vt:lpstr>_⨹_9_eda02,isEnd</vt:lpstr>
      <vt:lpstr>IsAddLine</vt:lpstr>
      <vt:lpstr>IsAddLineIsAddLine</vt:lpstr>
      <vt:lpstr>W:3.755039,H:52.95,isEnd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2024-05-13T07:33:45Z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