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22" r:id="rId5"/>
    <p:sldId id="307" r:id="rId6"/>
    <p:sldId id="323" r:id="rId7"/>
    <p:sldId id="310" r:id="rId8"/>
    <p:sldId id="312" r:id="rId9"/>
    <p:sldId id="313" r:id="rId10"/>
    <p:sldId id="315" r:id="rId11"/>
    <p:sldId id="317" r:id="rId12"/>
    <p:sldId id="325" r:id="rId13"/>
    <p:sldId id="319" r:id="rId14"/>
    <p:sldId id="324" r:id="rId15"/>
    <p:sldId id="320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bin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2" name="yt_shape_1278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781" name="yt_image_12781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84" name="yt_shape_12784"/>
          <p:cNvSpPr txBox="1"/>
          <p:nvPr/>
        </p:nvSpPr>
        <p:spPr>
          <a:xfrm>
            <a:off x="540000" y="1482165"/>
            <a:ext cx="568905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判定直角三角形全等</a:t>
            </a:r>
          </a:p>
        </p:txBody>
      </p:sp>
      <p:sp>
        <p:nvSpPr>
          <p:cNvPr id="12785" name="yt_shape_12785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adb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还需添加的条件是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89" name="yt_table_1278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295052"/>
              </p:ext>
            </p:extLst>
          </p:nvPr>
        </p:nvGraphicFramePr>
        <p:xfrm>
          <a:off x="540047" y="2936805"/>
          <a:ext cx="3721100" cy="1901952"/>
        </p:xfrm>
        <a:graphic>
          <a:graphicData uri="http://schemas.openxmlformats.org/drawingml/2006/table">
            <a:tbl>
              <a:tblPr/>
              <a:tblGrid>
                <a:gridCol w="3721100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为公共边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</a:tbl>
          </a:graphicData>
        </a:graphic>
      </p:graphicFrame>
      <p:grpSp>
        <p:nvGrpSpPr>
          <p:cNvPr id="12786" name="yt_shape_12786_skip" title="H_176.2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41938" y="2936805"/>
            <a:ext cx="1407855" cy="2238516"/>
            <a:chOff x="0" y="0"/>
            <a:chExt cx="1407855" cy="2238516"/>
          </a:xfrm>
        </p:grpSpPr>
        <p:pic>
          <p:nvPicPr>
            <p:cNvPr id="2" name="yt_image_1278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07855" cy="1842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88" name="yt_shape_12788"/>
            <p:cNvSpPr txBox="1"/>
            <p:nvPr/>
          </p:nvSpPr>
          <p:spPr>
            <a:xfrm>
              <a:off x="170646" y="18785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709285">
            <a:extLst>
              <a:ext uri="{FF2B5EF4-FFF2-40B4-BE49-F238E27FC236}">
                <a16:creationId xmlns:a16="http://schemas.microsoft.com/office/drawing/2014/main" id="{1847D9FA-4EB2-800A-4C85-DC01A511F6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B39F01F-6C89-BE09-82AD-C3FB2F15839E}"/>
              </a:ext>
            </a:extLst>
          </p:cNvPr>
          <p:cNvSpPr txBox="1"/>
          <p:nvPr/>
        </p:nvSpPr>
        <p:spPr>
          <a:xfrm>
            <a:off x="5722196" y="240605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5" name="yt_shape_12835" descr="{&quot;rangeId&quot;:0,&quot;hasUnderline&quot;:&quot;1&quot;}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7ad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39" name="yt_shape_12839"/>
          <p:cNvSpPr txBox="1"/>
          <p:nvPr/>
        </p:nvSpPr>
        <p:spPr>
          <a:xfrm>
            <a:off x="540000" y="373037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36" name="yt_shape_12836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5543" y="2011799"/>
            <a:ext cx="1560913" cy="1668159"/>
            <a:chOff x="0" y="0"/>
            <a:chExt cx="1560913" cy="1668159"/>
          </a:xfrm>
        </p:grpSpPr>
        <p:pic>
          <p:nvPicPr>
            <p:cNvPr id="2" name="yt_image_12836">
              <a:extLst>
                <a:ext uri="">
  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0913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38" name="yt_shape_12838"/>
            <p:cNvSpPr txBox="1"/>
            <p:nvPr/>
          </p:nvSpPr>
          <p:spPr>
            <a:xfrm>
              <a:off x="170992" y="130815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AA4EBAB-1F5C-481D-2D99-95E90821FB35}"/>
              </a:ext>
            </a:extLst>
          </p:cNvPr>
          <p:cNvSpPr txBox="1"/>
          <p:nvPr/>
        </p:nvSpPr>
        <p:spPr>
          <a:xfrm>
            <a:off x="9633796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C6B54A6-8301-7668-805F-CD8C289A6BC9}"/>
              </a:ext>
            </a:extLst>
          </p:cNvPr>
          <p:cNvSpPr txBox="1"/>
          <p:nvPr/>
        </p:nvSpPr>
        <p:spPr>
          <a:xfrm>
            <a:off x="471101" y="1577947"/>
            <a:ext cx="7974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0BFBAB8-2F58-4629-8EA7-39A8F2E2E0A9}"/>
                  </a:ext>
                </a:extLst>
              </p:cNvPr>
              <p:cNvSpPr txBox="1"/>
              <p:nvPr/>
            </p:nvSpPr>
            <p:spPr>
              <a:xfrm>
                <a:off x="471101" y="1816370"/>
                <a:ext cx="579450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0BFBAB8-2F58-4629-8EA7-39A8F2E2E0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101" y="1816370"/>
                <a:ext cx="5794503" cy="1154189"/>
              </a:xfrm>
              <a:prstGeom prst="rect">
                <a:avLst/>
              </a:prstGeom>
              <a:blipFill>
                <a:blip r:embed="rId2"/>
                <a:stretch>
                  <a:fillRect l="-15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E7304D3-3C02-0A78-5E42-E5F6744E9A56}"/>
              </a:ext>
            </a:extLst>
          </p:cNvPr>
          <p:cNvSpPr txBox="1"/>
          <p:nvPr/>
        </p:nvSpPr>
        <p:spPr>
          <a:xfrm>
            <a:off x="471101" y="2898195"/>
            <a:ext cx="457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HL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96D629-D0CA-BA89-8480-6954F8793EDE}"/>
              </a:ext>
            </a:extLst>
          </p:cNvPr>
          <p:cNvSpPr txBox="1"/>
          <p:nvPr/>
        </p:nvSpPr>
        <p:spPr>
          <a:xfrm>
            <a:off x="459353" y="3424161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33251B-7A8B-993E-BC0A-345A3BB800A4}"/>
              </a:ext>
            </a:extLst>
          </p:cNvPr>
          <p:cNvSpPr txBox="1"/>
          <p:nvPr/>
        </p:nvSpPr>
        <p:spPr>
          <a:xfrm>
            <a:off x="3117629" y="3445024"/>
            <a:ext cx="3623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105446-252E-E1C9-35E3-3E444986CF53}"/>
              </a:ext>
            </a:extLst>
          </p:cNvPr>
          <p:cNvSpPr txBox="1"/>
          <p:nvPr/>
        </p:nvSpPr>
        <p:spPr>
          <a:xfrm>
            <a:off x="471101" y="3933893"/>
            <a:ext cx="42571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FD0E03D-1757-4958-565B-122C472CE13A}"/>
                  </a:ext>
                </a:extLst>
              </p:cNvPr>
              <p:cNvSpPr txBox="1"/>
              <p:nvPr/>
            </p:nvSpPr>
            <p:spPr>
              <a:xfrm>
                <a:off x="532376" y="4034987"/>
                <a:ext cx="67614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𝐷𝐹𝐴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FD0E03D-1757-4958-565B-122C472CE1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376" y="4034987"/>
                <a:ext cx="6761416" cy="1611643"/>
              </a:xfrm>
              <a:prstGeom prst="rect">
                <a:avLst/>
              </a:prstGeom>
              <a:blipFill>
                <a:blip r:embed="rId3"/>
                <a:stretch>
                  <a:fillRect l="-1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1C7EC12-A023-B8ED-5992-2DD643A8FE95}"/>
              </a:ext>
            </a:extLst>
          </p:cNvPr>
          <p:cNvSpPr txBox="1"/>
          <p:nvPr/>
        </p:nvSpPr>
        <p:spPr>
          <a:xfrm>
            <a:off x="483389" y="5581296"/>
            <a:ext cx="4137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CA694E-8970-1F65-D858-B8A7B8917E07}"/>
              </a:ext>
            </a:extLst>
          </p:cNvPr>
          <p:cNvSpPr txBox="1"/>
          <p:nvPr/>
        </p:nvSpPr>
        <p:spPr>
          <a:xfrm>
            <a:off x="459353" y="6131941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yt_shape_12840"/>
          <p:cNvSpPr txBox="1"/>
          <p:nvPr/>
        </p:nvSpPr>
        <p:spPr>
          <a:xfrm>
            <a:off x="532376" y="73302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d2b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" name="yt_image_12841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64352" y="2733336"/>
            <a:ext cx="1856721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845" name="yt_shape_12845"/>
              <p:cNvSpPr txBox="1"/>
              <p:nvPr/>
            </p:nvSpPr>
            <p:spPr>
              <a:xfrm>
                <a:off x="540000" y="808894"/>
                <a:ext cx="11492915" cy="43802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1148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）证明：在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HL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845" name="yt_shape_128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08894"/>
                <a:ext cx="11492915" cy="4380238"/>
              </a:xfrm>
              <a:prstGeom prst="rect">
                <a:avLst/>
              </a:prstGeom>
              <a:blipFill>
                <a:blip r:embed="rId2"/>
                <a:stretch>
                  <a:fillRect l="-1645" t="-1253" b="-3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49" name="yt_image_12849" title="H_101.07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9536" y="2491102"/>
            <a:ext cx="1572463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F6AABE-6868-C8CC-5AD5-4C8E07BCEBA5}"/>
              </a:ext>
            </a:extLst>
          </p:cNvPr>
          <p:cNvSpPr txBox="1"/>
          <p:nvPr/>
        </p:nvSpPr>
        <p:spPr>
          <a:xfrm>
            <a:off x="450108" y="2279658"/>
            <a:ext cx="5042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18FDC7C-4095-1B54-C0CD-7A97FBBBF31A}"/>
                  </a:ext>
                </a:extLst>
              </p:cNvPr>
              <p:cNvSpPr txBox="1"/>
              <p:nvPr/>
            </p:nvSpPr>
            <p:spPr>
              <a:xfrm>
                <a:off x="5281887" y="1844824"/>
                <a:ext cx="234169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18FDC7C-4095-1B54-C0CD-7A97FBBBF3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1887" y="1844824"/>
                <a:ext cx="2341690" cy="1154189"/>
              </a:xfrm>
              <a:prstGeom prst="rect">
                <a:avLst/>
              </a:prstGeom>
              <a:blipFill>
                <a:blip r:embed="rId4"/>
                <a:stretch>
                  <a:fillRect l="-38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E200DE7-8A1F-2A30-44EC-08B6B55F58A8}"/>
              </a:ext>
            </a:extLst>
          </p:cNvPr>
          <p:cNvSpPr txBox="1"/>
          <p:nvPr/>
        </p:nvSpPr>
        <p:spPr>
          <a:xfrm>
            <a:off x="477220" y="2854530"/>
            <a:ext cx="4613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HL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01AF79-F59A-3AB6-702D-2F8C788E8256}"/>
              </a:ext>
            </a:extLst>
          </p:cNvPr>
          <p:cNvSpPr txBox="1"/>
          <p:nvPr/>
        </p:nvSpPr>
        <p:spPr>
          <a:xfrm>
            <a:off x="477220" y="3330018"/>
            <a:ext cx="9357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B22EA7-59F3-88D1-866A-BBA703774BF9}"/>
              </a:ext>
            </a:extLst>
          </p:cNvPr>
          <p:cNvSpPr txBox="1"/>
          <p:nvPr/>
        </p:nvSpPr>
        <p:spPr>
          <a:xfrm>
            <a:off x="477220" y="3805506"/>
            <a:ext cx="1892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2852"/>
          <p:cNvSpPr txBox="1"/>
          <p:nvPr/>
        </p:nvSpPr>
        <p:spPr>
          <a:xfrm>
            <a:off x="497379" y="1584565"/>
            <a:ext cx="9361537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）解：成立，理由：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853" name="yt_image_12853" title="H_101.07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36915" y="1584565"/>
            <a:ext cx="1572463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5ACD40-022A-DCD5-11CE-4B6FBDB11425}"/>
              </a:ext>
            </a:extLst>
          </p:cNvPr>
          <p:cNvSpPr txBox="1"/>
          <p:nvPr/>
        </p:nvSpPr>
        <p:spPr>
          <a:xfrm>
            <a:off x="407368" y="1537759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）解：成立，理由：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43CD72-B09E-5977-BD34-5243A1DB85F5}"/>
              </a:ext>
            </a:extLst>
          </p:cNvPr>
          <p:cNvSpPr txBox="1"/>
          <p:nvPr/>
        </p:nvSpPr>
        <p:spPr>
          <a:xfrm>
            <a:off x="407368" y="2013247"/>
            <a:ext cx="452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835654-2EEF-15BE-5399-867CC22595F3}"/>
              </a:ext>
            </a:extLst>
          </p:cNvPr>
          <p:cNvSpPr txBox="1"/>
          <p:nvPr/>
        </p:nvSpPr>
        <p:spPr>
          <a:xfrm>
            <a:off x="407368" y="2488735"/>
            <a:ext cx="4563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D7773E5-6DC7-00DF-8C89-1AC736C51363}"/>
              </a:ext>
            </a:extLst>
          </p:cNvPr>
          <p:cNvSpPr txBox="1"/>
          <p:nvPr/>
        </p:nvSpPr>
        <p:spPr>
          <a:xfrm>
            <a:off x="407368" y="2964223"/>
            <a:ext cx="9451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7DA359C-0AE6-3BB8-0326-F7BE5508B911}"/>
              </a:ext>
            </a:extLst>
          </p:cNvPr>
          <p:cNvSpPr txBox="1"/>
          <p:nvPr/>
        </p:nvSpPr>
        <p:spPr>
          <a:xfrm>
            <a:off x="407368" y="3439711"/>
            <a:ext cx="1892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851"/>
          <p:cNvSpPr txBox="1"/>
          <p:nvPr/>
        </p:nvSpPr>
        <p:spPr>
          <a:xfrm>
            <a:off x="407368" y="1052736"/>
            <a:ext cx="110767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若把条件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和结论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那么这个命题成立吗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6" name="yt_shape_1285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855" name="yt_image_12855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58" name="yt_shape_12858"/>
          <p:cNvSpPr txBox="1"/>
          <p:nvPr/>
        </p:nvSpPr>
        <p:spPr>
          <a:xfrm>
            <a:off x="540119" y="1482165"/>
            <a:ext cx="11492915" cy="139563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_9257d"/>
              </a:rPr>
              <a:t>（思路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6_96aa6"/>
              </a:rPr>
              <a:t>点拨：当图中的三角形无法证明全等时，可通过作辅助线将图形分割或填补，构造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全等三角形；本题可过点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分别作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的垂线）</a:t>
            </a:r>
          </a:p>
        </p:txBody>
      </p:sp>
      <p:pic>
        <p:nvPicPr>
          <p:cNvPr id="12859" name="yt_image_12859" title="H_128.2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8524" y="3277943"/>
            <a:ext cx="1706670" cy="110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C725243-6A7C-0CC5-8CC4-B4A786879ACE}"/>
              </a:ext>
            </a:extLst>
          </p:cNvPr>
          <p:cNvSpPr txBox="1"/>
          <p:nvPr/>
        </p:nvSpPr>
        <p:spPr>
          <a:xfrm>
            <a:off x="407368" y="2688105"/>
            <a:ext cx="10873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，分别交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的延长线于点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390af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101DC8-E1DF-529D-2C1D-CE1D8604ED71}"/>
              </a:ext>
            </a:extLst>
          </p:cNvPr>
          <p:cNvSpPr txBox="1"/>
          <p:nvPr/>
        </p:nvSpPr>
        <p:spPr>
          <a:xfrm>
            <a:off x="407368" y="3163593"/>
            <a:ext cx="285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035CF07-799A-96E7-0A9A-3668094C8E4B}"/>
              </a:ext>
            </a:extLst>
          </p:cNvPr>
          <p:cNvSpPr txBox="1"/>
          <p:nvPr/>
        </p:nvSpPr>
        <p:spPr>
          <a:xfrm>
            <a:off x="3352403" y="3140903"/>
            <a:ext cx="587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8FA959D-9341-EF3C-292B-BFD416504CF1}"/>
                  </a:ext>
                </a:extLst>
              </p:cNvPr>
              <p:cNvSpPr txBox="1"/>
              <p:nvPr/>
            </p:nvSpPr>
            <p:spPr>
              <a:xfrm>
                <a:off x="407368" y="3257205"/>
                <a:ext cx="9949879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𝐴𝐶𝑀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𝐴𝐷𝑁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≌△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8FA959D-9341-EF3C-292B-BFD416504C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257205"/>
                <a:ext cx="9949879" cy="1611643"/>
              </a:xfrm>
              <a:prstGeom prst="rect">
                <a:avLst/>
              </a:prstGeom>
              <a:blipFill>
                <a:blip r:embed="rId4"/>
                <a:stretch>
                  <a:fillRect l="-980" r="-9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916DB87D-7ABC-EBFC-297F-CD0EA529B077}"/>
              </a:ext>
            </a:extLst>
          </p:cNvPr>
          <p:cNvSpPr txBox="1"/>
          <p:nvPr/>
        </p:nvSpPr>
        <p:spPr>
          <a:xfrm>
            <a:off x="407368" y="4856537"/>
            <a:ext cx="3642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1ECD8F9-E237-3D23-D8AB-70E3969A9D97}"/>
                  </a:ext>
                </a:extLst>
              </p:cNvPr>
              <p:cNvSpPr txBox="1"/>
              <p:nvPr/>
            </p:nvSpPr>
            <p:spPr>
              <a:xfrm>
                <a:off x="407368" y="5016527"/>
                <a:ext cx="1003789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𝐴𝑀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𝐴𝑁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≌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HL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1ECD8F9-E237-3D23-D8AB-70E3969A9D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016527"/>
                <a:ext cx="10037890" cy="1154189"/>
              </a:xfrm>
              <a:prstGeom prst="rect">
                <a:avLst/>
              </a:prstGeom>
              <a:blipFill>
                <a:blip r:embed="rId5"/>
                <a:stretch>
                  <a:fillRect l="-972" r="-9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95B78902-B6CA-A527-71B5-9E417DAB26BA}"/>
              </a:ext>
            </a:extLst>
          </p:cNvPr>
          <p:cNvSpPr txBox="1"/>
          <p:nvPr/>
        </p:nvSpPr>
        <p:spPr>
          <a:xfrm>
            <a:off x="407368" y="6199464"/>
            <a:ext cx="196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1CC874E-ADAF-39DE-A3A1-1B8643D7B6E6}"/>
              </a:ext>
            </a:extLst>
          </p:cNvPr>
          <p:cNvSpPr txBox="1"/>
          <p:nvPr/>
        </p:nvSpPr>
        <p:spPr>
          <a:xfrm>
            <a:off x="2092820" y="6199464"/>
            <a:ext cx="5542661" cy="88200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4" name="yt_image_12863" title="H_123.48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395013" y="4488377"/>
            <a:ext cx="1450181" cy="1213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1" name="yt_shape_12791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d244"/>
              </a:rPr>
              <a:t>的依据是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15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HL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795" name="yt_shape_12795"/>
          <p:cNvSpPr txBox="1"/>
          <p:nvPr/>
        </p:nvSpPr>
        <p:spPr>
          <a:xfrm>
            <a:off x="540000" y="398863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92" name="yt_shape_12792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9802" y="2011799"/>
            <a:ext cx="1852394" cy="1926477"/>
            <a:chOff x="0" y="0"/>
            <a:chExt cx="1852394" cy="1926477"/>
          </a:xfrm>
        </p:grpSpPr>
        <p:pic>
          <p:nvPicPr>
            <p:cNvPr id="2" name="yt_image_12792">
              <a:extLst>
                <a:ext uri="">
  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52394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94" name="yt_shape_12794"/>
            <p:cNvSpPr txBox="1"/>
            <p:nvPr/>
          </p:nvSpPr>
          <p:spPr>
            <a:xfrm>
              <a:off x="392916" y="15664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5FFFF06-591B-A8D0-2501-2C0E2D80A013}"/>
              </a:ext>
            </a:extLst>
          </p:cNvPr>
          <p:cNvSpPr txBox="1"/>
          <p:nvPr/>
        </p:nvSpPr>
        <p:spPr>
          <a:xfrm>
            <a:off x="1107333" y="1328682"/>
            <a:ext cx="923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HL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99" name="yt_shape_12799"/>
              <p:cNvSpPr txBox="1"/>
              <p:nvPr/>
            </p:nvSpPr>
            <p:spPr>
              <a:xfrm>
                <a:off x="551384" y="1267477"/>
                <a:ext cx="5379101" cy="39001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HL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799" name="yt_shape_127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267477"/>
                <a:ext cx="5379101" cy="3900107"/>
              </a:xfrm>
              <a:prstGeom prst="rect">
                <a:avLst/>
              </a:prstGeom>
              <a:blipFill>
                <a:blip r:embed="rId2"/>
                <a:stretch>
                  <a:fillRect l="-3398" t="-1406" b="-3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56AD289-A126-7AFC-03DF-D5F91327C9F4}"/>
              </a:ext>
            </a:extLst>
          </p:cNvPr>
          <p:cNvSpPr txBox="1"/>
          <p:nvPr/>
        </p:nvSpPr>
        <p:spPr>
          <a:xfrm>
            <a:off x="461373" y="1220671"/>
            <a:ext cx="4572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4EA107-482E-61E1-7E54-50B5B385D1FE}"/>
              </a:ext>
            </a:extLst>
          </p:cNvPr>
          <p:cNvSpPr txBox="1"/>
          <p:nvPr/>
        </p:nvSpPr>
        <p:spPr>
          <a:xfrm>
            <a:off x="461373" y="1696159"/>
            <a:ext cx="358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CD9B69B-2F4D-283A-F8F2-C2E65331E967}"/>
                  </a:ext>
                </a:extLst>
              </p:cNvPr>
              <p:cNvSpPr txBox="1"/>
              <p:nvPr/>
            </p:nvSpPr>
            <p:spPr>
              <a:xfrm>
                <a:off x="461373" y="2171647"/>
                <a:ext cx="550716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CD9B69B-2F4D-283A-F8F2-C2E65331E9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171647"/>
                <a:ext cx="5507164" cy="1154189"/>
              </a:xfrm>
              <a:prstGeom prst="rect">
                <a:avLst/>
              </a:prstGeom>
              <a:blipFill>
                <a:blip r:embed="rId3"/>
                <a:stretch>
                  <a:fillRect l="-1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B0E7918-B249-4A90-D62C-97F645B4766B}"/>
              </a:ext>
            </a:extLst>
          </p:cNvPr>
          <p:cNvSpPr txBox="1"/>
          <p:nvPr/>
        </p:nvSpPr>
        <p:spPr>
          <a:xfrm>
            <a:off x="461373" y="3232224"/>
            <a:ext cx="4596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589DE2-F6C6-37AB-74DD-008419AAB148}"/>
              </a:ext>
            </a:extLst>
          </p:cNvPr>
          <p:cNvSpPr txBox="1"/>
          <p:nvPr/>
        </p:nvSpPr>
        <p:spPr>
          <a:xfrm>
            <a:off x="461373" y="370771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ABA092-8BA2-C364-FC26-F860950B0D3F}"/>
              </a:ext>
            </a:extLst>
          </p:cNvPr>
          <p:cNvSpPr txBox="1"/>
          <p:nvPr/>
        </p:nvSpPr>
        <p:spPr>
          <a:xfrm>
            <a:off x="461373" y="4183200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162562E-A01F-0175-EA4E-3E6BD7A2DDEE}"/>
              </a:ext>
            </a:extLst>
          </p:cNvPr>
          <p:cNvSpPr txBox="1"/>
          <p:nvPr/>
        </p:nvSpPr>
        <p:spPr>
          <a:xfrm>
            <a:off x="461373" y="4658688"/>
            <a:ext cx="2943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796"/>
          <p:cNvSpPr txBox="1"/>
          <p:nvPr/>
        </p:nvSpPr>
        <p:spPr>
          <a:xfrm>
            <a:off x="551384" y="764704"/>
            <a:ext cx="92990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" name="yt_image_12797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29581" y="1877655"/>
            <a:ext cx="1841648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1" name="yt_shape_12801"/>
          <p:cNvSpPr txBox="1"/>
          <p:nvPr/>
        </p:nvSpPr>
        <p:spPr>
          <a:xfrm>
            <a:off x="540000" y="900000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直角三角形全等判定的综合应用</a:t>
            </a:r>
          </a:p>
        </p:txBody>
      </p:sp>
      <p:sp>
        <p:nvSpPr>
          <p:cNvPr id="12802" name="yt_shape_12802" descr="{&quot;rangeId&quot;:0,&quot;hasUnderline&quot;:&quot;1&quot;}"/>
          <p:cNvSpPr txBox="1"/>
          <p:nvPr/>
        </p:nvSpPr>
        <p:spPr>
          <a:xfrm>
            <a:off x="540120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888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803" name="yt_image_12803" title="H_89.37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8393" y="2507004"/>
            <a:ext cx="1935212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709369" title="H_26.259764">
            <a:extLst>
              <a:ext uri="{FF2B5EF4-FFF2-40B4-BE49-F238E27FC236}">
                <a16:creationId xmlns:a16="http://schemas.microsoft.com/office/drawing/2014/main" id="{E030D462-6A73-A753-091A-0610A11CBE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7370FA-E8B2-A53C-F79C-A1AB0A4054D4}"/>
              </a:ext>
            </a:extLst>
          </p:cNvPr>
          <p:cNvSpPr txBox="1"/>
          <p:nvPr/>
        </p:nvSpPr>
        <p:spPr>
          <a:xfrm>
            <a:off x="1513734" y="1823887"/>
            <a:ext cx="1008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808" name="yt_shape_12808"/>
              <p:cNvSpPr txBox="1"/>
              <p:nvPr/>
            </p:nvSpPr>
            <p:spPr>
              <a:xfrm>
                <a:off x="525489" y="1719853"/>
                <a:ext cx="7522893" cy="2921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808" name="yt_shape_128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489" y="1719853"/>
                <a:ext cx="7522893" cy="2921634"/>
              </a:xfrm>
              <a:prstGeom prst="rect">
                <a:avLst/>
              </a:prstGeom>
              <a:blipFill>
                <a:blip r:embed="rId2"/>
                <a:stretch>
                  <a:fillRect l="-2431" t="-1670" r="-1540" b="-5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7BD2F39-82CF-8B9B-74A6-076DEF29823C}"/>
              </a:ext>
            </a:extLst>
          </p:cNvPr>
          <p:cNvSpPr txBox="1"/>
          <p:nvPr/>
        </p:nvSpPr>
        <p:spPr>
          <a:xfrm>
            <a:off x="435478" y="1673047"/>
            <a:ext cx="763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A7E631-4761-D546-363F-E535E1C9332D}"/>
              </a:ext>
            </a:extLst>
          </p:cNvPr>
          <p:cNvSpPr txBox="1"/>
          <p:nvPr/>
        </p:nvSpPr>
        <p:spPr>
          <a:xfrm>
            <a:off x="435478" y="2148535"/>
            <a:ext cx="443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D3493C5-C368-4E47-5FE9-3E8C3201AE94}"/>
                  </a:ext>
                </a:extLst>
              </p:cNvPr>
              <p:cNvSpPr txBox="1"/>
              <p:nvPr/>
            </p:nvSpPr>
            <p:spPr>
              <a:xfrm>
                <a:off x="435478" y="2624023"/>
                <a:ext cx="535882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D3493C5-C368-4E47-5FE9-3E8C3201AE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478" y="2624023"/>
                <a:ext cx="5358828" cy="1611643"/>
              </a:xfrm>
              <a:prstGeom prst="rect">
                <a:avLst/>
              </a:prstGeom>
              <a:blipFill>
                <a:blip r:embed="rId3"/>
                <a:stretch>
                  <a:fillRect l="-17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9EB9B07-263B-1686-CCBB-B7B4DA79DB5F}"/>
              </a:ext>
            </a:extLst>
          </p:cNvPr>
          <p:cNvSpPr txBox="1"/>
          <p:nvPr/>
        </p:nvSpPr>
        <p:spPr>
          <a:xfrm>
            <a:off x="435478" y="4142054"/>
            <a:ext cx="4155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2805"/>
          <p:cNvSpPr txBox="1"/>
          <p:nvPr/>
        </p:nvSpPr>
        <p:spPr>
          <a:xfrm>
            <a:off x="498985" y="80503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（益阳市中考）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e40f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8" name="yt_image_12806" title="H_129.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05840" y="2210301"/>
            <a:ext cx="1645920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0" name="yt_shape_12810"/>
          <p:cNvSpPr txBox="1"/>
          <p:nvPr/>
        </p:nvSpPr>
        <p:spPr>
          <a:xfrm>
            <a:off x="540000" y="90000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直角三角形全等的实际应用</a:t>
            </a:r>
          </a:p>
        </p:txBody>
      </p:sp>
      <p:sp>
        <p:nvSpPr>
          <p:cNvPr id="12811" name="yt_shape_12811"/>
          <p:cNvSpPr txBox="1"/>
          <p:nvPr/>
        </p:nvSpPr>
        <p:spPr>
          <a:xfrm>
            <a:off x="540119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两根长度为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的绳子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一端系在旗杆上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7df9"/>
              </a:rPr>
              <a:t>另一端分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别固定在地面的两个木桩上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两木桩离旗杆底部的距离相等吗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1116"/>
              </a:rPr>
              <a:t>可用全等三角形证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明的判定方法是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15" name="yt_table_1281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553675"/>
              </p:ext>
            </p:extLst>
          </p:nvPr>
        </p:nvGraphicFramePr>
        <p:xfrm>
          <a:off x="540047" y="2834771"/>
          <a:ext cx="8414704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  <a:gridCol w="2352993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  <a:gridCol w="2386330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SSS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SAS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AAS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HL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</a:tbl>
          </a:graphicData>
        </a:graphic>
      </p:graphicFrame>
      <p:grpSp>
        <p:nvGrpSpPr>
          <p:cNvPr id="12812" name="yt_shape_12812_skip" title="H_152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86914" y="2834771"/>
            <a:ext cx="1262847" cy="1932192"/>
            <a:chOff x="0" y="0"/>
            <a:chExt cx="1262847" cy="1932192"/>
          </a:xfrm>
        </p:grpSpPr>
        <p:pic>
          <p:nvPicPr>
            <p:cNvPr id="2" name="yt_image_1281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62847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14" name="yt_shape_12814"/>
            <p:cNvSpPr txBox="1"/>
            <p:nvPr/>
          </p:nvSpPr>
          <p:spPr>
            <a:xfrm>
              <a:off x="98142" y="15721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709431">
            <a:extLst>
              <a:ext uri="{FF2B5EF4-FFF2-40B4-BE49-F238E27FC236}">
                <a16:creationId xmlns:a16="http://schemas.microsoft.com/office/drawing/2014/main" id="{09A77249-C333-9352-4D68-1D6245961E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4F5E14C-196E-DFAC-1150-7537C114AE53}"/>
              </a:ext>
            </a:extLst>
          </p:cNvPr>
          <p:cNvSpPr txBox="1"/>
          <p:nvPr/>
        </p:nvSpPr>
        <p:spPr>
          <a:xfrm>
            <a:off x="3193308" y="229937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7" name="yt_shape_12817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有两个长度相等的滑梯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左边滑梯的高度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20b8"/>
              </a:rPr>
              <a:t>与右边滑梯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水平方向上的长度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58°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21" name="yt_shape_12821"/>
          <p:cNvSpPr txBox="1"/>
          <p:nvPr/>
        </p:nvSpPr>
        <p:spPr>
          <a:xfrm>
            <a:off x="540000" y="365381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18" name="yt_shape_12818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0509" y="2011799"/>
            <a:ext cx="1870981" cy="1591578"/>
            <a:chOff x="0" y="0"/>
            <a:chExt cx="1870981" cy="1591578"/>
          </a:xfrm>
        </p:grpSpPr>
        <p:pic>
          <p:nvPicPr>
            <p:cNvPr id="2" name="yt_image_1281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70981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20" name="yt_shape_12820"/>
            <p:cNvSpPr txBox="1"/>
            <p:nvPr/>
          </p:nvSpPr>
          <p:spPr>
            <a:xfrm>
              <a:off x="402209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DDF5964-21DA-C1B4-8E5B-78DF3C2B7553}"/>
              </a:ext>
            </a:extLst>
          </p:cNvPr>
          <p:cNvSpPr txBox="1"/>
          <p:nvPr/>
        </p:nvSpPr>
        <p:spPr>
          <a:xfrm>
            <a:off x="9441707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2" name="yt_shape_12822"/>
          <p:cNvSpPr txBox="1"/>
          <p:nvPr/>
        </p:nvSpPr>
        <p:spPr>
          <a:xfrm>
            <a:off x="540000" y="900000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直角三角形判定出错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24FDF5-3175-ED71-EA84-36DA3E6A5F61}"/>
              </a:ext>
            </a:extLst>
          </p:cNvPr>
          <p:cNvSpPr txBox="1"/>
          <p:nvPr/>
        </p:nvSpPr>
        <p:spPr>
          <a:xfrm>
            <a:off x="449989" y="853194"/>
            <a:ext cx="5056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直角三角形判定出错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2823"/>
          <p:cNvSpPr txBox="1"/>
          <p:nvPr/>
        </p:nvSpPr>
        <p:spPr>
          <a:xfrm>
            <a:off x="551426" y="1456837"/>
            <a:ext cx="75918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下列条件不能判定两个直角三角形全等的是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282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941850"/>
              </p:ext>
            </p:extLst>
          </p:nvPr>
        </p:nvGraphicFramePr>
        <p:xfrm>
          <a:off x="551473" y="1936140"/>
          <a:ext cx="4919663" cy="1901952"/>
        </p:xfrm>
        <a:graphic>
          <a:graphicData uri="http://schemas.openxmlformats.org/drawingml/2006/table">
            <a:tbl>
              <a:tblPr/>
              <a:tblGrid>
                <a:gridCol w="4919663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两条直角边分别对应相等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斜边和一个锐角分别对应相等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两个锐角对应相等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斜边和一直角边分别对应相等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2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58DA4E09-2496-6430-5282-5B9EDB0C4E75}"/>
              </a:ext>
            </a:extLst>
          </p:cNvPr>
          <p:cNvSpPr txBox="1"/>
          <p:nvPr/>
        </p:nvSpPr>
        <p:spPr>
          <a:xfrm>
            <a:off x="7167015" y="141003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7" name="yt_shape_1282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826" name="yt_image_12826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29" name="yt_shape_12829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两棵大树间相距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走向点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18c2"/>
              </a:rPr>
              <a:t>行走一段时间后他到达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此时他仰望两棵大树的顶点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两条视线的夹角正好为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e32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已知大树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小华行走的速度为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94471"/>
              </a:rPr>
              <a:t>则这时行走的时间是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33" name="yt_table_1283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153437"/>
              </p:ext>
            </p:extLst>
          </p:nvPr>
        </p:nvGraphicFramePr>
        <p:xfrm>
          <a:off x="540047" y="3401863"/>
          <a:ext cx="7828916" cy="475488"/>
        </p:xfrm>
        <a:graphic>
          <a:graphicData uri="http://schemas.openxmlformats.org/drawingml/2006/table">
            <a:tbl>
              <a:tblPr/>
              <a:tblGrid>
                <a:gridCol w="2313305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  <a:gridCol w="2143443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  <a:gridCol w="2143443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  <a:gridCol w="1228725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13s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</a:tbl>
          </a:graphicData>
        </a:graphic>
      </p:graphicFrame>
      <p:grpSp>
        <p:nvGrpSpPr>
          <p:cNvPr id="12830" name="yt_shape_12830_skip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2381" y="3401863"/>
            <a:ext cx="1817503" cy="1723023"/>
            <a:chOff x="0" y="0"/>
            <a:chExt cx="1817503" cy="1723023"/>
          </a:xfrm>
        </p:grpSpPr>
        <p:pic>
          <p:nvPicPr>
            <p:cNvPr id="2" name="yt_image_1283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17503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32" name="yt_shape_12832"/>
            <p:cNvSpPr txBox="1"/>
            <p:nvPr/>
          </p:nvSpPr>
          <p:spPr>
            <a:xfrm>
              <a:off x="375470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6418E02-5A8B-E0BE-0840-C56D81B7BC9F}"/>
              </a:ext>
            </a:extLst>
          </p:cNvPr>
          <p:cNvSpPr txBox="1"/>
          <p:nvPr/>
        </p:nvSpPr>
        <p:spPr>
          <a:xfrm>
            <a:off x="1059708" y="28618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1205</Words>
  <Application>Microsoft Office PowerPoint</Application>
  <PresentationFormat>宽屏</PresentationFormat>
  <Paragraphs>118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5" baseType="lpstr">
      <vt:lpstr>_⨹_1_11148</vt:lpstr>
      <vt:lpstr>_⨹_1_1e32c</vt:lpstr>
      <vt:lpstr>_⨹_1_390af</vt:lpstr>
      <vt:lpstr>_⨹_1_47ade</vt:lpstr>
      <vt:lpstr>_⨹_1_4888e</vt:lpstr>
      <vt:lpstr>_⨹_1_6adb4</vt:lpstr>
      <vt:lpstr>_⨹_1_6e40f</vt:lpstr>
      <vt:lpstr>_⨹_1_9d2be</vt:lpstr>
      <vt:lpstr>_⨹_10_518c2</vt:lpstr>
      <vt:lpstr>_⨹_3_9257d</vt:lpstr>
      <vt:lpstr>_⨹_36_96aa6</vt:lpstr>
      <vt:lpstr>_⨹_4_a7df9</vt:lpstr>
      <vt:lpstr>_⨹_4_dd244</vt:lpstr>
      <vt:lpstr>_⨹_5_420b8</vt:lpstr>
      <vt:lpstr>_⨹_8_21116</vt:lpstr>
      <vt:lpstr>_⨹_9_94471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2024-05-11T14:54:45Z</dcterms:created>
  <dcterms:modified xsi:type="dcterms:W3CDTF">2024-05-13T06:18:34Z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