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5" r:id="rId4"/>
    <p:sldId id="306" r:id="rId5"/>
    <p:sldId id="311" r:id="rId6"/>
    <p:sldId id="313" r:id="rId7"/>
    <p:sldId id="317" r:id="rId8"/>
    <p:sldId id="318" r:id="rId9"/>
    <p:sldId id="320" r:id="rId10"/>
    <p:sldId id="323" r:id="rId11"/>
    <p:sldId id="324" r:id="rId12"/>
    <p:sldId id="325" r:id="rId13"/>
    <p:sldId id="328" r:id="rId14"/>
    <p:sldId id="327" r:id="rId15"/>
    <p:sldId id="256" r:id="rId16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4" d="100"/>
          <a:sy n="64" d="100"/>
        </p:scale>
        <p:origin x="328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ags" Target="tags/tag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63" name="yt_shape_12063"/>
          <p:cNvSpPr txBox="1"/>
          <p:nvPr/>
        </p:nvSpPr>
        <p:spPr>
          <a:xfrm>
            <a:off x="540000" y="900000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2062" name="yt_image_12062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065" name="yt_shape_12065"/>
          <p:cNvSpPr txBox="1"/>
          <p:nvPr/>
        </p:nvSpPr>
        <p:spPr>
          <a:xfrm>
            <a:off x="540000" y="1482165"/>
            <a:ext cx="4890762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三角形内角和定理的证明</a:t>
            </a:r>
          </a:p>
        </p:txBody>
      </p:sp>
      <p:sp>
        <p:nvSpPr>
          <p:cNvPr id="12066" name="yt_shape_12066"/>
          <p:cNvSpPr txBox="1"/>
          <p:nvPr/>
        </p:nvSpPr>
        <p:spPr>
          <a:xfrm>
            <a:off x="540119" y="1977370"/>
            <a:ext cx="11111999" cy="8921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把图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撕下来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拼成如图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所示的图形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8_fda32"/>
              </a:rPr>
              <a:t>请你仔细观察思考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后填空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sp>
        <p:nvSpPr>
          <p:cNvPr id="12070" name="yt_shape_12070"/>
          <p:cNvSpPr txBox="1"/>
          <p:nvPr/>
        </p:nvSpPr>
        <p:spPr>
          <a:xfrm>
            <a:off x="540000" y="4730702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067" name="yt_shape_12067" title="H_126.58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4741480" y="3072689"/>
            <a:ext cx="2709039" cy="1607580"/>
            <a:chOff x="0" y="0"/>
            <a:chExt cx="2709039" cy="1607580"/>
          </a:xfrm>
        </p:grpSpPr>
        <p:pic>
          <p:nvPicPr>
            <p:cNvPr id="2" name="yt_image_12067">
              <a:extLs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2709039" cy="121158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069" name="yt_shape_12069"/>
            <p:cNvSpPr txBox="1"/>
            <p:nvPr/>
          </p:nvSpPr>
          <p:spPr>
            <a:xfrm>
              <a:off x="821238" y="1247580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12071" name="yt_shape_12071" descr="{&quot;rangeId&quot;:0,&quot;hasUnderline&quot;:&quot;1&quot;}"/>
          <p:cNvSpPr txBox="1"/>
          <p:nvPr/>
        </p:nvSpPr>
        <p:spPr>
          <a:xfrm>
            <a:off x="540119" y="5139986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根据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宋体/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</a:rPr>
              <a:t>内错角相等，两直线平行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可得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再根据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宋体/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sym typeface="_⨹_10_ce9e4"/>
              </a:rPr>
              <a:t>两直线平行，同旁内角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</a:rPr>
              <a:t/>
            </a:r>
            <a:b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</a:rPr>
            </a:b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</a:rPr>
              <a:t>互补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得到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宋体/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180°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从而得到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三角形的内角和等于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180°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e06f7"/>
              </a:rPr>
              <a:t>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结论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4" name="yt_shape_1715439613934">
            <a:extLst>
              <a:ext uri="{FF2B5EF4-FFF2-40B4-BE49-F238E27FC236}">
                <a16:creationId xmlns:a16="http://schemas.microsoft.com/office/drawing/2014/main" id="{CC23183A-CA94-4048-D897-AB3BEFCA3B2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5475"/>
            <a:ext cx="1186052" cy="333499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7364CC6A-12F7-F226-AB44-B56976FB804D}"/>
              </a:ext>
            </a:extLst>
          </p:cNvPr>
          <p:cNvSpPr txBox="1"/>
          <p:nvPr/>
        </p:nvSpPr>
        <p:spPr>
          <a:xfrm>
            <a:off x="1364508" y="5093180"/>
            <a:ext cx="3837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>内错角相等，两直线平行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C3E2590F-622D-7053-ED47-DFA6A8835755}"/>
              </a:ext>
            </a:extLst>
          </p:cNvPr>
          <p:cNvSpPr txBox="1"/>
          <p:nvPr/>
        </p:nvSpPr>
        <p:spPr>
          <a:xfrm>
            <a:off x="8260607" y="5093180"/>
            <a:ext cx="32963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  <a:sym typeface="_⨹_10_ce9e4"/>
              </a:rPr>
              <a:t>两直线平行，同旁内角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/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96829312-F3C8-AEEA-2494-E6677750F8F2}"/>
              </a:ext>
            </a:extLst>
          </p:cNvPr>
          <p:cNvSpPr txBox="1"/>
          <p:nvPr/>
        </p:nvSpPr>
        <p:spPr>
          <a:xfrm>
            <a:off x="450108" y="5568668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>互补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A6057C00-2552-0E11-07E1-FBD8016D0EB4}"/>
              </a:ext>
            </a:extLst>
          </p:cNvPr>
          <p:cNvSpPr txBox="1"/>
          <p:nvPr/>
        </p:nvSpPr>
        <p:spPr>
          <a:xfrm>
            <a:off x="2583708" y="5568668"/>
            <a:ext cx="33503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180°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5" grpId="0" build="allAtOnce"/>
      <p:bldP spid="6" grpId="0" build="allAtOnce"/>
      <p:bldP spid="7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120" name="yt_shape_12120"/>
              <p:cNvSpPr txBox="1"/>
              <p:nvPr/>
            </p:nvSpPr>
            <p:spPr>
              <a:xfrm>
                <a:off x="540000" y="900000"/>
                <a:ext cx="8811708" cy="255941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15.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62°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平分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ACB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ACE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）解：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62°.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180°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88°.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平分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44°.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2120" name="yt_shape_12120" descr="{&quot;rangeId&quot;:19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8811708" cy="2559419"/>
              </a:xfrm>
              <a:prstGeom prst="rect">
                <a:avLst/>
              </a:prstGeom>
              <a:blipFill>
                <a:blip r:embed="rId2"/>
                <a:stretch>
                  <a:fillRect l="-2145" t="-2148" r="-346" b="-334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124" name="yt_image_12124" title="H_95.4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547389" y="2010970"/>
            <a:ext cx="2104610" cy="12115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126" name="yt_shape_12126"/>
          <p:cNvSpPr txBox="1"/>
          <p:nvPr/>
        </p:nvSpPr>
        <p:spPr>
          <a:xfrm>
            <a:off x="540119" y="3660561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74°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CFD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是直角三角形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（</a:t>
            </a: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）证明：</a:t>
            </a: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15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CDB</a:t>
            </a:r>
            <a:r>
              <a:rPr lang="en-US" altLang="zh-CN" sz="15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BCD</a:t>
            </a:r>
            <a:r>
              <a:rPr lang="en-US" altLang="zh-CN" sz="15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28°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  <a:sym typeface="_⨹_1_2f8b6"/>
              </a:rPr>
              <a:t>，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/>
            </a:r>
            <a:b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</a:b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FCD</a:t>
            </a:r>
            <a:r>
              <a:rPr lang="en-US" altLang="zh-CN" sz="15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ECB</a:t>
            </a:r>
            <a:r>
              <a:rPr lang="en-US" altLang="zh-CN" sz="15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BCD</a:t>
            </a:r>
            <a:r>
              <a:rPr lang="en-US" altLang="zh-CN" sz="15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16°.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CFD</a:t>
            </a:r>
            <a:r>
              <a:rPr lang="en-US" altLang="zh-CN" sz="15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180°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FCD</a:t>
            </a:r>
            <a:r>
              <a:rPr lang="en-US" altLang="zh-CN" sz="15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CDF</a:t>
            </a:r>
            <a:r>
              <a:rPr lang="en-US" altLang="zh-CN" sz="15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CFD</a:t>
            </a:r>
            <a:r>
              <a:rPr lang="en-US" altLang="zh-CN" sz="15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是直角三角形</a:t>
            </a: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139F4EE4-5D7B-F1D7-0C42-3E3022B0D740}"/>
              </a:ext>
            </a:extLst>
          </p:cNvPr>
          <p:cNvSpPr txBox="1"/>
          <p:nvPr/>
        </p:nvSpPr>
        <p:spPr>
          <a:xfrm>
            <a:off x="449989" y="1804170"/>
            <a:ext cx="48727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）解：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62°.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DFB151F-C701-EB5F-3EAB-3E84350042E3}"/>
              </a:ext>
            </a:extLst>
          </p:cNvPr>
          <p:cNvSpPr txBox="1"/>
          <p:nvPr/>
        </p:nvSpPr>
        <p:spPr>
          <a:xfrm>
            <a:off x="449989" y="2279658"/>
            <a:ext cx="49330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180°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88°.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864F6850-A428-8AB5-E2B5-59C408F5F8EB}"/>
                  </a:ext>
                </a:extLst>
              </p:cNvPr>
              <p:cNvSpPr txBox="1"/>
              <p:nvPr/>
            </p:nvSpPr>
            <p:spPr>
              <a:xfrm>
                <a:off x="449989" y="2755146"/>
                <a:ext cx="7728648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CE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平分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ACB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ACE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BCE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ACB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44°.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19, 'hasSerialNum': 1}">
                <a:extLst>
                  <a:ext uri="{FF2B5EF4-FFF2-40B4-BE49-F238E27FC236}">
                    <a16:creationId xmlns:a16="http://schemas.microsoft.com/office/drawing/2014/main" id="{864F6850-A428-8AB5-E2B5-59C408F5F8E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755146"/>
                <a:ext cx="7728648" cy="726326"/>
              </a:xfrm>
              <a:prstGeom prst="rect">
                <a:avLst/>
              </a:prstGeom>
              <a:blipFill>
                <a:blip r:embed="rId4"/>
                <a:stretch>
                  <a:fillRect l="-1262" r="-1183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9EA3DE09-806D-766B-28A3-0BA6AAE6AB6D}"/>
              </a:ext>
            </a:extLst>
          </p:cNvPr>
          <p:cNvSpPr txBox="1"/>
          <p:nvPr/>
        </p:nvSpPr>
        <p:spPr>
          <a:xfrm>
            <a:off x="450108" y="4089243"/>
            <a:ext cx="1112107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）证明：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CDB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BCD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28°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  <a:sym typeface="_⨹_1_2f8b6"/>
              </a:rPr>
              <a:t>，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/>
            </a:r>
            <a:b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E293BCB7-C3DF-F8B9-4396-B93A31329979}"/>
              </a:ext>
            </a:extLst>
          </p:cNvPr>
          <p:cNvSpPr txBox="1"/>
          <p:nvPr/>
        </p:nvSpPr>
        <p:spPr>
          <a:xfrm>
            <a:off x="450108" y="4564731"/>
            <a:ext cx="53918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FCD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ECB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BCD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16°.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B0D58FC3-9F75-04A3-4ED8-AFE1C5D8360B}"/>
              </a:ext>
            </a:extLst>
          </p:cNvPr>
          <p:cNvSpPr txBox="1"/>
          <p:nvPr/>
        </p:nvSpPr>
        <p:spPr>
          <a:xfrm>
            <a:off x="450108" y="5040219"/>
            <a:ext cx="10121012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CFD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180°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FCD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CDF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CFD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是直角三角形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31" name="yt_shape_12131"/>
          <p:cNvSpPr txBox="1"/>
          <p:nvPr/>
        </p:nvSpPr>
        <p:spPr>
          <a:xfrm>
            <a:off x="540000" y="900000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2130" name="yt_image_12130" title="H_41.85">
            <a:extLst>
              <a:ext uri="">
                <a16:creationId xmlns:a14="http://schemas.microsoft.com/office/drawing/2010/main" xmlns:a16="http://schemas.microsoft.com/office/drawing/2014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133" name="yt_shape_12133"/>
          <p:cNvSpPr txBox="1"/>
          <p:nvPr/>
        </p:nvSpPr>
        <p:spPr>
          <a:xfrm>
            <a:off x="540119" y="1482165"/>
            <a:ext cx="11492915" cy="2829172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16.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（核心素养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推理能力）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7e2e4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相交于点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）证明：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90°.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BAD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CAD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</p:txBody>
      </p:sp>
      <p:pic>
        <p:nvPicPr>
          <p:cNvPr id="12136" name="yt_image_12136" title="H_132.57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298540" y="3073267"/>
            <a:ext cx="1353459" cy="16836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82D1E4B9-C618-C36B-0AD5-6203B9F8E84F}"/>
              </a:ext>
            </a:extLst>
          </p:cNvPr>
          <p:cNvSpPr txBox="1"/>
          <p:nvPr/>
        </p:nvSpPr>
        <p:spPr>
          <a:xfrm>
            <a:off x="450108" y="2861823"/>
            <a:ext cx="71761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）证明：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4AD2C4F-F3C0-6A17-E6C9-28CFBC105278}"/>
              </a:ext>
            </a:extLst>
          </p:cNvPr>
          <p:cNvSpPr txBox="1"/>
          <p:nvPr/>
        </p:nvSpPr>
        <p:spPr>
          <a:xfrm>
            <a:off x="450108" y="3337311"/>
            <a:ext cx="678091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8F9DD32-4AB8-C121-D6BB-DDA21D433F03}"/>
              </a:ext>
            </a:extLst>
          </p:cNvPr>
          <p:cNvSpPr txBox="1"/>
          <p:nvPr/>
        </p:nvSpPr>
        <p:spPr>
          <a:xfrm>
            <a:off x="450108" y="3812799"/>
            <a:ext cx="29439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yt_shape_12139"/>
              <p:cNvSpPr txBox="1"/>
              <p:nvPr/>
            </p:nvSpPr>
            <p:spPr>
              <a:xfrm>
                <a:off x="497379" y="1639128"/>
                <a:ext cx="7444346" cy="322492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）解：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平分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CBE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设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CBE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，则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CAD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Rt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中，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CAD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90°.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36°.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故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CBE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36°.</a:t>
                </a:r>
              </a:p>
            </p:txBody>
          </p:sp>
        </mc:Choice>
        <mc:Fallback>
          <p:sp>
            <p:nvSpPr>
              <p:cNvPr id="3" name="yt_shape_1213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7379" y="1639128"/>
                <a:ext cx="7444346" cy="3224922"/>
              </a:xfrm>
              <a:prstGeom prst="rect">
                <a:avLst/>
              </a:prstGeom>
              <a:blipFill>
                <a:blip r:embed="rId2"/>
                <a:stretch>
                  <a:fillRect l="-2539" t="-1701" r="-1474" b="-491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141" name="yt_image_12141" title="H_132.57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255919" y="1639128"/>
            <a:ext cx="1353459" cy="16836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49D477F6-4FBD-9F59-17FC-FB7C3133BDAC}"/>
              </a:ext>
            </a:extLst>
          </p:cNvPr>
          <p:cNvSpPr txBox="1"/>
          <p:nvPr/>
        </p:nvSpPr>
        <p:spPr>
          <a:xfrm>
            <a:off x="407368" y="1592322"/>
            <a:ext cx="69063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）解：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平分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CBE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4148FD7-0788-E4B5-7F5A-2545BDAC5187}"/>
              </a:ext>
            </a:extLst>
          </p:cNvPr>
          <p:cNvSpPr txBox="1"/>
          <p:nvPr/>
        </p:nvSpPr>
        <p:spPr>
          <a:xfrm>
            <a:off x="407368" y="2067810"/>
            <a:ext cx="704761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设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CBE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，则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8CF13170-4A20-1777-76B1-CA187A516847}"/>
                  </a:ext>
                </a:extLst>
              </p:cNvPr>
              <p:cNvSpPr txBox="1"/>
              <p:nvPr/>
            </p:nvSpPr>
            <p:spPr>
              <a:xfrm>
                <a:off x="407368" y="2543298"/>
                <a:ext cx="7046023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BAC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BAC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CAD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8CF13170-4A20-1777-76B1-CA187A51684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7368" y="2543298"/>
                <a:ext cx="7046023" cy="765061"/>
              </a:xfrm>
              <a:prstGeom prst="rect">
                <a:avLst/>
              </a:prstGeom>
              <a:blipFill>
                <a:blip r:embed="rId4"/>
                <a:stretch>
                  <a:fillRect l="-1384" r="-1384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8B740534-66EC-9674-AB03-A6CD82E1CCBA}"/>
                  </a:ext>
                </a:extLst>
              </p:cNvPr>
              <p:cNvSpPr txBox="1"/>
              <p:nvPr/>
            </p:nvSpPr>
            <p:spPr>
              <a:xfrm>
                <a:off x="407368" y="3214747"/>
                <a:ext cx="7552437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在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Rt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ACD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中，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CAD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90°.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8B740534-66EC-9674-AB03-A6CD82E1CCB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7368" y="3214747"/>
                <a:ext cx="7552437" cy="765061"/>
              </a:xfrm>
              <a:prstGeom prst="rect">
                <a:avLst/>
              </a:prstGeom>
              <a:blipFill>
                <a:blip r:embed="rId5"/>
                <a:stretch>
                  <a:fillRect l="-1291" r="-1211" b="-31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8D5F4973-ED8F-AB82-33F8-6077B96C21B0}"/>
              </a:ext>
            </a:extLst>
          </p:cNvPr>
          <p:cNvSpPr txBox="1"/>
          <p:nvPr/>
        </p:nvSpPr>
        <p:spPr>
          <a:xfrm>
            <a:off x="407368" y="3886196"/>
            <a:ext cx="18279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36°.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89ADDC4E-3F8B-9EE5-739A-96CA087F38EE}"/>
              </a:ext>
            </a:extLst>
          </p:cNvPr>
          <p:cNvSpPr txBox="1"/>
          <p:nvPr/>
        </p:nvSpPr>
        <p:spPr>
          <a:xfrm>
            <a:off x="407368" y="4361684"/>
            <a:ext cx="226764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故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CBE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36°.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yt_shape_12138"/>
          <p:cNvSpPr txBox="1"/>
          <p:nvPr/>
        </p:nvSpPr>
        <p:spPr>
          <a:xfrm>
            <a:off x="407368" y="1052736"/>
            <a:ext cx="306173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CBE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的度数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43" name="yt_shape_12143"/>
          <p:cNvSpPr txBox="1"/>
          <p:nvPr/>
        </p:nvSpPr>
        <p:spPr>
          <a:xfrm>
            <a:off x="540119" y="900000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黑体" pitchFamily="24"/>
                <a:ea typeface="黑体" pitchFamily="24"/>
              </a:rPr>
              <a:t>名师点睛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三角形的内角和等于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180°.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  <a:sym typeface="_⨹_23_07d09"/>
              </a:rPr>
              <a:t>直角三角形的两锐角互余，有两个角互余的三角形是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直角三角形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2" name="矩形 1"/>
          <p:cNvSpPr/>
          <p:nvPr/>
        </p:nvSpPr>
        <p:spPr>
          <a:xfrm>
            <a:off x="540119" y="1412776"/>
            <a:ext cx="11100497" cy="1008112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xmlns:p14="http://schemas.microsoft.com/office/powerpoint/2010/main" xmlns:a16="http://schemas.microsoft.com/office/drawing/2014/main" xmlns="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72" name="yt_shape_12072" descr="{&quot;rangeId&quot;:0,&quot;hasUnderline&quot;:&quot;1&quot;}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2024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年河北省改编）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如图是小李绘制的某大桥断裂的现场草图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38°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c5f1f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28°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则桥面断裂处夹角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的度数为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宋体/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114°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2076" name="yt_shape_12076"/>
          <p:cNvSpPr txBox="1"/>
          <p:nvPr/>
        </p:nvSpPr>
        <p:spPr>
          <a:xfrm>
            <a:off x="540000" y="3500685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073" name="yt_shape_12073" title="H_113.26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121627" y="2011799"/>
            <a:ext cx="1948744" cy="1438416"/>
            <a:chOff x="0" y="0"/>
            <a:chExt cx="1948744" cy="1438416"/>
          </a:xfrm>
        </p:grpSpPr>
        <p:pic>
          <p:nvPicPr>
            <p:cNvPr id="2" name="yt_image_12073">
              <a:extLs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948744" cy="10424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075" name="yt_shape_12075"/>
            <p:cNvSpPr txBox="1"/>
            <p:nvPr/>
          </p:nvSpPr>
          <p:spPr>
            <a:xfrm>
              <a:off x="441091" y="1078416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F1BA1A34-2943-B40F-B40C-21A4C0DAAAF8}"/>
              </a:ext>
            </a:extLst>
          </p:cNvPr>
          <p:cNvSpPr txBox="1"/>
          <p:nvPr/>
        </p:nvSpPr>
        <p:spPr>
          <a:xfrm>
            <a:off x="6915996" y="1328682"/>
            <a:ext cx="105302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114°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77" name="yt_shape_12077"/>
          <p:cNvSpPr txBox="1"/>
          <p:nvPr/>
        </p:nvSpPr>
        <p:spPr>
          <a:xfrm>
            <a:off x="540000" y="900000"/>
            <a:ext cx="4890762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直角三角形的两锐角互余</a:t>
            </a:r>
          </a:p>
        </p:txBody>
      </p:sp>
      <p:sp>
        <p:nvSpPr>
          <p:cNvPr id="12078" name="yt_shape_12078"/>
          <p:cNvSpPr txBox="1"/>
          <p:nvPr/>
        </p:nvSpPr>
        <p:spPr>
          <a:xfrm>
            <a:off x="540000" y="1395205"/>
            <a:ext cx="938397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Rt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56°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的度数为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079" name="yt_table_12079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88281593"/>
              </p:ext>
            </p:extLst>
          </p:nvPr>
        </p:nvGraphicFramePr>
        <p:xfrm>
          <a:off x="540047" y="1874508"/>
          <a:ext cx="8663941" cy="475488"/>
        </p:xfrm>
        <a:graphic>
          <a:graphicData uri="http://schemas.openxmlformats.org/drawingml/2006/table">
            <a:tbl>
              <a:tblPr/>
              <a:tblGrid>
                <a:gridCol w="2346643">
                  <a:extLst>
                    <a:ext uri="{9D8B030D-6E8A-4147-A177-3AD203B41FA5}">
                      <a16:colId xmlns:a16="http://schemas.microsoft.com/office/drawing/2014/main" val="10307"/>
                    </a:ext>
                  </a:extLst>
                </a:gridCol>
                <a:gridCol w="2329180">
                  <a:extLst>
                    <a:ext uri="{9D8B030D-6E8A-4147-A177-3AD203B41FA5}">
                      <a16:colId xmlns:a16="http://schemas.microsoft.com/office/drawing/2014/main" val="10308"/>
                    </a:ext>
                  </a:extLst>
                </a:gridCol>
                <a:gridCol w="2451418">
                  <a:extLst>
                    <a:ext uri="{9D8B030D-6E8A-4147-A177-3AD203B41FA5}">
                      <a16:colId xmlns:a16="http://schemas.microsoft.com/office/drawing/2014/main" val="10309"/>
                    </a:ext>
                  </a:extLst>
                </a:gridCol>
                <a:gridCol w="1536700">
                  <a:extLst>
                    <a:ext uri="{9D8B030D-6E8A-4147-A177-3AD203B41FA5}">
                      <a16:colId xmlns:a16="http://schemas.microsoft.com/office/drawing/2014/main" val="1031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34°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44°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124°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134°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06"/>
                  </a:ext>
                </a:extLst>
              </a:tr>
            </a:tbl>
          </a:graphicData>
        </a:graphic>
      </p:graphicFrame>
      <p:sp>
        <p:nvSpPr>
          <p:cNvPr id="12081" name="yt_shape_12081"/>
          <p:cNvSpPr txBox="1"/>
          <p:nvPr/>
        </p:nvSpPr>
        <p:spPr>
          <a:xfrm>
            <a:off x="540000" y="2400679"/>
            <a:ext cx="968855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则图中与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互余的角有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083" name="yt_table_12083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22218793"/>
              </p:ext>
            </p:extLst>
          </p:nvPr>
        </p:nvGraphicFramePr>
        <p:xfrm>
          <a:off x="540047" y="2879982"/>
          <a:ext cx="8541704" cy="475488"/>
        </p:xfrm>
        <a:graphic>
          <a:graphicData uri="http://schemas.openxmlformats.org/drawingml/2006/table">
            <a:tbl>
              <a:tblPr/>
              <a:tblGrid>
                <a:gridCol w="2346643">
                  <a:extLst>
                    <a:ext uri="{9D8B030D-6E8A-4147-A177-3AD203B41FA5}">
                      <a16:colId xmlns:a16="http://schemas.microsoft.com/office/drawing/2014/main" val="10311"/>
                    </a:ext>
                  </a:extLst>
                </a:gridCol>
                <a:gridCol w="2329180">
                  <a:extLst>
                    <a:ext uri="{9D8B030D-6E8A-4147-A177-3AD203B41FA5}">
                      <a16:colId xmlns:a16="http://schemas.microsoft.com/office/drawing/2014/main" val="10312"/>
                    </a:ext>
                  </a:extLst>
                </a:gridCol>
                <a:gridCol w="2451418">
                  <a:extLst>
                    <a:ext uri="{9D8B030D-6E8A-4147-A177-3AD203B41FA5}">
                      <a16:colId xmlns:a16="http://schemas.microsoft.com/office/drawing/2014/main" val="10313"/>
                    </a:ext>
                  </a:extLst>
                </a:gridCol>
                <a:gridCol w="1414463">
                  <a:extLst>
                    <a:ext uri="{9D8B030D-6E8A-4147-A177-3AD203B41FA5}">
                      <a16:colId xmlns:a16="http://schemas.microsoft.com/office/drawing/2014/main" val="1031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07"/>
                  </a:ext>
                </a:extLst>
              </a:tr>
            </a:tbl>
          </a:graphicData>
        </a:graphic>
      </p:graphicFrame>
      <p:pic>
        <p:nvPicPr>
          <p:cNvPr id="12082" name="yt_image_12082_skip" title="H_94.14">
            <a:extLst>
              <a:ext uri="">
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624546" y="2879982"/>
            <a:ext cx="2025383" cy="11955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085" name="yt_shape_12085" descr="{&quot;rangeId&quot;:0,&quot;hasUnderline&quot;:&quot;1&quot;}"/>
          <p:cNvSpPr txBox="1"/>
          <p:nvPr/>
        </p:nvSpPr>
        <p:spPr>
          <a:xfrm>
            <a:off x="540000" y="4126348"/>
            <a:ext cx="10603865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已知在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20°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的度数为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宋体/Times New Roman" pitchFamily="24"/>
                <a:ea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</a:rPr>
              <a:t>　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35°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</a:rPr>
              <a:t>　</a:t>
            </a:r>
            <a:r>
              <a:rPr lang="en-US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endParaRPr lang="en-US" altLang="zh-CN" sz="2400" b="0" i="0" u="none" dirty="0">
              <a:solidFill>
                <a:srgbClr val="000000"/>
              </a:solidFill>
              <a:effectLst/>
              <a:latin typeface="Times New Roman" pitchFamily="24"/>
              <a:ea typeface="Times New Roman" pitchFamily="24"/>
            </a:endParaRPr>
          </a:p>
        </p:txBody>
      </p:sp>
      <p:pic>
        <p:nvPicPr>
          <p:cNvPr id="3" name="yt_shape_1715439614003" title="H_26.259764">
            <a:extLst>
              <a:ext uri="{FF2B5EF4-FFF2-40B4-BE49-F238E27FC236}">
                <a16:creationId xmlns:a16="http://schemas.microsoft.com/office/drawing/2014/main" id="{B0D5C33E-EBEB-06C1-CAA2-51081B4CC39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3310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F16D3B87-1E7F-3968-4DAC-7D94D65E044F}"/>
              </a:ext>
            </a:extLst>
          </p:cNvPr>
          <p:cNvSpPr txBox="1"/>
          <p:nvPr/>
        </p:nvSpPr>
        <p:spPr>
          <a:xfrm>
            <a:off x="8912951" y="1348399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C7BB8B9-D9D4-86A1-3302-EE6B87D95428}"/>
              </a:ext>
            </a:extLst>
          </p:cNvPr>
          <p:cNvSpPr txBox="1"/>
          <p:nvPr/>
        </p:nvSpPr>
        <p:spPr>
          <a:xfrm>
            <a:off x="9214576" y="2353873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A8EA6F8-6A48-CA60-8AF3-418AF6B2B2F1}"/>
              </a:ext>
            </a:extLst>
          </p:cNvPr>
          <p:cNvSpPr txBox="1"/>
          <p:nvPr/>
        </p:nvSpPr>
        <p:spPr>
          <a:xfrm>
            <a:off x="10143264" y="4079542"/>
            <a:ext cx="9119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35°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087" name="yt_image_12087" title="H_110.52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82095" y="1454699"/>
            <a:ext cx="1850576" cy="14036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089" name="yt_shape_12089"/>
          <p:cNvSpPr txBox="1"/>
          <p:nvPr/>
        </p:nvSpPr>
        <p:spPr>
          <a:xfrm>
            <a:off x="551384" y="2908781"/>
            <a:ext cx="9116278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于点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60°.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45°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180°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180°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45°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75°.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F72A9261-3B49-2E1B-2C0E-DB19DA9B577C}"/>
              </a:ext>
            </a:extLst>
          </p:cNvPr>
          <p:cNvSpPr txBox="1"/>
          <p:nvPr/>
        </p:nvSpPr>
        <p:spPr>
          <a:xfrm>
            <a:off x="461373" y="2861975"/>
            <a:ext cx="83826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于点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5A9E685-C91B-DDFA-58F0-1730E5E16B5F}"/>
              </a:ext>
            </a:extLst>
          </p:cNvPr>
          <p:cNvSpPr txBox="1"/>
          <p:nvPr/>
        </p:nvSpPr>
        <p:spPr>
          <a:xfrm>
            <a:off x="461373" y="3337463"/>
            <a:ext cx="920819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45°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180°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180°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45°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75°.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551384" y="836712"/>
            <a:ext cx="11750597" cy="5724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hangingPunct="0">
              <a:lnSpc>
                <a:spcPct val="129999"/>
              </a:lnSpc>
            </a:pP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6. 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，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已知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DF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⊥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于点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F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，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且</a:t>
            </a:r>
            <a:r>
              <a:rPr lang="en-US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∠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＝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45°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，</a:t>
            </a:r>
            <a:r>
              <a:rPr lang="en-US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∠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＝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30°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，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求</a:t>
            </a:r>
            <a:r>
              <a:rPr lang="en-US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∠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ACB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的度数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.</a:t>
            </a:r>
            <a:endParaRPr lang="en-US" altLang="zh-CN" sz="2400" dirty="0">
              <a:solidFill>
                <a:srgbClr val="000000"/>
              </a:solidFill>
              <a:latin typeface="Times New Roman" pitchFamily="24"/>
              <a:ea typeface="Times New Roman" pitchFamily="2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90" name="yt_shape_12090"/>
          <p:cNvSpPr txBox="1"/>
          <p:nvPr/>
        </p:nvSpPr>
        <p:spPr>
          <a:xfrm>
            <a:off x="540000" y="900000"/>
            <a:ext cx="6429645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有两个角互余的三角形是直角三角形</a:t>
            </a:r>
          </a:p>
        </p:txBody>
      </p:sp>
      <p:sp>
        <p:nvSpPr>
          <p:cNvPr id="12091" name="yt_shape_12091"/>
          <p:cNvSpPr txBox="1"/>
          <p:nvPr/>
        </p:nvSpPr>
        <p:spPr>
          <a:xfrm>
            <a:off x="540000" y="1395205"/>
            <a:ext cx="1048524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在一个直角三角形中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有一个锐角是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则另一个锐角的度数是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092" name="yt_table_12092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66973649"/>
              </p:ext>
            </p:extLst>
          </p:nvPr>
        </p:nvGraphicFramePr>
        <p:xfrm>
          <a:off x="540047" y="1874508"/>
          <a:ext cx="8298816" cy="475488"/>
        </p:xfrm>
        <a:graphic>
          <a:graphicData uri="http://schemas.openxmlformats.org/drawingml/2006/table">
            <a:tbl>
              <a:tblPr/>
              <a:tblGrid>
                <a:gridCol w="2316480">
                  <a:extLst>
                    <a:ext uri="{9D8B030D-6E8A-4147-A177-3AD203B41FA5}">
                      <a16:colId xmlns:a16="http://schemas.microsoft.com/office/drawing/2014/main" val="10315"/>
                    </a:ext>
                  </a:extLst>
                </a:gridCol>
                <a:gridCol w="2299018">
                  <a:extLst>
                    <a:ext uri="{9D8B030D-6E8A-4147-A177-3AD203B41FA5}">
                      <a16:colId xmlns:a16="http://schemas.microsoft.com/office/drawing/2014/main" val="10316"/>
                    </a:ext>
                  </a:extLst>
                </a:gridCol>
                <a:gridCol w="2299018">
                  <a:extLst>
                    <a:ext uri="{9D8B030D-6E8A-4147-A177-3AD203B41FA5}">
                      <a16:colId xmlns:a16="http://schemas.microsoft.com/office/drawing/2014/main" val="10317"/>
                    </a:ext>
                  </a:extLst>
                </a:gridCol>
                <a:gridCol w="1384300">
                  <a:extLst>
                    <a:ext uri="{9D8B030D-6E8A-4147-A177-3AD203B41FA5}">
                      <a16:colId xmlns:a16="http://schemas.microsoft.com/office/drawing/2014/main" val="1031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40°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50°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60°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70°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08"/>
                  </a:ext>
                </a:extLst>
              </a:tr>
            </a:tbl>
          </a:graphicData>
        </a:graphic>
      </p:graphicFrame>
      <p:sp>
        <p:nvSpPr>
          <p:cNvPr id="12094" name="yt_shape_12094"/>
          <p:cNvSpPr txBox="1"/>
          <p:nvPr/>
        </p:nvSpPr>
        <p:spPr>
          <a:xfrm>
            <a:off x="540000" y="2400679"/>
            <a:ext cx="8712321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一定是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095" name="yt_table_12095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61294648"/>
              </p:ext>
            </p:extLst>
          </p:nvPr>
        </p:nvGraphicFramePr>
        <p:xfrm>
          <a:off x="540047" y="2879982"/>
          <a:ext cx="7096761" cy="950976"/>
        </p:xfrm>
        <a:graphic>
          <a:graphicData uri="http://schemas.openxmlformats.org/drawingml/2006/table">
            <a:tbl>
              <a:tblPr/>
              <a:tblGrid>
                <a:gridCol w="4615498">
                  <a:extLst>
                    <a:ext uri="{9D8B030D-6E8A-4147-A177-3AD203B41FA5}">
                      <a16:colId xmlns:a16="http://schemas.microsoft.com/office/drawing/2014/main" val="10319"/>
                    </a:ext>
                  </a:extLst>
                </a:gridCol>
                <a:gridCol w="2481263">
                  <a:extLst>
                    <a:ext uri="{9D8B030D-6E8A-4147-A177-3AD203B41FA5}">
                      <a16:colId xmlns:a16="http://schemas.microsoft.com/office/drawing/2014/main" val="1032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锐角三角形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直角三角形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钝角三角形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等腰三角形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10"/>
                  </a:ext>
                </a:extLst>
              </a:tr>
            </a:tbl>
          </a:graphicData>
        </a:graphic>
      </p:graphicFrame>
      <p:sp>
        <p:nvSpPr>
          <p:cNvPr id="12097" name="yt_shape_12097"/>
          <p:cNvSpPr txBox="1"/>
          <p:nvPr/>
        </p:nvSpPr>
        <p:spPr>
          <a:xfrm>
            <a:off x="540000" y="3881536"/>
            <a:ext cx="828592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具备下列条件的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不是直角三角形的是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098" name="yt_table_12098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033754"/>
              </p:ext>
            </p:extLst>
          </p:nvPr>
        </p:nvGraphicFramePr>
        <p:xfrm>
          <a:off x="540047" y="4360839"/>
          <a:ext cx="4695825" cy="1901952"/>
        </p:xfrm>
        <a:graphic>
          <a:graphicData uri="http://schemas.openxmlformats.org/drawingml/2006/table">
            <a:tbl>
              <a:tblPr/>
              <a:tblGrid>
                <a:gridCol w="4695825">
                  <a:extLst>
                    <a:ext uri="{9D8B030D-6E8A-4147-A177-3AD203B41FA5}">
                      <a16:colId xmlns:a16="http://schemas.microsoft.com/office/drawing/2014/main" val="1032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1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1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∶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∶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∶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∶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1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14"/>
                  </a:ext>
                </a:extLst>
              </a:tr>
            </a:tbl>
          </a:graphicData>
        </a:graphic>
      </p:graphicFrame>
      <p:pic>
        <p:nvPicPr>
          <p:cNvPr id="3" name="yt_shape_1715439614069" title="H_26.259764">
            <a:extLst>
              <a:ext uri="{FF2B5EF4-FFF2-40B4-BE49-F238E27FC236}">
                <a16:creationId xmlns:a16="http://schemas.microsoft.com/office/drawing/2014/main" id="{B6759BB5-A558-C23B-B67B-4F8E3D2C386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3310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24BDF3EF-9991-435B-D73D-51B11C3DD506}"/>
              </a:ext>
            </a:extLst>
          </p:cNvPr>
          <p:cNvSpPr txBox="1"/>
          <p:nvPr/>
        </p:nvSpPr>
        <p:spPr>
          <a:xfrm>
            <a:off x="10021026" y="1348399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FB3908B-BC00-602F-6D12-FF8ED7592678}"/>
              </a:ext>
            </a:extLst>
          </p:cNvPr>
          <p:cNvSpPr txBox="1"/>
          <p:nvPr/>
        </p:nvSpPr>
        <p:spPr>
          <a:xfrm>
            <a:off x="8265251" y="2353873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0365FC9-A774-C240-B9D7-32266CF78C72}"/>
              </a:ext>
            </a:extLst>
          </p:cNvPr>
          <p:cNvSpPr txBox="1"/>
          <p:nvPr/>
        </p:nvSpPr>
        <p:spPr>
          <a:xfrm>
            <a:off x="7825514" y="3834730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00" name="yt_shape_12100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边上的一点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过点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垂足为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af43a"/>
              </a:rPr>
              <a:t>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是直角三角形吗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为什么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</p:txBody>
      </p:sp>
      <p:pic>
        <p:nvPicPr>
          <p:cNvPr id="12101" name="yt_image_12101" title="H_133.47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64843" y="2011799"/>
            <a:ext cx="1662312" cy="16950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103" name="yt_shape_12103"/>
          <p:cNvSpPr txBox="1"/>
          <p:nvPr/>
        </p:nvSpPr>
        <p:spPr>
          <a:xfrm>
            <a:off x="540000" y="3757282"/>
            <a:ext cx="10206320" cy="186891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是直角三角形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理由如下：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是直角三角形，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90°.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是直角三角形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5EF74A64-B194-D11C-FF9B-33C63FF231FD}"/>
              </a:ext>
            </a:extLst>
          </p:cNvPr>
          <p:cNvSpPr txBox="1"/>
          <p:nvPr/>
        </p:nvSpPr>
        <p:spPr>
          <a:xfrm>
            <a:off x="449989" y="3710476"/>
            <a:ext cx="36694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是直角三角形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9CFF48D-D856-BBAD-306B-BB832CFA8733}"/>
              </a:ext>
            </a:extLst>
          </p:cNvPr>
          <p:cNvSpPr txBox="1"/>
          <p:nvPr/>
        </p:nvSpPr>
        <p:spPr>
          <a:xfrm>
            <a:off x="449989" y="4185964"/>
            <a:ext cx="1704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理由如下：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2938B1F-765D-62A4-5F23-0E2D30E029A9}"/>
              </a:ext>
            </a:extLst>
          </p:cNvPr>
          <p:cNvSpPr txBox="1"/>
          <p:nvPr/>
        </p:nvSpPr>
        <p:spPr>
          <a:xfrm>
            <a:off x="449989" y="4661452"/>
            <a:ext cx="102876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是直角三角形，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38B904D9-F613-FDF1-4A10-E44DAE222386}"/>
              </a:ext>
            </a:extLst>
          </p:cNvPr>
          <p:cNvSpPr txBox="1"/>
          <p:nvPr/>
        </p:nvSpPr>
        <p:spPr>
          <a:xfrm>
            <a:off x="449989" y="5136940"/>
            <a:ext cx="101321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是直角三角形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05" name="yt_shape_12105"/>
          <p:cNvSpPr txBox="1"/>
          <p:nvPr/>
        </p:nvSpPr>
        <p:spPr>
          <a:xfrm>
            <a:off x="540000" y="900000"/>
            <a:ext cx="4924425" cy="41203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黑体" pitchFamily="24"/>
              </a:rPr>
              <a:t>【易错易混】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黑体" pitchFamily="24"/>
              </a:rPr>
              <a:t>对题目理解不清致错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142B6FEE-883F-7099-8830-93B6232BFA3E}"/>
              </a:ext>
            </a:extLst>
          </p:cNvPr>
          <p:cNvSpPr txBox="1"/>
          <p:nvPr/>
        </p:nvSpPr>
        <p:spPr>
          <a:xfrm>
            <a:off x="449989" y="853194"/>
            <a:ext cx="5056886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黑体" pitchFamily="24"/>
                <a:cs typeface="+mn-cs"/>
              </a:rPr>
              <a:t>【易错易混】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黑体" pitchFamily="24"/>
                <a:cs typeface="+mn-cs"/>
              </a:rPr>
              <a:t>对题目理解不清致错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yt_shape_12106" descr="{&quot;rangeId&quot;:0,&quot;hasUnderline&quot;:&quot;1&quot;}"/>
          <p:cNvSpPr txBox="1"/>
          <p:nvPr/>
        </p:nvSpPr>
        <p:spPr>
          <a:xfrm>
            <a:off x="623392" y="1453947"/>
            <a:ext cx="739125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直角三角形两锐角的平分线的夹角是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宋体/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45°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</a:rPr>
              <a:t>或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135°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13B0CC6-0057-274D-0856-A3D6DFE64770}"/>
              </a:ext>
            </a:extLst>
          </p:cNvPr>
          <p:cNvSpPr txBox="1"/>
          <p:nvPr/>
        </p:nvSpPr>
        <p:spPr>
          <a:xfrm>
            <a:off x="6160878" y="1407141"/>
            <a:ext cx="17961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45°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135°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08" name="yt_shape_12108"/>
          <p:cNvSpPr txBox="1"/>
          <p:nvPr/>
        </p:nvSpPr>
        <p:spPr>
          <a:xfrm>
            <a:off x="540000" y="900000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2107" name="yt_image_12107" title="H_41.85">
            <a:extLst>
              <a:ext uri="">
                <a16:creationId xmlns:a14="http://schemas.microsoft.com/office/drawing/2010/main" xmlns:a16="http://schemas.microsoft.com/office/drawing/2014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110" name="yt_shape_12110"/>
          <p:cNvSpPr txBox="1"/>
          <p:nvPr/>
        </p:nvSpPr>
        <p:spPr>
          <a:xfrm>
            <a:off x="540000" y="1482165"/>
            <a:ext cx="1085233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在直角三角形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111" name="yt_table_12111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32598752"/>
              </p:ext>
            </p:extLst>
          </p:nvPr>
        </p:nvGraphicFramePr>
        <p:xfrm>
          <a:off x="540047" y="1961468"/>
          <a:ext cx="8114666" cy="475488"/>
        </p:xfrm>
        <a:graphic>
          <a:graphicData uri="http://schemas.openxmlformats.org/drawingml/2006/table">
            <a:tbl>
              <a:tblPr/>
              <a:tblGrid>
                <a:gridCol w="2041843">
                  <a:extLst>
                    <a:ext uri="{9D8B030D-6E8A-4147-A177-3AD203B41FA5}">
                      <a16:colId xmlns:a16="http://schemas.microsoft.com/office/drawing/2014/main" val="10322"/>
                    </a:ext>
                  </a:extLst>
                </a:gridCol>
                <a:gridCol w="2024380">
                  <a:extLst>
                    <a:ext uri="{9D8B030D-6E8A-4147-A177-3AD203B41FA5}">
                      <a16:colId xmlns:a16="http://schemas.microsoft.com/office/drawing/2014/main" val="10323"/>
                    </a:ext>
                  </a:extLst>
                </a:gridCol>
                <a:gridCol w="2481580">
                  <a:extLst>
                    <a:ext uri="{9D8B030D-6E8A-4147-A177-3AD203B41FA5}">
                      <a16:colId xmlns:a16="http://schemas.microsoft.com/office/drawing/2014/main" val="10324"/>
                    </a:ext>
                  </a:extLst>
                </a:gridCol>
                <a:gridCol w="1566863">
                  <a:extLst>
                    <a:ext uri="{9D8B030D-6E8A-4147-A177-3AD203B41FA5}">
                      <a16:colId xmlns:a16="http://schemas.microsoft.com/office/drawing/2014/main" val="1032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或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或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15"/>
                  </a:ext>
                </a:extLst>
              </a:tr>
            </a:tbl>
          </a:graphicData>
        </a:graphic>
      </p:graphicFrame>
      <p:sp>
        <p:nvSpPr>
          <p:cNvPr id="12113" name="yt_shape_12113" descr="{&quot;rangeId&quot;:0,&quot;hasUnderline&quot;:&quot;1&quot;}"/>
          <p:cNvSpPr txBox="1"/>
          <p:nvPr/>
        </p:nvSpPr>
        <p:spPr>
          <a:xfrm>
            <a:off x="540120" y="2487639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13.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四边形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将四边形沿对角线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折叠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a7f93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恰好落在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边上的点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A'BC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A'BD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的度数为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宋体/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25°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2114" name="yt_image_12114" title="H_113.58">
            <a:extLst>
              <a:ext uri="">
                <a16:creationId xmlns:a14="http://schemas.microsoft.com/office/drawing/2010/main" xmlns:a16="http://schemas.microsoft.com/office/drawing/2014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82057" y="3599438"/>
            <a:ext cx="1627885" cy="14424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0D62252D-795A-A5D3-3D5B-9DCE6C94B898}"/>
              </a:ext>
            </a:extLst>
          </p:cNvPr>
          <p:cNvSpPr txBox="1"/>
          <p:nvPr/>
        </p:nvSpPr>
        <p:spPr>
          <a:xfrm>
            <a:off x="10384564" y="1435359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41FDED2-2FA2-D053-3C5B-0B30FA0F3143}"/>
              </a:ext>
            </a:extLst>
          </p:cNvPr>
          <p:cNvSpPr txBox="1"/>
          <p:nvPr/>
        </p:nvSpPr>
        <p:spPr>
          <a:xfrm>
            <a:off x="9702058" y="2916321"/>
            <a:ext cx="9119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25°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16" name="yt_shape_12116"/>
          <p:cNvSpPr txBox="1"/>
          <p:nvPr/>
        </p:nvSpPr>
        <p:spPr>
          <a:xfrm>
            <a:off x="540120" y="900000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14.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（南宁二十六中单元卷）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将一副直角三角板如图摆放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b2d09"/>
              </a:rPr>
              <a:t>经过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EDF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b31d9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的度数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2117" name="yt_image_12117" title="H_104.04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19678" y="2491930"/>
            <a:ext cx="1752643" cy="13213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119" name="yt_shape_12119"/>
          <p:cNvSpPr txBox="1"/>
          <p:nvPr/>
        </p:nvSpPr>
        <p:spPr>
          <a:xfrm>
            <a:off x="540119" y="3863734"/>
            <a:ext cx="11492915" cy="2349041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在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中，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ACB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45°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ECD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BCE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sym typeface="_⨹_1_00c6e"/>
              </a:rPr>
              <a:t> 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ACB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40°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45°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85°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ACF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180°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85°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95°.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∵∠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EDF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30°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60°.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∵∠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ACF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CDF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180°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CDF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180°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95°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60°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25°.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EEC13355-C8D6-A13A-CA81-AC6505C4EF49}"/>
              </a:ext>
            </a:extLst>
          </p:cNvPr>
          <p:cNvSpPr txBox="1"/>
          <p:nvPr/>
        </p:nvSpPr>
        <p:spPr>
          <a:xfrm>
            <a:off x="450108" y="3816928"/>
            <a:ext cx="1111154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在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中，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ACB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45°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37670D4-AFA0-147D-A952-8AABFB3589AB}"/>
              </a:ext>
            </a:extLst>
          </p:cNvPr>
          <p:cNvSpPr txBox="1"/>
          <p:nvPr/>
        </p:nvSpPr>
        <p:spPr>
          <a:xfrm>
            <a:off x="450108" y="4292416"/>
            <a:ext cx="8023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lang="en-US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∴∠</a:t>
            </a:r>
            <a:r>
              <a:rPr lang="en-US" altLang="zh-CN" sz="15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ECD</a:t>
            </a:r>
            <a:r>
              <a:rPr lang="en-US" altLang="zh-CN" sz="15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＝</a:t>
            </a:r>
            <a:r>
              <a:rPr lang="en-US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∠</a:t>
            </a:r>
            <a:r>
              <a:rPr lang="en-US" altLang="zh-CN" sz="15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BCE</a:t>
            </a:r>
            <a:r>
              <a:rPr lang="en-US" altLang="zh-CN" sz="15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＋</a:t>
            </a:r>
            <a:r>
              <a:rPr lang="en-US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∠</a:t>
            </a:r>
            <a:r>
              <a:rPr lang="en-US" altLang="zh-CN" sz="1500" i="1" dirty="0">
                <a:solidFill>
                  <a:srgbClr val="FF0000"/>
                </a:solidFill>
                <a:latin typeface="Times New Roman" pitchFamily="24"/>
                <a:ea typeface="Times New Roman" pitchFamily="24"/>
                <a:sym typeface="_⨹_1_00c6e"/>
              </a:rPr>
              <a:t> </a:t>
            </a:r>
            <a:r>
              <a:rPr kumimoji="0" lang="en-US" altLang="zh-CN" sz="2400" b="0" i="1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ACB</a:t>
            </a:r>
            <a:r>
              <a:rPr lang="zh-CN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 ＝</a:t>
            </a:r>
            <a:r>
              <a:rPr lang="en-US" altLang="zh-CN" sz="2400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40°</a:t>
            </a:r>
            <a:r>
              <a:rPr lang="zh-CN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＋</a:t>
            </a:r>
            <a:r>
              <a:rPr lang="en-US" altLang="zh-CN" sz="2400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45°</a:t>
            </a:r>
            <a:r>
              <a:rPr lang="zh-CN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＝</a:t>
            </a:r>
            <a:r>
              <a:rPr lang="en-US" altLang="zh-CN" sz="2400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85°</a:t>
            </a:r>
            <a:r>
              <a:rPr lang="zh-CN" altLang="zh-CN" sz="2400" dirty="0">
                <a:solidFill>
                  <a:srgbClr val="FF0000"/>
                </a:solidFill>
                <a:latin typeface="宋体/Times New Roman" pitchFamily="24"/>
                <a:ea typeface="楷体" pitchFamily="24"/>
              </a:rPr>
              <a:t>，</a:t>
            </a:r>
            <a:r>
              <a:rPr kumimoji="0" lang="en-US" altLang="zh-CN" sz="1500" b="0" i="1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984188B-5EA1-A7F9-FA56-E0C3A9C991A1}"/>
              </a:ext>
            </a:extLst>
          </p:cNvPr>
          <p:cNvSpPr txBox="1"/>
          <p:nvPr/>
        </p:nvSpPr>
        <p:spPr>
          <a:xfrm>
            <a:off x="450108" y="4767904"/>
            <a:ext cx="63840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ACF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180°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85°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95°.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16464CD-0424-9313-FC15-CC73576597E0}"/>
              </a:ext>
            </a:extLst>
          </p:cNvPr>
          <p:cNvSpPr txBox="1"/>
          <p:nvPr/>
        </p:nvSpPr>
        <p:spPr>
          <a:xfrm>
            <a:off x="450108" y="5243392"/>
            <a:ext cx="74571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EDF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B47140BC-C560-D986-04E7-59CBA6F5E08A}"/>
              </a:ext>
            </a:extLst>
          </p:cNvPr>
          <p:cNvSpPr txBox="1"/>
          <p:nvPr/>
        </p:nvSpPr>
        <p:spPr>
          <a:xfrm>
            <a:off x="450108" y="5718880"/>
            <a:ext cx="93240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180°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180°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95°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25°.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1485</Words>
  <Application>Microsoft Office PowerPoint</Application>
  <PresentationFormat>宽屏</PresentationFormat>
  <Paragraphs>127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24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40" baseType="lpstr">
      <vt:lpstr>_⨹_1_00c6e</vt:lpstr>
      <vt:lpstr>_⨹_1_2f8b6</vt:lpstr>
      <vt:lpstr>_⨹_1_7e2e4</vt:lpstr>
      <vt:lpstr>_⨹_1_a7f93</vt:lpstr>
      <vt:lpstr>_⨹_1_af43a</vt:lpstr>
      <vt:lpstr>_⨹_1_b31d9</vt:lpstr>
      <vt:lpstr>_⨹_1_c5f1f</vt:lpstr>
      <vt:lpstr>_⨹_1_e06f7</vt:lpstr>
      <vt:lpstr>_⨹_10_ce9e4</vt:lpstr>
      <vt:lpstr>_⨹_2_b2d09</vt:lpstr>
      <vt:lpstr>_⨹_23_07d09</vt:lpstr>
      <vt:lpstr>_⨹_8_fda32</vt:lpstr>
      <vt:lpstr>Finished</vt:lpstr>
      <vt:lpstr>等线</vt:lpstr>
      <vt:lpstr>等线 Light</vt:lpstr>
      <vt:lpstr>黑体</vt:lpstr>
      <vt:lpstr>华文行楷</vt:lpstr>
      <vt:lpstr>楷体</vt:lpstr>
      <vt:lpstr>宋体</vt:lpstr>
      <vt:lpstr>宋体/Times New Roman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10</cp:revision>
  <dcterms:created xsi:type="dcterms:W3CDTF">2024-05-11T14:54:45Z</dcterms:created>
  <dcterms:modified xsi:type="dcterms:W3CDTF">2024-05-13T05:52:42Z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