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0" r:id="rId5"/>
    <p:sldId id="312" r:id="rId6"/>
    <p:sldId id="315" r:id="rId7"/>
    <p:sldId id="330" r:id="rId8"/>
    <p:sldId id="317" r:id="rId9"/>
    <p:sldId id="320" r:id="rId10"/>
    <p:sldId id="323" r:id="rId11"/>
    <p:sldId id="325" r:id="rId12"/>
    <p:sldId id="327" r:id="rId13"/>
    <p:sldId id="331" r:id="rId14"/>
    <p:sldId id="329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bin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4" name="yt_shape_1137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373" name="yt_image_11373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76" name="yt_shape_11376"/>
          <p:cNvSpPr txBox="1"/>
          <p:nvPr/>
        </p:nvSpPr>
        <p:spPr>
          <a:xfrm>
            <a:off x="540000" y="1482165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二元一次方程与一次函数的关系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77" name="yt_shape_11377"/>
              <p:cNvSpPr txBox="1"/>
              <p:nvPr/>
            </p:nvSpPr>
            <p:spPr>
              <a:xfrm>
                <a:off x="540119" y="1977370"/>
                <a:ext cx="11111999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的一个解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e61f9"/>
                  </a:rPr>
                  <a:t>不经过的象限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377" name="yt_shape_11377" descr="{&quot;rangeId&quot;:2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7370"/>
                <a:ext cx="11111999" cy="1499449"/>
              </a:xfrm>
              <a:prstGeom prst="rect">
                <a:avLst/>
              </a:prstGeom>
              <a:blipFill>
                <a:blip r:embed="rId3"/>
                <a:stretch>
                  <a:fillRect l="-1701" r="-1317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79" name="yt_table_1137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216590"/>
              </p:ext>
            </p:extLst>
          </p:nvPr>
        </p:nvGraphicFramePr>
        <p:xfrm>
          <a:off x="540047" y="3527607"/>
          <a:ext cx="5953443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190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1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8"/>
                  </a:ext>
                </a:extLst>
              </a:tr>
            </a:tbl>
          </a:graphicData>
        </a:graphic>
      </p:graphicFrame>
      <p:sp>
        <p:nvSpPr>
          <p:cNvPr id="11381" name="yt_shape_11381"/>
          <p:cNvSpPr txBox="1"/>
          <p:nvPr/>
        </p:nvSpPr>
        <p:spPr>
          <a:xfrm>
            <a:off x="540119" y="452916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对应的直线与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轴的交点为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16e9"/>
              </a:rPr>
              <a:t>请你判断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下列各有序数对是该方程的解的是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82" name="yt_table_1138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063510"/>
              </p:ext>
            </p:extLst>
          </p:nvPr>
        </p:nvGraphicFramePr>
        <p:xfrm>
          <a:off x="540047" y="5488596"/>
          <a:ext cx="6639243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0"/>
                  </a:ext>
                </a:extLst>
              </a:tr>
            </a:tbl>
          </a:graphicData>
        </a:graphic>
      </p:graphicFrame>
      <p:pic>
        <p:nvPicPr>
          <p:cNvPr id="3" name="yt_shape_1715439513875" title="H_26.259764">
            <a:extLst>
              <a:ext uri="{FF2B5EF4-FFF2-40B4-BE49-F238E27FC236}">
                <a16:creationId xmlns:a16="http://schemas.microsoft.com/office/drawing/2014/main" id="{4EEAA6B3-97DE-FCB5-CDEF-4377FFA2B5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34CD11-4409-76F4-CBA0-E97E574179D0}"/>
              </a:ext>
            </a:extLst>
          </p:cNvPr>
          <p:cNvSpPr txBox="1"/>
          <p:nvPr/>
        </p:nvSpPr>
        <p:spPr>
          <a:xfrm>
            <a:off x="1364508" y="29911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54F7C5-285A-3C8B-001C-0D66E5FB4769}"/>
              </a:ext>
            </a:extLst>
          </p:cNvPr>
          <p:cNvSpPr txBox="1"/>
          <p:nvPr/>
        </p:nvSpPr>
        <p:spPr>
          <a:xfrm>
            <a:off x="5631708" y="49578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35" name="yt_shape_11435"/>
              <p:cNvSpPr txBox="1"/>
              <p:nvPr/>
            </p:nvSpPr>
            <p:spPr>
              <a:xfrm>
                <a:off x="540119" y="1399849"/>
                <a:ext cx="11492915" cy="43802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求该一次函数所对应的二元一次方程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一次函数的表达式为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该一次函数所对应的二元一次方程为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试判断点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纵坐标组成的有序实数对是否是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906e8"/>
                  </a:rPr>
                  <a:t>中所得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3_82091"/>
                  </a:rPr>
                  <a:t>，满足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）是方程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435" name="yt_shape_114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849"/>
                <a:ext cx="11492915" cy="4380238"/>
              </a:xfrm>
              <a:prstGeom prst="rect">
                <a:avLst/>
              </a:prstGeom>
              <a:blipFill>
                <a:blip r:embed="rId2"/>
                <a:stretch>
                  <a:fillRect l="-1645" t="-1253" b="-33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2928053-0653-B03A-BECF-D0AF16363076}"/>
                  </a:ext>
                </a:extLst>
              </p:cNvPr>
              <p:cNvSpPr txBox="1"/>
              <p:nvPr/>
            </p:nvSpPr>
            <p:spPr>
              <a:xfrm>
                <a:off x="450108" y="1828531"/>
                <a:ext cx="720941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2928053-0653-B03A-BECF-D0AF163630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28531"/>
                <a:ext cx="7209410" cy="1154189"/>
              </a:xfrm>
              <a:prstGeom prst="rect">
                <a:avLst/>
              </a:prstGeom>
              <a:blipFill>
                <a:blip r:embed="rId3"/>
                <a:stretch>
                  <a:fillRect l="-13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B551E15-9BE2-DBD5-98B7-971E61AA0152}"/>
              </a:ext>
            </a:extLst>
          </p:cNvPr>
          <p:cNvSpPr txBox="1"/>
          <p:nvPr/>
        </p:nvSpPr>
        <p:spPr>
          <a:xfrm>
            <a:off x="450108" y="2889108"/>
            <a:ext cx="4679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一次函数的表达式为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F41CCE-9CD6-C626-7431-A94B138EB728}"/>
              </a:ext>
            </a:extLst>
          </p:cNvPr>
          <p:cNvSpPr txBox="1"/>
          <p:nvPr/>
        </p:nvSpPr>
        <p:spPr>
          <a:xfrm>
            <a:off x="450108" y="3364596"/>
            <a:ext cx="7269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该一次函数所对应的二元一次方程为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9D5FA3-68A8-6D1D-B6D4-B81D7A25969A}"/>
              </a:ext>
            </a:extLst>
          </p:cNvPr>
          <p:cNvSpPr txBox="1"/>
          <p:nvPr/>
        </p:nvSpPr>
        <p:spPr>
          <a:xfrm>
            <a:off x="450108" y="4791060"/>
            <a:ext cx="1122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3_82091"/>
              </a:rPr>
              <a:t>，满足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D92050-0DB0-4FF6-BEF4-88DE69146070}"/>
              </a:ext>
            </a:extLst>
          </p:cNvPr>
          <p:cNvSpPr txBox="1"/>
          <p:nvPr/>
        </p:nvSpPr>
        <p:spPr>
          <a:xfrm>
            <a:off x="450108" y="5266548"/>
            <a:ext cx="84922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/Times New Roman" pitchFamily="24"/>
              <a:ea typeface="楷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）是方程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的解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0119" y="836712"/>
            <a:ext cx="1165188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已知一次函数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的图象经过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两点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1" name="yt_shape_1144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440" name="yt_image_11440" title="H_41.85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43" name="yt_shape_11443"/>
          <p:cNvSpPr txBox="1"/>
          <p:nvPr/>
        </p:nvSpPr>
        <p:spPr>
          <a:xfrm>
            <a:off x="540120" y="1431377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（合肥四十六中单元卷）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把二元一次方程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302a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的若干个解用点表示出来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发现它们都落在同一条直线上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c92b"/>
              </a:rPr>
              <a:t>任何一个二元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一次方程的所有解用点表示出来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它的图象就是一条直线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根据这个结论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be69"/>
              </a:rPr>
              <a:t>解决下列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1444" name="yt_image_11444" title="H_146.43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688" y="3486959"/>
            <a:ext cx="2184622" cy="185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46" name="yt_shape_11446" descr="{&quot;rangeId&quot;:0,&quot;hasUnderline&quot;:&quot;1&quot;}"/>
              <p:cNvSpPr txBox="1"/>
              <p:nvPr/>
            </p:nvSpPr>
            <p:spPr>
              <a:xfrm>
                <a:off x="540119" y="5396998"/>
                <a:ext cx="11492915" cy="15510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根据图象判断二元一次方程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7ec88"/>
                  </a:rPr>
                  <a:t>的正整数解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写出所有正整数解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446" name="yt_shape_11446" descr="{&quot;rangeId&quot;:22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396998"/>
                <a:ext cx="11492915" cy="1551066"/>
              </a:xfrm>
              <a:prstGeom prst="rect">
                <a:avLst/>
              </a:prstGeom>
              <a:blipFill>
                <a:blip r:embed="rId4"/>
                <a:stretch>
                  <a:fillRect l="-1645" t="-3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58A95EF-4AA9-C104-24B0-5F88FD4BB1C3}"/>
                  </a:ext>
                </a:extLst>
              </p:cNvPr>
              <p:cNvSpPr txBox="1"/>
              <p:nvPr/>
            </p:nvSpPr>
            <p:spPr>
              <a:xfrm>
                <a:off x="1055440" y="5549772"/>
                <a:ext cx="417137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58A95EF-4AA9-C104-24B0-5F88FD4BB1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440" y="5549772"/>
                <a:ext cx="4171378" cy="11541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8" name="yt_shape_11448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若在直线上取一点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先向下平移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再向右平移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834e"/>
              </a:rPr>
              <a:t>个单位得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又重新落在二元一次方程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所对应的图象上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试探究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3ef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之间满足的数量关系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平移后的点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）在直线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上，所以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0F5A042-A3CA-D280-0D38-8CC64A85DFF3}"/>
              </a:ext>
            </a:extLst>
          </p:cNvPr>
          <p:cNvSpPr txBox="1"/>
          <p:nvPr/>
        </p:nvSpPr>
        <p:spPr>
          <a:xfrm>
            <a:off x="450108" y="2279658"/>
            <a:ext cx="7668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平移后的点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837CA9-2148-6EA4-6BDC-83FAC9146E27}"/>
              </a:ext>
            </a:extLst>
          </p:cNvPr>
          <p:cNvSpPr txBox="1"/>
          <p:nvPr/>
        </p:nvSpPr>
        <p:spPr>
          <a:xfrm>
            <a:off x="450108" y="2755146"/>
            <a:ext cx="10432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）在直线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上，所以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1444" title="H_146.43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9856" y="3573016"/>
            <a:ext cx="2184622" cy="185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0" name="yt_shape_1145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一般地，一个二元一次方程可以转化为一次函数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为常数且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afb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）的形式，所以每个二元一次方程都对应一个一次函数，也对应一条直线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407368" y="1412776"/>
            <a:ext cx="11449272" cy="100811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4" name="yt_shape_11384" descr="{&quot;rangeId&quot;:0,&quot;hasUnderline&quot;:&quot;1&quot;}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可以化为一次函数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15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并判断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186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两点的坐标是否是方程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解：依题意，得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6_74873"/>
              </a:rPr>
              <a:t>两点的坐标是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方程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8C10DD7-EB85-6298-9623-E02ADCB3498A}"/>
              </a:ext>
            </a:extLst>
          </p:cNvPr>
          <p:cNvSpPr txBox="1"/>
          <p:nvPr/>
        </p:nvSpPr>
        <p:spPr>
          <a:xfrm>
            <a:off x="5530108" y="825447"/>
            <a:ext cx="211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04A003-07C1-146E-F43D-E7D2AC4C0164}"/>
              </a:ext>
            </a:extLst>
          </p:cNvPr>
          <p:cNvSpPr txBox="1"/>
          <p:nvPr/>
        </p:nvSpPr>
        <p:spPr>
          <a:xfrm>
            <a:off x="450108" y="2279658"/>
            <a:ext cx="1124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解：依题意，得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6_74873"/>
              </a:rPr>
              <a:t>两点的坐标是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11FDD9-C2D8-E678-7FEE-7A8B2656DE00}"/>
              </a:ext>
            </a:extLst>
          </p:cNvPr>
          <p:cNvSpPr txBox="1"/>
          <p:nvPr/>
        </p:nvSpPr>
        <p:spPr>
          <a:xfrm>
            <a:off x="450108" y="2755146"/>
            <a:ext cx="2850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7" name="yt_shape_11387"/>
          <p:cNvSpPr txBox="1"/>
          <p:nvPr/>
        </p:nvSpPr>
        <p:spPr>
          <a:xfrm>
            <a:off x="540000" y="900000"/>
            <a:ext cx="642964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二元一次方程相对应的一次函数图象</a:t>
            </a:r>
          </a:p>
        </p:txBody>
      </p:sp>
      <p:sp>
        <p:nvSpPr>
          <p:cNvPr id="11388" name="yt_shape_11388"/>
          <p:cNvSpPr txBox="1"/>
          <p:nvPr/>
        </p:nvSpPr>
        <p:spPr>
          <a:xfrm>
            <a:off x="540000" y="1395205"/>
            <a:ext cx="106727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下列图象中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的解为坐标的点组成的图象是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389" name="yt_image_1138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229183"/>
            <a:ext cx="1675639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90" name="yt_image_1139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5639" y="2026872"/>
            <a:ext cx="1158530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93" name="yt_shape_11393"/>
          <p:cNvSpPr txBox="1"/>
          <p:nvPr/>
        </p:nvSpPr>
        <p:spPr>
          <a:xfrm>
            <a:off x="1177785" y="343619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1394" name="yt_shape_11394"/>
          <p:cNvSpPr txBox="1"/>
          <p:nvPr/>
        </p:nvSpPr>
        <p:spPr>
          <a:xfrm>
            <a:off x="2963277" y="343619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pic>
        <p:nvPicPr>
          <p:cNvPr id="11395" name="yt_image_1139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122825"/>
            <a:ext cx="1275840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96" name="yt_image_113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75840" y="4101108"/>
            <a:ext cx="1376789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99" name="yt_shape_11399"/>
          <p:cNvSpPr txBox="1"/>
          <p:nvPr/>
        </p:nvSpPr>
        <p:spPr>
          <a:xfrm>
            <a:off x="1152935" y="5509509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1400" name="yt_shape_11400"/>
          <p:cNvSpPr txBox="1"/>
          <p:nvPr/>
        </p:nvSpPr>
        <p:spPr>
          <a:xfrm>
            <a:off x="2830842" y="5509509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5439513945">
            <a:extLst>
              <a:ext uri="{FF2B5EF4-FFF2-40B4-BE49-F238E27FC236}">
                <a16:creationId xmlns:a16="http://schemas.microsoft.com/office/drawing/2014/main" id="{7DD44B79-F00F-BBFC-3ED9-1C806106231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FAC21E-CF0C-650E-2DF0-90ADAF5D8025}"/>
              </a:ext>
            </a:extLst>
          </p:cNvPr>
          <p:cNvSpPr txBox="1"/>
          <p:nvPr/>
        </p:nvSpPr>
        <p:spPr>
          <a:xfrm>
            <a:off x="10206764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1" name="yt_shape_11401" descr="{&quot;rangeId&quot;:0,&quot;hasUnderline&quot;:&quot;1&quot;}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二元一次方程所对应的一次函数的图象如图所示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则这个二元一次方程为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15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_⨹_1_95577"/>
              </a:rPr>
              <a:t> 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</a:b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402" name="yt_image_11402" title="H_101.88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8402" y="2011799"/>
            <a:ext cx="1755194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404" name="yt_shape_11404" descr="{&quot;rangeId&quot;:0,&quot;hasUnderline&quot;:&quot;1&quot;}"/>
              <p:cNvSpPr txBox="1"/>
              <p:nvPr/>
            </p:nvSpPr>
            <p:spPr>
              <a:xfrm>
                <a:off x="530856" y="3336304"/>
                <a:ext cx="11492915" cy="24432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为常数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的图象过点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9c82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的一组解为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1404" name="yt_shape_11404" descr="{&quot;rangeId&quot;:0,&quot;hasUnderline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856" y="3336304"/>
                <a:ext cx="11492915" cy="2443233"/>
              </a:xfrm>
              <a:prstGeom prst="rect">
                <a:avLst/>
              </a:prstGeom>
              <a:blipFill>
                <a:blip r:embed="rId3"/>
                <a:stretch>
                  <a:fillRect l="-1592" t="-19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F4506C4-FBE3-F9B9-9AC2-F4C8283A2554}"/>
              </a:ext>
            </a:extLst>
          </p:cNvPr>
          <p:cNvSpPr txBox="1"/>
          <p:nvPr/>
        </p:nvSpPr>
        <p:spPr>
          <a:xfrm>
            <a:off x="10632504" y="810580"/>
            <a:ext cx="915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y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95577"/>
              </a:rPr>
              <a:t> 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302897-F900-7107-A450-9973D60E8D4E}"/>
              </a:ext>
            </a:extLst>
          </p:cNvPr>
          <p:cNvSpPr txBox="1"/>
          <p:nvPr/>
        </p:nvSpPr>
        <p:spPr>
          <a:xfrm>
            <a:off x="450109" y="1300935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7EAFBBA-D360-6983-0C25-5E2591EF085E}"/>
                  </a:ext>
                </a:extLst>
              </p:cNvPr>
              <p:cNvSpPr txBox="1"/>
              <p:nvPr/>
            </p:nvSpPr>
            <p:spPr>
              <a:xfrm>
                <a:off x="6973596" y="3508827"/>
                <a:ext cx="16772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7EAFBBA-D360-6983-0C25-5E2591EF08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73596" y="3508827"/>
                <a:ext cx="1677226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7" name="yt_shape_11407"/>
          <p:cNvSpPr txBox="1"/>
          <p:nvPr/>
        </p:nvSpPr>
        <p:spPr>
          <a:xfrm>
            <a:off x="545231" y="1661440"/>
            <a:ext cx="631262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C8C4C4-2967-47EA-1BDB-B55E989A9096}"/>
              </a:ext>
            </a:extLst>
          </p:cNvPr>
          <p:cNvSpPr txBox="1"/>
          <p:nvPr/>
        </p:nvSpPr>
        <p:spPr>
          <a:xfrm>
            <a:off x="585325" y="3204271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4DE714-96F7-0FF9-399E-F0DBF5F191ED}"/>
              </a:ext>
            </a:extLst>
          </p:cNvPr>
          <p:cNvSpPr txBox="1"/>
          <p:nvPr/>
        </p:nvSpPr>
        <p:spPr>
          <a:xfrm>
            <a:off x="585325" y="3679759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E13181-0F43-5973-ACA8-299D225C50E5}"/>
              </a:ext>
            </a:extLst>
          </p:cNvPr>
          <p:cNvSpPr txBox="1"/>
          <p:nvPr/>
        </p:nvSpPr>
        <p:spPr>
          <a:xfrm>
            <a:off x="585325" y="4124932"/>
            <a:ext cx="2545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1384" y="692696"/>
            <a:ext cx="1124463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已知二元一次方程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若把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看成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的函数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画出它的图象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3_d0799"/>
              </a:rPr>
              <a:t>根据图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象回答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  <p:pic>
        <p:nvPicPr>
          <p:cNvPr id="8" name="yt_image_11412" title="H_182.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2264331"/>
            <a:ext cx="2391346" cy="232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942B292-7F03-353F-4C56-04C33E172551}"/>
                  </a:ext>
                </a:extLst>
              </p:cNvPr>
              <p:cNvSpPr txBox="1"/>
              <p:nvPr/>
            </p:nvSpPr>
            <p:spPr>
              <a:xfrm>
                <a:off x="551992" y="2020537"/>
                <a:ext cx="546804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解：由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942B292-7F03-353F-4C56-04C33E1725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992" y="2020537"/>
                <a:ext cx="5468048" cy="768490"/>
              </a:xfrm>
              <a:prstGeom prst="rect">
                <a:avLst/>
              </a:prstGeom>
              <a:blipFill>
                <a:blip r:embed="rId3"/>
                <a:stretch>
                  <a:fillRect l="-1784" r="-1784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ED8CC152-1511-8584-A2EC-352CA8B86EC7}"/>
              </a:ext>
            </a:extLst>
          </p:cNvPr>
          <p:cNvSpPr txBox="1"/>
          <p:nvPr/>
        </p:nvSpPr>
        <p:spPr>
          <a:xfrm>
            <a:off x="551992" y="2695415"/>
            <a:ext cx="238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画图象如图所示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09" name="yt_shape_11409"/>
              <p:cNvSpPr txBox="1"/>
              <p:nvPr/>
            </p:nvSpPr>
            <p:spPr>
              <a:xfrm>
                <a:off x="540000" y="900000"/>
                <a:ext cx="7851508" cy="15901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对应的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值是哪个方程的解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解为多少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画图象如图所示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09" name="yt_shape_11409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51508" cy="1590115"/>
              </a:xfrm>
              <a:prstGeom prst="rect">
                <a:avLst/>
              </a:prstGeom>
              <a:blipFill>
                <a:blip r:embed="rId2"/>
                <a:stretch>
                  <a:fillRect l="-2407" t="-3462" r="-1398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13" name="yt_shape_11413"/>
          <p:cNvSpPr txBox="1"/>
          <p:nvPr/>
        </p:nvSpPr>
        <p:spPr>
          <a:xfrm>
            <a:off x="540000" y="2692439"/>
            <a:ext cx="2381614" cy="214238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650" b="0" i="0" u="none" spc="-11650">
                <a:solidFill>
                  <a:srgbClr val="1EE3CF"/>
                </a:solidFill>
                <a:effectLst/>
                <a:latin typeface="宋体/Times New Roman" pitchFamily="116"/>
                <a:ea typeface="宋体" pitchFamily="116"/>
              </a:rPr>
              <a:t> </a:t>
            </a:r>
            <a:r>
              <a:rPr lang="en-US" altLang="zh-CN" sz="11650" b="0" i="0" u="none" spc="15934">
                <a:solidFill>
                  <a:srgbClr val="1EE3CF"/>
                </a:solidFill>
                <a:effectLst/>
                <a:latin typeface="宋体/Times New Roman" pitchFamily="116"/>
                <a:ea typeface="宋体" pitchFamily="116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15" name="yt_shape_11415"/>
              <p:cNvSpPr txBox="1"/>
              <p:nvPr/>
            </p:nvSpPr>
            <p:spPr>
              <a:xfrm>
                <a:off x="540000" y="5063005"/>
                <a:ext cx="8725145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时，对应的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值是方程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的解，解为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15" name="yt_shape_11415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63005"/>
                <a:ext cx="8725145" cy="642163"/>
              </a:xfrm>
              <a:prstGeom prst="rect">
                <a:avLst/>
              </a:prstGeom>
              <a:blipFill>
                <a:blip r:embed="rId4"/>
                <a:stretch>
                  <a:fillRect l="-2166" r="-118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40442EF-EC72-6E34-6B5C-3A75B95CE543}"/>
                  </a:ext>
                </a:extLst>
              </p:cNvPr>
              <p:cNvSpPr txBox="1"/>
              <p:nvPr/>
            </p:nvSpPr>
            <p:spPr>
              <a:xfrm>
                <a:off x="540000" y="1330274"/>
                <a:ext cx="882084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）当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时，对应的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值是方程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的解，解为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40442EF-EC72-6E34-6B5C-3A75B95CE5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30274"/>
                <a:ext cx="8820848" cy="729565"/>
              </a:xfrm>
              <a:prstGeom prst="rect">
                <a:avLst/>
              </a:prstGeom>
              <a:blipFill>
                <a:blip r:embed="rId5"/>
                <a:stretch>
                  <a:fillRect l="-1106" r="-1106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1412" title="H_182.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88288" y="2264331"/>
            <a:ext cx="2391346" cy="232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8" name="yt_shape_1141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417" name="yt_image_11417" title="H_41.85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20" name="yt_shape_11420"/>
          <p:cNvSpPr txBox="1"/>
          <p:nvPr/>
        </p:nvSpPr>
        <p:spPr>
          <a:xfrm>
            <a:off x="540000" y="1482165"/>
            <a:ext cx="97670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下列各二元一次方程的图象中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21" name="yt_table_1142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1151165"/>
              </p:ext>
            </p:extLst>
          </p:nvPr>
        </p:nvGraphicFramePr>
        <p:xfrm>
          <a:off x="540047" y="1961468"/>
          <a:ext cx="6815456" cy="950976"/>
        </p:xfrm>
        <a:graphic>
          <a:graphicData uri="http://schemas.openxmlformats.org/drawingml/2006/table">
            <a:tbl>
              <a:tblPr/>
              <a:tblGrid>
                <a:gridCol w="3873818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  <a:gridCol w="2941638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423" name="yt_shape_11423"/>
              <p:cNvSpPr txBox="1"/>
              <p:nvPr/>
            </p:nvSpPr>
            <p:spPr>
              <a:xfrm>
                <a:off x="540119" y="2963022"/>
                <a:ext cx="11492915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已知二元一次方程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的一个解是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bdb51"/>
                  </a:rPr>
                  <a:t>一定不在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1423" name="yt_shape_11423" descr="{&quot;rangeId&quot;:11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63022"/>
                <a:ext cx="11492915" cy="1499449"/>
              </a:xfrm>
              <a:prstGeom prst="rect">
                <a:avLst/>
              </a:prstGeom>
              <a:blipFill>
                <a:blip r:embed="rId3"/>
                <a:stretch>
                  <a:fillRect l="-1645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425" name="yt_table_114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577611"/>
              </p:ext>
            </p:extLst>
          </p:nvPr>
        </p:nvGraphicFramePr>
        <p:xfrm>
          <a:off x="540047" y="4513259"/>
          <a:ext cx="6050281" cy="950976"/>
        </p:xfrm>
        <a:graphic>
          <a:graphicData uri="http://schemas.openxmlformats.org/drawingml/2006/table">
            <a:tbl>
              <a:tblPr/>
              <a:tblGrid>
                <a:gridCol w="3873818">
                  <a:extLst>
                    <a:ext uri="{9D8B030D-6E8A-4147-A177-3AD203B41FA5}">
                      <a16:colId xmlns:a16="http://schemas.microsoft.com/office/drawing/2014/main" val="10196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1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坐标轴上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837133C-B511-AF0D-DAD5-44B9C136A02F}"/>
              </a:ext>
            </a:extLst>
          </p:cNvPr>
          <p:cNvSpPr txBox="1"/>
          <p:nvPr/>
        </p:nvSpPr>
        <p:spPr>
          <a:xfrm>
            <a:off x="9292364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FBB3C2-2523-4840-F311-5688967585E4}"/>
              </a:ext>
            </a:extLst>
          </p:cNvPr>
          <p:cNvSpPr txBox="1"/>
          <p:nvPr/>
        </p:nvSpPr>
        <p:spPr>
          <a:xfrm>
            <a:off x="1059708" y="3976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7" name="yt_shape_1142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的解为坐标的点所组成的直线与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83b0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为坐标原点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28" name="yt_table_11428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6613329"/>
                  </p:ext>
                </p:extLst>
              </p:nvPr>
            </p:nvGraphicFramePr>
            <p:xfrm>
              <a:off x="540047" y="1859435"/>
              <a:ext cx="7295516" cy="679196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19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199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200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2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428" name="yt_table_11428" descr="{&quot;rangeId&quot;:12,&quot;type&quot;:&quot;Option&quot;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6613329"/>
                  </p:ext>
                </p:extLst>
              </p:nvPr>
            </p:nvGraphicFramePr>
            <p:xfrm>
              <a:off x="540047" y="1859435"/>
              <a:ext cx="7295516" cy="640017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19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199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200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201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1954" r="-52299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29" name="yt_shape_11429" descr="{&quot;rangeId&quot;:0,&quot;hasUnderline&quot;:&quot;1&quot;}"/>
              <p:cNvSpPr txBox="1"/>
              <p:nvPr/>
            </p:nvSpPr>
            <p:spPr>
              <a:xfrm>
                <a:off x="540119" y="2550098"/>
                <a:ext cx="11492915" cy="29914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（开放设问）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是第二象限内一点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是二元一次方程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54e00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的一个解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请你写出满足条件的一个点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  <a:sym typeface="_⨹_5_6dca9"/>
                  </a:rPr>
                  <a:t>）（答案不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唯一）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写出一个即可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的图象总过定点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7ee96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有无数个解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其中必有一解是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429" name="yt_shape_11429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50098"/>
                <a:ext cx="11492915" cy="2991460"/>
              </a:xfrm>
              <a:prstGeom prst="rect">
                <a:avLst/>
              </a:prstGeom>
              <a:blipFill>
                <a:blip r:embed="rId3"/>
                <a:stretch>
                  <a:fillRect l="-1645" t="-16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CDAD52B-23EF-EA4B-7D9E-C7ECDF29C2A8}"/>
              </a:ext>
            </a:extLst>
          </p:cNvPr>
          <p:cNvSpPr txBox="1"/>
          <p:nvPr/>
        </p:nvSpPr>
        <p:spPr>
          <a:xfrm>
            <a:off x="9560771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ADE5C5-5022-ED36-5950-AADD06EA4B8C}"/>
              </a:ext>
            </a:extLst>
          </p:cNvPr>
          <p:cNvSpPr txBox="1"/>
          <p:nvPr/>
        </p:nvSpPr>
        <p:spPr>
          <a:xfrm>
            <a:off x="8611446" y="2978780"/>
            <a:ext cx="2991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5_6dca9"/>
              </a:rPr>
              <a:t>）（答案不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922174-B724-78CD-5A82-0063E5174B3D}"/>
              </a:ext>
            </a:extLst>
          </p:cNvPr>
          <p:cNvSpPr txBox="1"/>
          <p:nvPr/>
        </p:nvSpPr>
        <p:spPr>
          <a:xfrm>
            <a:off x="450108" y="345426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唯一）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C84B47-04CB-9679-4A85-B57F5FB69F7E}"/>
              </a:ext>
            </a:extLst>
          </p:cNvPr>
          <p:cNvSpPr txBox="1"/>
          <p:nvPr/>
        </p:nvSpPr>
        <p:spPr>
          <a:xfrm>
            <a:off x="5922221" y="392975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FE189BF-6BEB-5296-6B02-DF646683F9EA}"/>
                  </a:ext>
                </a:extLst>
              </p:cNvPr>
              <p:cNvSpPr txBox="1"/>
              <p:nvPr/>
            </p:nvSpPr>
            <p:spPr>
              <a:xfrm>
                <a:off x="6286576" y="4107822"/>
                <a:ext cx="16772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FE189BF-6BEB-5296-6B02-DF646683F9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76" y="4107822"/>
                <a:ext cx="1677226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32" name="yt_shape_11432" descr="{&quot;rangeId&quot;:0,&quot;hasUnderline&quot;:&quot;1&quot;}"/>
              <p:cNvSpPr txBox="1"/>
              <p:nvPr/>
            </p:nvSpPr>
            <p:spPr>
              <a:xfrm>
                <a:off x="540119" y="900000"/>
                <a:ext cx="11492915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（贵港港北四中单元卷）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若以二元一次方程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d9811"/>
                  </a:rPr>
                  <a:t>的解为坐标的点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都在直线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则常数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1432" name="yt_shape_11432" descr="{&quot;rangeId&quot;:0,&quot;hasUnderline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86653"/>
              </a:xfrm>
              <a:prstGeom prst="rect">
                <a:avLst/>
              </a:prstGeom>
              <a:blipFill>
                <a:blip r:embed="rId2"/>
                <a:stretch>
                  <a:fillRect l="-1645" t="-3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42FEA37-FE80-77F2-A830-FE2109277DF5}"/>
              </a:ext>
            </a:extLst>
          </p:cNvPr>
          <p:cNvSpPr txBox="1"/>
          <p:nvPr/>
        </p:nvSpPr>
        <p:spPr>
          <a:xfrm>
            <a:off x="7985971" y="1328682"/>
            <a:ext cx="637285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1081</Words>
  <Application>Microsoft Office PowerPoint</Application>
  <PresentationFormat>宽屏</PresentationFormat>
  <Paragraphs>105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50" baseType="lpstr">
      <vt:lpstr>_⨹_1_3afb1</vt:lpstr>
      <vt:lpstr>_⨹_1_54e00</vt:lpstr>
      <vt:lpstr>_⨹_1_63ef0</vt:lpstr>
      <vt:lpstr>_⨹_1_783b0</vt:lpstr>
      <vt:lpstr>_⨹_1_7ee96</vt:lpstr>
      <vt:lpstr>_⨹_1_95577</vt:lpstr>
      <vt:lpstr>_⨹_1_c302a</vt:lpstr>
      <vt:lpstr>_⨹_1_e1869</vt:lpstr>
      <vt:lpstr>_⨹_1_f9c82</vt:lpstr>
      <vt:lpstr>_⨹_3_82091</vt:lpstr>
      <vt:lpstr>_⨹_3_906e8</vt:lpstr>
      <vt:lpstr>_⨹_3_d0799</vt:lpstr>
      <vt:lpstr>_⨹_4_7834e</vt:lpstr>
      <vt:lpstr>_⨹_4_bdb51</vt:lpstr>
      <vt:lpstr>_⨹_4_d16e9</vt:lpstr>
      <vt:lpstr>_⨹_4_dbe69</vt:lpstr>
      <vt:lpstr>_⨹_5_6dca9</vt:lpstr>
      <vt:lpstr>_⨹_5_7ec88</vt:lpstr>
      <vt:lpstr>_⨹_6_3c92b</vt:lpstr>
      <vt:lpstr>_⨹_6_74873</vt:lpstr>
      <vt:lpstr>_⨹_6_e61f9</vt:lpstr>
      <vt:lpstr>_⨹_7_d9811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2024-05-11T14:54:45Z</dcterms:created>
  <dcterms:modified xsi:type="dcterms:W3CDTF">2024-05-13T03:41:52Z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