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1" r:id="rId7"/>
    <p:sldId id="325" r:id="rId8"/>
    <p:sldId id="313" r:id="rId9"/>
    <p:sldId id="315" r:id="rId10"/>
    <p:sldId id="317" r:id="rId11"/>
    <p:sldId id="318" r:id="rId12"/>
    <p:sldId id="319" r:id="rId13"/>
    <p:sldId id="320" r:id="rId14"/>
    <p:sldId id="321" r:id="rId15"/>
    <p:sldId id="326" r:id="rId16"/>
    <p:sldId id="32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0" name="yt_shape_1017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69" name="yt_image_10169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2" name="yt_shape_10172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点在坐标系中的平移</a:t>
            </a:r>
          </a:p>
        </p:txBody>
      </p:sp>
      <p:sp>
        <p:nvSpPr>
          <p:cNvPr id="10173" name="yt_shape_10173"/>
          <p:cNvSpPr txBox="1"/>
          <p:nvPr/>
        </p:nvSpPr>
        <p:spPr>
          <a:xfrm>
            <a:off x="540120" y="1977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60cd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4" name="yt_table_101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491293"/>
              </p:ext>
            </p:extLst>
          </p:nvPr>
        </p:nvGraphicFramePr>
        <p:xfrm>
          <a:off x="540047" y="2936805"/>
          <a:ext cx="60296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p:sp>
        <p:nvSpPr>
          <p:cNvPr id="10176" name="yt_shape_10176"/>
          <p:cNvSpPr txBox="1"/>
          <p:nvPr/>
        </p:nvSpPr>
        <p:spPr>
          <a:xfrm>
            <a:off x="540120" y="393835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（宿州逸夫中学单元卷）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550c"/>
              </a:rPr>
              <a:t>再向上平移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7" name="yt_table_101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65814"/>
              </p:ext>
            </p:extLst>
          </p:nvPr>
        </p:nvGraphicFramePr>
        <p:xfrm>
          <a:off x="540047" y="4897794"/>
          <a:ext cx="63344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</a:tbl>
          </a:graphicData>
        </a:graphic>
      </p:graphicFrame>
      <p:pic>
        <p:nvPicPr>
          <p:cNvPr id="3" name="yt_shape_1715439358579" title="H_26.259764">
            <a:extLst>
              <a:ext uri="{FF2B5EF4-FFF2-40B4-BE49-F238E27FC236}">
                <a16:creationId xmlns:a16="http://schemas.microsoft.com/office/drawing/2014/main" id="{95D8AB2E-FC6B-5B70-3572-2CCD443046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BBC6F7-56B3-4895-2992-414946A854C7}"/>
              </a:ext>
            </a:extLst>
          </p:cNvPr>
          <p:cNvSpPr txBox="1"/>
          <p:nvPr/>
        </p:nvSpPr>
        <p:spPr>
          <a:xfrm>
            <a:off x="1364509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DA59A1-2C32-197B-6264-C8A58F9BD67C}"/>
              </a:ext>
            </a:extLst>
          </p:cNvPr>
          <p:cNvSpPr txBox="1"/>
          <p:nvPr/>
        </p:nvSpPr>
        <p:spPr>
          <a:xfrm>
            <a:off x="6285759" y="43670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8" name="yt_shape_1021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三辆汽车以相同的速度沿同一方向行驶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1727,isEnd"/>
              </a:rPr>
              <a:t>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则汽车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行驶到的新位置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ff9d,isEnd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222" name="yt_shape_10222"/>
          <p:cNvSpPr txBox="1"/>
          <p:nvPr/>
        </p:nvSpPr>
        <p:spPr>
          <a:xfrm>
            <a:off x="540000" y="498414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19" name="yt_shape_10219" title="H_192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42049" y="2491930"/>
            <a:ext cx="2707900" cy="2441970"/>
            <a:chOff x="0" y="0"/>
            <a:chExt cx="2707900" cy="2441970"/>
          </a:xfrm>
        </p:grpSpPr>
        <p:pic>
          <p:nvPicPr>
            <p:cNvPr id="2" name="yt_image_1021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07900" cy="204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21" name="yt_shape_10221"/>
            <p:cNvSpPr txBox="1"/>
            <p:nvPr/>
          </p:nvSpPr>
          <p:spPr>
            <a:xfrm>
              <a:off x="744486" y="208197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83126C3-7850-4C5F-E356-41D18D45BCCC}"/>
              </a:ext>
            </a:extLst>
          </p:cNvPr>
          <p:cNvSpPr txBox="1"/>
          <p:nvPr/>
        </p:nvSpPr>
        <p:spPr>
          <a:xfrm>
            <a:off x="7627196" y="132868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FF6F97-2344-2786-B32B-BFA60645C3F1}"/>
              </a:ext>
            </a:extLst>
          </p:cNvPr>
          <p:cNvSpPr txBox="1"/>
          <p:nvPr/>
        </p:nvSpPr>
        <p:spPr>
          <a:xfrm>
            <a:off x="1059708" y="180417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23" name="yt_shape_10223"/>
              <p:cNvSpPr txBox="1"/>
              <p:nvPr/>
            </p:nvSpPr>
            <p:spPr>
              <a:xfrm>
                <a:off x="540119" y="900000"/>
                <a:ext cx="11492915" cy="3471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在坐标系的第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先向左平移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再向上平移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个单位长度后得到点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b0a0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在第三象限时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解：依题意，得点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在第三象限，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23" name="yt_shape_102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71591"/>
              </a:xfrm>
              <a:prstGeom prst="rect">
                <a:avLst/>
              </a:prstGeom>
              <a:blipFill>
                <a:blip r:embed="rId2"/>
                <a:stretch>
                  <a:fillRect l="-1645" t="-1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E788F24-C4B2-1A7F-F606-46C84C585237}"/>
              </a:ext>
            </a:extLst>
          </p:cNvPr>
          <p:cNvSpPr txBox="1"/>
          <p:nvPr/>
        </p:nvSpPr>
        <p:spPr>
          <a:xfrm>
            <a:off x="59238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CC8AB0-48DB-FA4C-6EB4-119F740B6227}"/>
              </a:ext>
            </a:extLst>
          </p:cNvPr>
          <p:cNvSpPr txBox="1"/>
          <p:nvPr/>
        </p:nvSpPr>
        <p:spPr>
          <a:xfrm>
            <a:off x="450108" y="2755146"/>
            <a:ext cx="7146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解：依题意，得点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E92DE4-5B70-F0D6-255A-FDB0B651415F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749954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在第三象限，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}">
                <a:extLst>
                  <a:ext uri="{FF2B5EF4-FFF2-40B4-BE49-F238E27FC236}">
                    <a16:creationId xmlns:a16="http://schemas.microsoft.com/office/drawing/2014/main" id="{D1E92DE4-5B70-F0D6-255A-FDB0B65141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7499541" cy="1154189"/>
              </a:xfrm>
              <a:prstGeom prst="rect">
                <a:avLst/>
              </a:prstGeom>
              <a:blipFill>
                <a:blip r:embed="rId3"/>
                <a:stretch>
                  <a:fillRect l="-1301" r="-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28" name="yt_shape_10228"/>
              <p:cNvSpPr txBox="1"/>
              <p:nvPr/>
            </p:nvSpPr>
            <p:spPr>
              <a:xfrm>
                <a:off x="540119" y="900000"/>
                <a:ext cx="11111999" cy="29608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在坐标平面内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06f6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轴平行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轴平行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三点的坐标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b1a54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28" name="yt_shape_10228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960811"/>
              </a:xfrm>
              <a:prstGeom prst="rect">
                <a:avLst/>
              </a:prstGeom>
              <a:blipFill>
                <a:blip r:embed="rId2"/>
                <a:stretch>
                  <a:fillRect l="-1701" t="-825" r="-329" b="-5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33" name="yt_image_10233" title="H_106.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3068" y="2759973"/>
            <a:ext cx="1989050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35" name="yt_shape_10235"/>
              <p:cNvSpPr txBox="1"/>
              <p:nvPr/>
            </p:nvSpPr>
            <p:spPr>
              <a:xfrm>
                <a:off x="540119" y="4108713"/>
                <a:ext cx="11492915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怎样平移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才能使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点与原点重合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）先向下平移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个单位，再向左平移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个单位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（或先向左平移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4_ddefb"/>
                  </a:rPr>
                  <a:t>个单位，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再向下平移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个单位）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35" name="yt_shape_10235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08713"/>
                <a:ext cx="11492915" cy="1435521"/>
              </a:xfrm>
              <a:prstGeom prst="rect">
                <a:avLst/>
              </a:prstGeom>
              <a:blipFill>
                <a:blip r:embed="rId4"/>
                <a:stretch>
                  <a:fillRect l="-1645" t="-3404" b="-12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AE5D99-A6B1-EBAC-1821-73A08567E1ED}"/>
                  </a:ext>
                </a:extLst>
              </p:cNvPr>
              <p:cNvSpPr txBox="1"/>
              <p:nvPr/>
            </p:nvSpPr>
            <p:spPr>
              <a:xfrm>
                <a:off x="450108" y="2325950"/>
                <a:ext cx="112435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轴的距离为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b1a54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F8AE5D99-A6B1-EBAC-1821-73A08567E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25950"/>
                <a:ext cx="11243564" cy="615391"/>
              </a:xfrm>
              <a:prstGeom prst="rect">
                <a:avLst/>
              </a:prstGeom>
              <a:blipFill>
                <a:blip r:embed="rId5"/>
                <a:stretch>
                  <a:fillRect l="-868" t="-24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86B1A5B-85D0-D7E7-E2A9-341B58EDBF65}"/>
              </a:ext>
            </a:extLst>
          </p:cNvPr>
          <p:cNvSpPr txBox="1"/>
          <p:nvPr/>
        </p:nvSpPr>
        <p:spPr>
          <a:xfrm>
            <a:off x="498565" y="2767370"/>
            <a:ext cx="385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轴的距离为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3CC21C-9872-4D43-0039-48C48EFD4854}"/>
                  </a:ext>
                </a:extLst>
              </p:cNvPr>
              <p:cNvSpPr txBox="1"/>
              <p:nvPr/>
            </p:nvSpPr>
            <p:spPr>
              <a:xfrm>
                <a:off x="450108" y="3323217"/>
                <a:ext cx="7876667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}">
                <a:extLst>
                  <a:ext uri="{FF2B5EF4-FFF2-40B4-BE49-F238E27FC236}">
                    <a16:creationId xmlns:a16="http://schemas.microsoft.com/office/drawing/2014/main" id="{873CC21C-9872-4D43-0039-48C48EFD48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23217"/>
                <a:ext cx="7876667" cy="555765"/>
              </a:xfrm>
              <a:prstGeom prst="rect">
                <a:avLst/>
              </a:prstGeom>
              <a:blipFill>
                <a:blip r:embed="rId6"/>
                <a:stretch>
                  <a:fillRect l="-1238" r="-116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CFDBEE-8596-0532-DBF8-6B7DC65A9776}"/>
                  </a:ext>
                </a:extLst>
              </p:cNvPr>
              <p:cNvSpPr txBox="1"/>
              <p:nvPr/>
            </p:nvSpPr>
            <p:spPr>
              <a:xfrm>
                <a:off x="440998" y="4720487"/>
                <a:ext cx="1131023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）先向下平移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个单位，再向左平移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个单位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（或先向左平移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4_ddefb"/>
                  </a:rPr>
                  <a:t>个单位，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CFDBEE-8596-0532-DBF8-6B7DC65A97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998" y="4720487"/>
                <a:ext cx="11310239" cy="615392"/>
              </a:xfrm>
              <a:prstGeom prst="rect">
                <a:avLst/>
              </a:prstGeom>
              <a:blipFill>
                <a:blip r:embed="rId7"/>
                <a:stretch>
                  <a:fillRect l="-808" t="-27723" r="-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E63E32C-F94A-5333-845C-0D1B9214D21A}"/>
              </a:ext>
            </a:extLst>
          </p:cNvPr>
          <p:cNvSpPr txBox="1"/>
          <p:nvPr/>
        </p:nvSpPr>
        <p:spPr>
          <a:xfrm>
            <a:off x="440998" y="5242266"/>
            <a:ext cx="3075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再向下平移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yt_shape_1024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40" name="yt_image_10240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3" name="yt_shape_10243"/>
          <p:cNvSpPr txBox="1"/>
          <p:nvPr/>
        </p:nvSpPr>
        <p:spPr>
          <a:xfrm>
            <a:off x="540119" y="1431377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几何直观）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52e0"/>
              </a:rPr>
              <a:t>经过某种平移得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分别对应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1240"/>
              </a:rPr>
              <a:t>观察点与点坐标之间的关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ecfd"/>
              </a:rPr>
              <a:t>经过怎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样的平移得到的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是由四边形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向左平移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个单位，向下平移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个单位得到的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_fd3c8"/>
              </a:rPr>
              <a:t>（答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案不唯一，合理即可）</a:t>
            </a:r>
          </a:p>
        </p:txBody>
      </p:sp>
      <p:pic>
        <p:nvPicPr>
          <p:cNvPr id="10246" name="yt_image_10246" title="H_235.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4794632"/>
            <a:ext cx="1854859" cy="179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D07521-F051-38B4-FC35-2D00A9018BA1}"/>
              </a:ext>
            </a:extLst>
          </p:cNvPr>
          <p:cNvSpPr txBox="1"/>
          <p:nvPr/>
        </p:nvSpPr>
        <p:spPr>
          <a:xfrm>
            <a:off x="450108" y="3762011"/>
            <a:ext cx="543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D5352C-C7A7-87C3-DFF1-5B90A0E42FDD}"/>
              </a:ext>
            </a:extLst>
          </p:cNvPr>
          <p:cNvSpPr txBox="1"/>
          <p:nvPr/>
        </p:nvSpPr>
        <p:spPr>
          <a:xfrm>
            <a:off x="450108" y="4237499"/>
            <a:ext cx="1110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是由四边形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向左平移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个单位，向下平移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个单位得到的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fd3c8"/>
              </a:rPr>
              <a:t>（答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F8EB34-B9A2-2591-0C46-4EFFFAFE8A58}"/>
              </a:ext>
            </a:extLst>
          </p:cNvPr>
          <p:cNvSpPr txBox="1"/>
          <p:nvPr/>
        </p:nvSpPr>
        <p:spPr>
          <a:xfrm>
            <a:off x="450108" y="4712988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案不唯一，合理即可）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8" name="yt_shape_10248"/>
              <p:cNvSpPr txBox="1"/>
              <p:nvPr/>
            </p:nvSpPr>
            <p:spPr>
              <a:xfrm>
                <a:off x="540119" y="900000"/>
                <a:ext cx="11492915" cy="20311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是由点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73c2e"/>
                  </a:rPr>
                  <a:t>中的平移变换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3=4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248" name="yt_shape_10248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31197"/>
              </a:xfrm>
              <a:prstGeom prst="rect">
                <a:avLst/>
              </a:prstGeom>
              <a:blipFill>
                <a:blip r:embed="rId2"/>
                <a:stretch>
                  <a:fillRect l="-1645" t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51" name="yt_image_10251" title="H_235.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1621" y="2011799"/>
            <a:ext cx="3090378" cy="299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9533F2-2464-065A-E0C5-0035058A1169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785196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3=4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309533F2-2464-065A-E0C5-0035058A11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7851966" cy="1154189"/>
              </a:xfrm>
              <a:prstGeom prst="rect">
                <a:avLst/>
              </a:prstGeom>
              <a:blipFill>
                <a:blip r:embed="rId4"/>
                <a:stretch>
                  <a:fillRect l="-1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3" name="yt_shape_1025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7125b"/>
              </a:rPr>
              <a:t>在平面直角坐标系中，把图形向左或向右平移，点的纵坐标不变；向上或向下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平移，点的横坐标不变；所得图形与原图形相比，形状和大小不变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119" y="1412776"/>
            <a:ext cx="11100497" cy="876002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9" name="yt_shape_1017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a835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80" name="yt_table_101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187506"/>
              </p:ext>
            </p:extLst>
          </p:nvPr>
        </p:nvGraphicFramePr>
        <p:xfrm>
          <a:off x="540047" y="1859435"/>
          <a:ext cx="63344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</a:tbl>
          </a:graphicData>
        </a:graphic>
      </p:graphicFrame>
      <p:sp>
        <p:nvSpPr>
          <p:cNvPr id="10182" name="yt_shape_10182"/>
          <p:cNvSpPr txBox="1"/>
          <p:nvPr/>
        </p:nvSpPr>
        <p:spPr>
          <a:xfrm>
            <a:off x="540119" y="28609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的平移方式是向左平移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44d8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183" name="yt_shape_10183"/>
          <p:cNvSpPr txBox="1"/>
          <p:nvPr/>
        </p:nvSpPr>
        <p:spPr>
          <a:xfrm>
            <a:off x="540000" y="3820424"/>
            <a:ext cx="106711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在上述平移方式下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平移后得到的点的坐标是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C64093-088C-2E5C-B98F-17A8E5A3B269}"/>
              </a:ext>
            </a:extLst>
          </p:cNvPr>
          <p:cNvSpPr txBox="1"/>
          <p:nvPr/>
        </p:nvSpPr>
        <p:spPr>
          <a:xfrm>
            <a:off x="832728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3A9D91-B7D0-98BB-1D5B-E6917A639BDC}"/>
              </a:ext>
            </a:extLst>
          </p:cNvPr>
          <p:cNvSpPr txBox="1"/>
          <p:nvPr/>
        </p:nvSpPr>
        <p:spPr>
          <a:xfrm>
            <a:off x="9759207" y="281418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9699F6-FB33-1FA7-1304-9F57484785A0}"/>
              </a:ext>
            </a:extLst>
          </p:cNvPr>
          <p:cNvSpPr txBox="1"/>
          <p:nvPr/>
        </p:nvSpPr>
        <p:spPr>
          <a:xfrm>
            <a:off x="1364508" y="32896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38CEC3-84F3-1B64-A0F9-58A8E9D6C965}"/>
              </a:ext>
            </a:extLst>
          </p:cNvPr>
          <p:cNvSpPr txBox="1"/>
          <p:nvPr/>
        </p:nvSpPr>
        <p:spPr>
          <a:xfrm>
            <a:off x="2888508" y="32896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74F044-43FD-BF32-2C0F-760F2D36481E}"/>
              </a:ext>
            </a:extLst>
          </p:cNvPr>
          <p:cNvSpPr txBox="1"/>
          <p:nvPr/>
        </p:nvSpPr>
        <p:spPr>
          <a:xfrm>
            <a:off x="9417776" y="377361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4" name="yt_shape_10184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图形在坐标系中的平移</a:t>
            </a:r>
          </a:p>
        </p:txBody>
      </p:sp>
      <p:sp>
        <p:nvSpPr>
          <p:cNvPr id="10185" name="yt_shape_10185"/>
          <p:cNvSpPr txBox="1"/>
          <p:nvPr/>
        </p:nvSpPr>
        <p:spPr>
          <a:xfrm>
            <a:off x="540120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（凉山州中考）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平移后得到线段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09e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f657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86" name="yt_table_101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415866"/>
              </p:ext>
            </p:extLst>
          </p:nvPr>
        </p:nvGraphicFramePr>
        <p:xfrm>
          <a:off x="540047" y="2834771"/>
          <a:ext cx="63344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p:pic>
        <p:nvPicPr>
          <p:cNvPr id="3" name="yt_shape_1715439358642" title="H_26.259764">
            <a:extLst>
              <a:ext uri="{FF2B5EF4-FFF2-40B4-BE49-F238E27FC236}">
                <a16:creationId xmlns:a16="http://schemas.microsoft.com/office/drawing/2014/main" id="{6A64AD74-61F2-71F3-94E1-0FAE7F112F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155743-96CD-7DBA-DD8E-4D5AD6EE8837}"/>
              </a:ext>
            </a:extLst>
          </p:cNvPr>
          <p:cNvSpPr txBox="1"/>
          <p:nvPr/>
        </p:nvSpPr>
        <p:spPr>
          <a:xfrm>
            <a:off x="1364509" y="22993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" name="yt_shape_1018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（柳州龙城中学单元卷）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1bb87"/>
              </a:rPr>
              <a:t>将三角形各点的纵坐标都减去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横坐标保持不变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所得图形与原图形相比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89" name="yt_table_1018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999214"/>
              </p:ext>
            </p:extLst>
          </p:nvPr>
        </p:nvGraphicFramePr>
        <p:xfrm>
          <a:off x="540047" y="1859435"/>
          <a:ext cx="3548063" cy="1901952"/>
        </p:xfrm>
        <a:graphic>
          <a:graphicData uri="http://schemas.openxmlformats.org/drawingml/2006/table">
            <a:tbl>
              <a:tblPr/>
              <a:tblGrid>
                <a:gridCol w="354806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向右平移了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向左平移了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向上平移了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向下平移了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2162431-4E1F-F9F7-0A43-0DD3402E8ED0}"/>
              </a:ext>
            </a:extLst>
          </p:cNvPr>
          <p:cNvSpPr txBox="1"/>
          <p:nvPr/>
        </p:nvSpPr>
        <p:spPr>
          <a:xfrm>
            <a:off x="70033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1" name="yt_shape_10191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平移作图</a:t>
            </a:r>
          </a:p>
        </p:txBody>
      </p:sp>
      <p:sp>
        <p:nvSpPr>
          <p:cNvPr id="10192" name="yt_shape_10192"/>
          <p:cNvSpPr txBox="1"/>
          <p:nvPr/>
        </p:nvSpPr>
        <p:spPr>
          <a:xfrm>
            <a:off x="540119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年合肥市庐阳区期末改编）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6cd1"/>
              </a:rPr>
              <a:t>的小正方形组成的网格中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有个三角形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画出将三角形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格所得的三角形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）三角形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195" name="yt_image_10195" title="H_1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6917" y="2986307"/>
            <a:ext cx="2445082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439358705" title="H_26.259764">
            <a:extLst>
              <a:ext uri="{FF2B5EF4-FFF2-40B4-BE49-F238E27FC236}">
                <a16:creationId xmlns:a16="http://schemas.microsoft.com/office/drawing/2014/main" id="{891609C8-A64F-220C-295B-46A454E5AF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088DD9-A207-6331-2AC8-248559642B65}"/>
              </a:ext>
            </a:extLst>
          </p:cNvPr>
          <p:cNvSpPr txBox="1"/>
          <p:nvPr/>
        </p:nvSpPr>
        <p:spPr>
          <a:xfrm>
            <a:off x="450108" y="2774863"/>
            <a:ext cx="4531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）三角形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197" title="H_192.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3752" y="3502568"/>
            <a:ext cx="2548191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0" name="yt_shape_1020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为坐标原点建立平面直角坐标系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034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）平面直角坐标系如图所示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202" name="yt_image_10202" title="H_1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6917" y="2011799"/>
            <a:ext cx="2445082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9C7EBF-E692-DABD-7378-B8A1072DAD22}"/>
              </a:ext>
            </a:extLst>
          </p:cNvPr>
          <p:cNvSpPr txBox="1"/>
          <p:nvPr/>
        </p:nvSpPr>
        <p:spPr>
          <a:xfrm>
            <a:off x="450108" y="1804170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）平面直角坐标系如图所示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56397C-1FCC-3F70-4AA6-806DEBD9DB92}"/>
              </a:ext>
            </a:extLst>
          </p:cNvPr>
          <p:cNvSpPr txBox="1"/>
          <p:nvPr/>
        </p:nvSpPr>
        <p:spPr>
          <a:xfrm>
            <a:off x="497733" y="2279658"/>
            <a:ext cx="3483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0197" title="H_192.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6698" y="2924944"/>
            <a:ext cx="2548191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4" name="yt_shape_10204"/>
          <p:cNvSpPr txBox="1"/>
          <p:nvPr/>
        </p:nvSpPr>
        <p:spPr>
          <a:xfrm>
            <a:off x="540000" y="900000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混淆坐标系的平移和点的平移而出错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E487BF-83C4-DFD1-6A8E-6F4852818960}"/>
              </a:ext>
            </a:extLst>
          </p:cNvPr>
          <p:cNvSpPr txBox="1"/>
          <p:nvPr/>
        </p:nvSpPr>
        <p:spPr>
          <a:xfrm>
            <a:off x="449989" y="853194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混淆坐标系的平移和点的平移而出错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205"/>
          <p:cNvSpPr txBox="1"/>
          <p:nvPr/>
        </p:nvSpPr>
        <p:spPr>
          <a:xfrm>
            <a:off x="540000" y="14016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已知坐标平面内点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如果将坐标系先向左平移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ec80,isEnd"/>
              </a:rPr>
              <a:t>再向上平移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在新坐标系中的坐标为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330D2A-6397-F8D3-7BDF-68442D086491}"/>
              </a:ext>
            </a:extLst>
          </p:cNvPr>
          <p:cNvSpPr txBox="1"/>
          <p:nvPr/>
        </p:nvSpPr>
        <p:spPr>
          <a:xfrm>
            <a:off x="6369777" y="183034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7" name="yt_shape_1020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06" name="yt_image_10206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9" name="yt_shape_10209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b5ee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0" name="yt_table_102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904443"/>
              </p:ext>
            </p:extLst>
          </p:nvPr>
        </p:nvGraphicFramePr>
        <p:xfrm>
          <a:off x="540047" y="2441600"/>
          <a:ext cx="6012180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228726A-E6ED-CF5C-4FFE-5C54AAD47AFC}"/>
              </a:ext>
            </a:extLst>
          </p:cNvPr>
          <p:cNvSpPr txBox="1"/>
          <p:nvPr/>
        </p:nvSpPr>
        <p:spPr>
          <a:xfrm>
            <a:off x="5595196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2" name="yt_shape_1021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年浙江省改编）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b91c"/>
              </a:rPr>
              <a:t>若将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6" name="yt_table_1021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843922"/>
              </p:ext>
            </p:extLst>
          </p:nvPr>
        </p:nvGraphicFramePr>
        <p:xfrm>
          <a:off x="540047" y="185943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p:grpSp>
        <p:nvGrpSpPr>
          <p:cNvPr id="10213" name="yt_shape_10213_skip" title="H_182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4823" y="1859435"/>
            <a:ext cx="2045111" cy="2320812"/>
            <a:chOff x="0" y="0"/>
            <a:chExt cx="2045111" cy="2320812"/>
          </a:xfrm>
        </p:grpSpPr>
        <p:pic>
          <p:nvPicPr>
            <p:cNvPr id="2" name="yt_image_1021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5111" cy="1924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15" name="yt_shape_10215"/>
            <p:cNvSpPr txBox="1"/>
            <p:nvPr/>
          </p:nvSpPr>
          <p:spPr>
            <a:xfrm>
              <a:off x="413091" y="19608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2FA54F-E389-955C-3113-3A59F8EAE344}"/>
              </a:ext>
            </a:extLst>
          </p:cNvPr>
          <p:cNvSpPr txBox="1"/>
          <p:nvPr/>
        </p:nvSpPr>
        <p:spPr>
          <a:xfrm>
            <a:off x="604445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1075</Words>
  <Application>Microsoft Office PowerPoint</Application>
  <PresentationFormat>宽屏</PresentationFormat>
  <Paragraphs>109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5" baseType="lpstr">
      <vt:lpstr>,isEnd</vt:lpstr>
      <vt:lpstr>_⨹_1_009e2</vt:lpstr>
      <vt:lpstr>_⨹_1_044d8,isEnd</vt:lpstr>
      <vt:lpstr>_⨹_1_0a835</vt:lpstr>
      <vt:lpstr>_⨹_1_6b0a0,isEnd</vt:lpstr>
      <vt:lpstr>_⨹_1_6b5ee</vt:lpstr>
      <vt:lpstr>_⨹_1_a034d</vt:lpstr>
      <vt:lpstr>_⨹_1_b1a54</vt:lpstr>
      <vt:lpstr>_⨹_1_f06f6</vt:lpstr>
      <vt:lpstr>_⨹_11_66cd1</vt:lpstr>
      <vt:lpstr>_⨹_11_b1240</vt:lpstr>
      <vt:lpstr>_⨹_13_1bb87</vt:lpstr>
      <vt:lpstr>_⨹_2_0b91c</vt:lpstr>
      <vt:lpstr>_⨹_2_c1727,isEnd</vt:lpstr>
      <vt:lpstr>_⨹_2_fd3c8</vt:lpstr>
      <vt:lpstr>_⨹_3_4ff9d,isEnd</vt:lpstr>
      <vt:lpstr>_⨹_3_6ecfd</vt:lpstr>
      <vt:lpstr>_⨹_3_9f657</vt:lpstr>
      <vt:lpstr>_⨹_3_b60cd</vt:lpstr>
      <vt:lpstr>_⨹_34_7125b</vt:lpstr>
      <vt:lpstr>_⨹_4_ddefb</vt:lpstr>
      <vt:lpstr>_⨹_5_1ec80,isEnd</vt:lpstr>
      <vt:lpstr>_⨹_5_b550c</vt:lpstr>
      <vt:lpstr>_⨹_6_73c2e</vt:lpstr>
      <vt:lpstr>_⨹_7_552e0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2024-05-13T01:15:49Z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