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4"/>
  </p:notesMasterIdLst>
  <p:sldIdLst>
    <p:sldId id="303" r:id="rId3"/>
    <p:sldId id="305" r:id="rId4"/>
    <p:sldId id="308" r:id="rId5"/>
    <p:sldId id="310" r:id="rId6"/>
    <p:sldId id="317" r:id="rId7"/>
    <p:sldId id="311" r:id="rId8"/>
    <p:sldId id="313" r:id="rId9"/>
    <p:sldId id="314" r:id="rId10"/>
    <p:sldId id="315" r:id="rId11"/>
    <p:sldId id="320" r:id="rId12"/>
    <p:sldId id="256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CE698-1DA8-459F-A1ED-A65007EF4821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3EF14-049D-4BD0-88EC-C53766609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3EF14-049D-4BD0-88EC-C53766609F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19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6" name="yt_shape_11126"/>
          <p:cNvSpPr txBox="1"/>
          <p:nvPr/>
        </p:nvSpPr>
        <p:spPr>
          <a:xfrm>
            <a:off x="551384" y="73779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25" name="yt_image_1112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73779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8" name="yt_shape_11128"/>
          <p:cNvSpPr txBox="1"/>
          <p:nvPr/>
        </p:nvSpPr>
        <p:spPr>
          <a:xfrm>
            <a:off x="551384" y="131995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分段函数的应用</a:t>
            </a:r>
          </a:p>
        </p:txBody>
      </p:sp>
      <p:pic>
        <p:nvPicPr>
          <p:cNvPr id="3" name="yt_shape_1715439476867" title="H_26.259764">
            <a:extLst>
              <a:ext uri="{FF2B5EF4-FFF2-40B4-BE49-F238E27FC236}">
                <a16:creationId xmlns:a16="http://schemas.microsoft.com/office/drawing/2014/main" id="{C9E49D49-0724-C8E9-1C6D-A85C789B95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73265"/>
            <a:ext cx="1186052" cy="333499"/>
          </a:xfrm>
          <a:prstGeom prst="rect">
            <a:avLst/>
          </a:prstGeom>
        </p:spPr>
      </p:pic>
      <p:sp>
        <p:nvSpPr>
          <p:cNvPr id="6" name="yt_shape_11129"/>
          <p:cNvSpPr txBox="1"/>
          <p:nvPr/>
        </p:nvSpPr>
        <p:spPr>
          <a:xfrm>
            <a:off x="551384" y="184482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某玉米种子的价格为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如果一次购买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千克以上的种子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b6df"/>
              </a:rPr>
              <a:t>千克部分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的种子的价格打六折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设购买种子的数量为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付款金额为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e7ed"/>
              </a:rPr>
              <a:t>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间的函数关系的大致图象是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7" name="yt_image_111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265" y="3370762"/>
            <a:ext cx="1583262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11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94527" y="3233602"/>
            <a:ext cx="1589990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134"/>
          <p:cNvSpPr txBox="1"/>
          <p:nvPr/>
        </p:nvSpPr>
        <p:spPr>
          <a:xfrm>
            <a:off x="1142251" y="466038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" name="yt_shape_11135"/>
          <p:cNvSpPr txBox="1"/>
          <p:nvPr/>
        </p:nvSpPr>
        <p:spPr>
          <a:xfrm>
            <a:off x="3097284" y="466038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1" name="yt_image_111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504" y="5198186"/>
            <a:ext cx="1583262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11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99868" y="5061026"/>
            <a:ext cx="1589990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140"/>
          <p:cNvSpPr txBox="1"/>
          <p:nvPr/>
        </p:nvSpPr>
        <p:spPr>
          <a:xfrm>
            <a:off x="1143835" y="642850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" name="yt_shape_11141"/>
          <p:cNvSpPr txBox="1"/>
          <p:nvPr/>
        </p:nvSpPr>
        <p:spPr>
          <a:xfrm>
            <a:off x="3082054" y="642850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578164-8590-781B-524B-60EF14935C56}"/>
              </a:ext>
            </a:extLst>
          </p:cNvPr>
          <p:cNvSpPr txBox="1"/>
          <p:nvPr/>
        </p:nvSpPr>
        <p:spPr>
          <a:xfrm>
            <a:off x="4728573" y="27489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202"/>
              <p:cNvSpPr txBox="1"/>
              <p:nvPr/>
            </p:nvSpPr>
            <p:spPr>
              <a:xfrm>
                <a:off x="540119" y="900000"/>
                <a:ext cx="11111999" cy="27980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求第二档电费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与用电量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）设第二档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的关系式为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5a5b2"/>
                  </a:rPr>
                  <a:t>解得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3" name="yt_shape_11202" descr="{&quot;rangeId&quot;:1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798074"/>
              </a:xfrm>
              <a:prstGeom prst="rect">
                <a:avLst/>
              </a:prstGeom>
              <a:blipFill>
                <a:blip r:embed="rId2"/>
                <a:stretch>
                  <a:fillRect l="-1701" t="-1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04" name="yt_image_11204" title="H_113.58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4213384"/>
            <a:ext cx="2671837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207"/>
              <p:cNvSpPr txBox="1"/>
              <p:nvPr/>
            </p:nvSpPr>
            <p:spPr>
              <a:xfrm>
                <a:off x="540119" y="3309213"/>
                <a:ext cx="11492915" cy="25481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小王家某月用电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交纳电费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100f5"/>
                  </a:rPr>
                  <a:t>第三档每度电费比第二档每度电费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）设第三档每度电费比第二档每度电费多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答：第三档每度电费比第二档每度电费多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4" name="yt_shape_11207" descr="{&quot;rangeId&quot;:1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09213"/>
                <a:ext cx="11492915" cy="2548198"/>
              </a:xfrm>
              <a:prstGeom prst="rect">
                <a:avLst/>
              </a:prstGeom>
              <a:blipFill>
                <a:blip r:embed="rId4"/>
                <a:stretch>
                  <a:fillRect l="-1645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BD944A3-398C-6734-6493-CF0773EE0F8A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106122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）设第二档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的关系式为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BD944A3-398C-6734-6493-CF0773EE0F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10612248" cy="1154189"/>
              </a:xfrm>
              <a:prstGeom prst="rect">
                <a:avLst/>
              </a:prstGeom>
              <a:blipFill>
                <a:blip r:embed="rId5"/>
                <a:stretch>
                  <a:fillRect l="-9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41C2A7F-BA67-6773-09A7-711E0C1F22A6}"/>
                  </a:ext>
                </a:extLst>
              </p:cNvPr>
              <p:cNvSpPr txBox="1"/>
              <p:nvPr/>
            </p:nvSpPr>
            <p:spPr>
              <a:xfrm>
                <a:off x="450108" y="2019696"/>
                <a:ext cx="360667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2_5a5b2"/>
                  </a:rPr>
                  <a:t>解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2_5a5b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41C2A7F-BA67-6773-09A7-711E0C1F22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19696"/>
                <a:ext cx="3606673" cy="1328560"/>
              </a:xfrm>
              <a:prstGeom prst="rect">
                <a:avLst/>
              </a:prstGeom>
              <a:blipFill>
                <a:blip r:embed="rId6"/>
                <a:stretch>
                  <a:fillRect l="-2707" r="-196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A41F6D6-B590-3714-F2AF-B7887517B1D9}"/>
              </a:ext>
            </a:extLst>
          </p:cNvPr>
          <p:cNvSpPr txBox="1"/>
          <p:nvPr/>
        </p:nvSpPr>
        <p:spPr>
          <a:xfrm>
            <a:off x="450108" y="4213384"/>
            <a:ext cx="734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）设第三档每度电费比第二档每度电费多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F2FDD9E-4D66-CD8A-6484-7B118AA6965D}"/>
                  </a:ext>
                </a:extLst>
              </p:cNvPr>
              <p:cNvSpPr txBox="1"/>
              <p:nvPr/>
            </p:nvSpPr>
            <p:spPr>
              <a:xfrm>
                <a:off x="450108" y="4688871"/>
                <a:ext cx="7393687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173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0.05.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7" name="文本框 6" descr="{'rangeId': 11}">
                <a:extLst>
                  <a:ext uri="{FF2B5EF4-FFF2-40B4-BE49-F238E27FC236}">
                    <a16:creationId xmlns:a16="http://schemas.microsoft.com/office/drawing/2014/main" id="{0F2FDD9E-4D66-CD8A-6484-7B118AA696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88871"/>
                <a:ext cx="7393687" cy="766331"/>
              </a:xfrm>
              <a:prstGeom prst="rect">
                <a:avLst/>
              </a:prstGeom>
              <a:blipFill>
                <a:blip r:embed="rId7"/>
                <a:stretch>
                  <a:fillRect l="-1319" r="-13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452A362-73E2-8A72-0846-E054C2CB0B5C}"/>
              </a:ext>
            </a:extLst>
          </p:cNvPr>
          <p:cNvSpPr txBox="1"/>
          <p:nvPr/>
        </p:nvSpPr>
        <p:spPr>
          <a:xfrm>
            <a:off x="450108" y="5361590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答：第三档每度电费比第二档每度电费多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2" name="yt_shape_11142"/>
          <p:cNvSpPr txBox="1"/>
          <p:nvPr/>
        </p:nvSpPr>
        <p:spPr>
          <a:xfrm>
            <a:off x="540120" y="900198"/>
            <a:ext cx="11111999" cy="7629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地打长途电话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需付的话费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与通话时间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880a"/>
              </a:rPr>
              <a:t>之间的函数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143" name="yt_image_11143" title="H_110.5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5822" y="1713899"/>
            <a:ext cx="2180354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7" name="yt_shape_11147"/>
          <p:cNvSpPr txBox="1"/>
          <p:nvPr/>
        </p:nvSpPr>
        <p:spPr>
          <a:xfrm>
            <a:off x="540119" y="3168304"/>
            <a:ext cx="11492915" cy="33106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需付话费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需付话费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某书定价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本以上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本的部分打八折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写出付款金额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78fa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与购书数量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5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92F2DB-545F-13FE-EB00-FC3B887670F8}"/>
              </a:ext>
            </a:extLst>
          </p:cNvPr>
          <p:cNvSpPr txBox="1"/>
          <p:nvPr/>
        </p:nvSpPr>
        <p:spPr>
          <a:xfrm>
            <a:off x="4412508" y="3121498"/>
            <a:ext cx="637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8EACCA-7E1A-E1C4-BF41-4E90809802D7}"/>
              </a:ext>
            </a:extLst>
          </p:cNvPr>
          <p:cNvSpPr txBox="1"/>
          <p:nvPr/>
        </p:nvSpPr>
        <p:spPr>
          <a:xfrm>
            <a:off x="4412508" y="3523835"/>
            <a:ext cx="637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EF7C76-5AF8-A9C9-1528-6DBFF0EB7B04}"/>
                  </a:ext>
                </a:extLst>
              </p:cNvPr>
              <p:cNvSpPr txBox="1"/>
              <p:nvPr/>
            </p:nvSpPr>
            <p:spPr>
              <a:xfrm>
                <a:off x="7175291" y="4127179"/>
                <a:ext cx="4014279" cy="9910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≤20)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&gt;20）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EF7C76-5AF8-A9C9-1528-6DBFF0EB7B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5291" y="4127179"/>
                <a:ext cx="4014279" cy="991058"/>
              </a:xfrm>
              <a:prstGeom prst="rect">
                <a:avLst/>
              </a:prstGeom>
              <a:blipFill>
                <a:blip r:embed="rId3"/>
                <a:stretch>
                  <a:fillRect l="-2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50" name="yt_image_11150" title="H_125.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5635" y="2126269"/>
            <a:ext cx="1849433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52" name="yt_shape_11152"/>
          <p:cNvSpPr txBox="1"/>
          <p:nvPr/>
        </p:nvSpPr>
        <p:spPr>
          <a:xfrm>
            <a:off x="494471" y="3766619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若王女士有一次在非高峰期乘坐这种专车外出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共付费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a5dc,isEnd"/>
              </a:rPr>
              <a:t>求王女士乘坐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这种专车的行驶里程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王女士的行驶里程大于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5km.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24.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王女士乘坐这种专车的行驶里程是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24km.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1F162D-991C-E4B8-FC07-ACAB7640AC56}"/>
              </a:ext>
            </a:extLst>
          </p:cNvPr>
          <p:cNvSpPr txBox="1"/>
          <p:nvPr/>
        </p:nvSpPr>
        <p:spPr>
          <a:xfrm>
            <a:off x="6629048" y="3692066"/>
            <a:ext cx="181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5EB5DE-A1B5-D0AB-6705-57AD7C9EC163}"/>
              </a:ext>
            </a:extLst>
          </p:cNvPr>
          <p:cNvSpPr txBox="1"/>
          <p:nvPr/>
        </p:nvSpPr>
        <p:spPr>
          <a:xfrm>
            <a:off x="404460" y="5146277"/>
            <a:ext cx="6893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王女士的行驶里程大于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5km.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9A8840-D2E5-38A8-6E40-9D411A5C024A}"/>
              </a:ext>
            </a:extLst>
          </p:cNvPr>
          <p:cNvSpPr txBox="1"/>
          <p:nvPr/>
        </p:nvSpPr>
        <p:spPr>
          <a:xfrm>
            <a:off x="404460" y="5621765"/>
            <a:ext cx="5214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D5447A-1CFD-7A5B-8314-4B81D17B1130}"/>
              </a:ext>
            </a:extLst>
          </p:cNvPr>
          <p:cNvSpPr txBox="1"/>
          <p:nvPr/>
        </p:nvSpPr>
        <p:spPr>
          <a:xfrm>
            <a:off x="404460" y="6097253"/>
            <a:ext cx="582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王女士乘坐这种专车的行驶里程是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24km.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368" y="764704"/>
            <a:ext cx="1149291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随着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互联网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时代的到来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利用网络呼叫专车的打车方式深受大众欢迎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2_47a3b,isEnd"/>
              </a:rPr>
              <a:t>据了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在非高峰期时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某种专车所收取的费用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与行驶里程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4_a578d,isEnd"/>
              </a:rPr>
              <a:t>的函数图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象如图所示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请根据图象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5" name="yt_shape_11155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（重庆市中考）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b0cb"/>
              </a:rPr>
              <a:t>分别以每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个单位长度的速度同时从点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沿折线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0466"/>
              </a:rPr>
              <a:t>沿折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当两者相遇时停止运动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a4c3"/>
              </a:rPr>
              <a:t>的距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56" name="yt_image_11156" title="H_206.5620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636912"/>
            <a:ext cx="2228850" cy="262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43434" y="2852936"/>
            <a:ext cx="108844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的函数表达式并注明自变量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A669DD-8DEE-1720-76F7-7BB6ACC49DFD}"/>
                  </a:ext>
                </a:extLst>
              </p:cNvPr>
              <p:cNvSpPr txBox="1"/>
              <p:nvPr/>
            </p:nvSpPr>
            <p:spPr>
              <a:xfrm>
                <a:off x="540390" y="3148093"/>
                <a:ext cx="499491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≤4)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≤6)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A669DD-8DEE-1720-76F7-7BB6ACC49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390" y="3148093"/>
                <a:ext cx="4994910" cy="1154189"/>
              </a:xfrm>
              <a:prstGeom prst="rect">
                <a:avLst/>
              </a:prstGeom>
              <a:blipFill>
                <a:blip r:embed="rId3"/>
                <a:stretch>
                  <a:fillRect l="-1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59" name="yt_shape_11159"/>
              <p:cNvSpPr txBox="1"/>
              <p:nvPr/>
            </p:nvSpPr>
            <p:spPr>
              <a:xfrm>
                <a:off x="551384" y="-387424"/>
                <a:ext cx="11492915" cy="24432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≤4)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4&lt;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≤6)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在如图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平面直角坐标系中画出这个函数的图象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27d24"/>
                  </a:rPr>
                  <a:t>并写出该函数的一条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性质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159" name="yt_shape_11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-387424"/>
                <a:ext cx="11492915" cy="2443233"/>
              </a:xfrm>
              <a:prstGeom prst="rect">
                <a:avLst/>
              </a:prstGeom>
              <a:blipFill>
                <a:blip r:embed="rId2"/>
                <a:stretch>
                  <a:fillRect l="-1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62" name="yt_image_11162" title="H_228.0745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9649" y="2276872"/>
            <a:ext cx="2914650" cy="289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1165" title="H_248.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5760" y="2636912"/>
            <a:ext cx="3055474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12FFB66-D6CE-8BF6-36E0-528239BD574B}"/>
              </a:ext>
            </a:extLst>
          </p:cNvPr>
          <p:cNvSpPr txBox="1"/>
          <p:nvPr/>
        </p:nvSpPr>
        <p:spPr>
          <a:xfrm>
            <a:off x="461493" y="1517135"/>
            <a:ext cx="113528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）函数图象如图，根据函数图象，该函数的性质为当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67230"/>
              </a:rPr>
              <a:t>的增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793E77-D433-018A-9733-6C8971488D32}"/>
              </a:ext>
            </a:extLst>
          </p:cNvPr>
          <p:cNvSpPr txBox="1"/>
          <p:nvPr/>
        </p:nvSpPr>
        <p:spPr>
          <a:xfrm>
            <a:off x="461493" y="1992623"/>
            <a:ext cx="8465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大而增大，当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（答案不唯一）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164"/>
          <p:cNvSpPr txBox="1"/>
          <p:nvPr/>
        </p:nvSpPr>
        <p:spPr>
          <a:xfrm>
            <a:off x="103992" y="-1674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）函数图象如图，根据函数图象，该函数的性质为当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_67230"/>
              </a:rPr>
              <a:t>的增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大而增大，当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（答案不唯一）</a:t>
            </a:r>
          </a:p>
        </p:txBody>
      </p:sp>
      <p:sp>
        <p:nvSpPr>
          <p:cNvPr id="9" name="yt_shape_11166"/>
          <p:cNvSpPr txBox="1"/>
          <p:nvPr/>
        </p:nvSpPr>
        <p:spPr>
          <a:xfrm>
            <a:off x="103872" y="944308"/>
            <a:ext cx="3039486" cy="29147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850" b="0" i="0" u="none" spc="-15850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5850" b="0" i="0" u="none" spc="20114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</a:p>
        </p:txBody>
      </p:sp>
      <p:sp>
        <p:nvSpPr>
          <p:cNvPr id="10" name="yt_shape_11168"/>
          <p:cNvSpPr txBox="1"/>
          <p:nvPr/>
        </p:nvSpPr>
        <p:spPr>
          <a:xfrm>
            <a:off x="717260" y="5763639"/>
            <a:ext cx="821218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结合函数图象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个单位长度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199D8F-762B-271F-D62F-D5BE6C08D8F6}"/>
              </a:ext>
            </a:extLst>
          </p:cNvPr>
          <p:cNvSpPr txBox="1"/>
          <p:nvPr/>
        </p:nvSpPr>
        <p:spPr>
          <a:xfrm>
            <a:off x="627249" y="6192321"/>
            <a:ext cx="7806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个单位长度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1" name="yt_shape_1117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70" name="yt_image_11170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3" name="yt_shape_11173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在同一条道路上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乙先出发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8ae7"/>
              </a:rPr>
              <a:t>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线段表示甲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乙两车之间的距离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3772"/>
              </a:rPr>
              <a:t>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7" name="yt_table_1117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346763"/>
              </p:ext>
            </p:extLst>
          </p:nvPr>
        </p:nvGraphicFramePr>
        <p:xfrm>
          <a:off x="540047" y="2921731"/>
          <a:ext cx="4583113" cy="1901952"/>
        </p:xfrm>
        <a:graphic>
          <a:graphicData uri="http://schemas.openxmlformats.org/drawingml/2006/table">
            <a:tbl>
              <a:tblPr/>
              <a:tblGrid>
                <a:gridCol w="4583113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乙先出发的时间为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甲的速度比乙的速度快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甲出发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后两车相遇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地比乙到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地迟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p:grpSp>
        <p:nvGrpSpPr>
          <p:cNvPr id="11174" name="yt_shape_11174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4844" y="2921731"/>
            <a:ext cx="2285143" cy="1887615"/>
            <a:chOff x="0" y="0"/>
            <a:chExt cx="2285143" cy="1887615"/>
          </a:xfrm>
        </p:grpSpPr>
        <p:pic>
          <p:nvPicPr>
            <p:cNvPr id="2" name="yt_image_1117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85143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76" name="yt_shape_11176"/>
            <p:cNvSpPr txBox="1"/>
            <p:nvPr/>
          </p:nvSpPr>
          <p:spPr>
            <a:xfrm>
              <a:off x="609290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C1EC847-2139-ECAD-D2D3-A1AD74C05ED1}"/>
              </a:ext>
            </a:extLst>
          </p:cNvPr>
          <p:cNvSpPr txBox="1"/>
          <p:nvPr/>
        </p:nvSpPr>
        <p:spPr>
          <a:xfrm>
            <a:off x="319330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9" name="yt_shape_1117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购买一种苹果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所付款金额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与购买量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e50e,isEnd"/>
              </a:rPr>
              <a:t>之间的函数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图象由线段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则一次购买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千克这种苹果比分三次每次购买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3b65,isEnd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这种苹果可节省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183" name="yt_shape_11183"/>
          <p:cNvSpPr txBox="1"/>
          <p:nvPr/>
        </p:nvSpPr>
        <p:spPr>
          <a:xfrm>
            <a:off x="540000" y="423222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80" name="yt_shape_11180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3477" y="2491930"/>
            <a:ext cx="1825045" cy="1689876"/>
            <a:chOff x="0" y="0"/>
            <a:chExt cx="1825045" cy="1689876"/>
          </a:xfrm>
        </p:grpSpPr>
        <p:pic>
          <p:nvPicPr>
            <p:cNvPr id="2" name="yt_image_1118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5045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82" name="yt_shape_11182"/>
            <p:cNvSpPr txBox="1"/>
            <p:nvPr/>
          </p:nvSpPr>
          <p:spPr>
            <a:xfrm>
              <a:off x="379241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2C642BE-EFD3-0166-C305-3346C3221000}"/>
              </a:ext>
            </a:extLst>
          </p:cNvPr>
          <p:cNvSpPr txBox="1"/>
          <p:nvPr/>
        </p:nvSpPr>
        <p:spPr>
          <a:xfrm>
            <a:off x="28885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86" name="yt_shape_11186"/>
              <p:cNvSpPr txBox="1"/>
              <p:nvPr/>
            </p:nvSpPr>
            <p:spPr>
              <a:xfrm>
                <a:off x="540119" y="900000"/>
                <a:ext cx="11492915" cy="44318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（玉林八中月考卷）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长丰草莓是安徽省特色水果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安徽省的特产之一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6abc"/>
                  </a:rPr>
                  <a:t>其产地长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丰县是国家无公害草莓生产示范基地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0_5cc1f"/>
                  </a:rPr>
                  <a:t>小李从长丰通过某快递公司给在北京的姥姥寄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一盒草莓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快递时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他了解到这个公司除收取每次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元的包装费外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草莓不超过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5b3d"/>
                  </a:rPr>
                  <a:t>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克收费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则超出部分按每千克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元加收费用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f59af"/>
                  </a:rPr>
                  <a:t>设该公司从长丰到北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京快寄草莓的费用为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所寄草莓为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03f46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之间的函数关系式为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0&lt;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&gt;1)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186" name="yt_shape_11186" descr="{&quot;rangeId&quot;:2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31854"/>
              </a:xfrm>
              <a:prstGeom prst="rect">
                <a:avLst/>
              </a:prstGeom>
              <a:blipFill>
                <a:blip r:embed="rId2"/>
                <a:stretch>
                  <a:fillRect l="-1645" t="-1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67D7C67-8439-452E-281B-7D8A454B787C}"/>
              </a:ext>
            </a:extLst>
          </p:cNvPr>
          <p:cNvSpPr txBox="1"/>
          <p:nvPr/>
        </p:nvSpPr>
        <p:spPr>
          <a:xfrm>
            <a:off x="450108" y="3706122"/>
            <a:ext cx="11057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endParaRPr lang="en-US" altLang="zh-CN" sz="2400" dirty="0">
              <a:solidFill>
                <a:srgbClr val="FF0000"/>
              </a:solidFill>
              <a:latin typeface="宋体/Times New Roman" pitchFamily="24"/>
              <a:ea typeface="楷体" pitchFamily="24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03f46"/>
              </a:rPr>
              <a:t> 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AF2E88-0CF0-2C6C-E696-F2AA2E5EF1A1}"/>
                  </a:ext>
                </a:extLst>
              </p:cNvPr>
              <p:cNvSpPr txBox="1"/>
              <p:nvPr/>
            </p:nvSpPr>
            <p:spPr>
              <a:xfrm>
                <a:off x="450108" y="3861048"/>
                <a:ext cx="804652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之间的函数关系式为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&gt;1)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AF2E88-0CF0-2C6C-E696-F2AA2E5EF1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61048"/>
                <a:ext cx="8046529" cy="1154189"/>
              </a:xfrm>
              <a:prstGeom prst="rect">
                <a:avLst/>
              </a:prstGeom>
              <a:blipFill>
                <a:blip r:embed="rId3"/>
                <a:stretch>
                  <a:fillRect l="-1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1188"/>
          <p:cNvSpPr txBox="1"/>
          <p:nvPr/>
        </p:nvSpPr>
        <p:spPr>
          <a:xfrm>
            <a:off x="540119" y="5149094"/>
            <a:ext cx="946412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已知小李给姥姥快寄了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千克草莓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这次快寄的费用是多少元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答：小李这次快寄的费用是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FD244F-1278-61EC-CF45-CB01B7AB6E67}"/>
              </a:ext>
            </a:extLst>
          </p:cNvPr>
          <p:cNvSpPr txBox="1"/>
          <p:nvPr/>
        </p:nvSpPr>
        <p:spPr>
          <a:xfrm>
            <a:off x="450108" y="5577776"/>
            <a:ext cx="6203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6A0FBF-AC26-DEEF-7041-757FA0C20322}"/>
              </a:ext>
            </a:extLst>
          </p:cNvPr>
          <p:cNvSpPr txBox="1"/>
          <p:nvPr/>
        </p:nvSpPr>
        <p:spPr>
          <a:xfrm>
            <a:off x="450108" y="6053264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答：小李这次快寄的费用是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3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2" name="yt_shape_1119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91" name="yt_image_11191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4" name="yt_shape_1119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数据观念）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某市将实行居民生活用电阶梯电价方案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a1f1"/>
              </a:rPr>
              <a:t>图中折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线反映了每户居民每月电费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与用电量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1195" name="yt_table_1119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221632"/>
              </p:ext>
            </p:extLst>
          </p:nvPr>
        </p:nvGraphicFramePr>
        <p:xfrm>
          <a:off x="540000" y="2593964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27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21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3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091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档次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每月用电量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197" name="yt_shape_11197"/>
          <p:cNvSpPr txBox="1"/>
          <p:nvPr/>
        </p:nvSpPr>
        <p:spPr>
          <a:xfrm>
            <a:off x="540000" y="399757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小王家某月用电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需交电费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1199" name="yt_image_11199" title="H_113.58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0162" y="4629237"/>
            <a:ext cx="2671837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1AD5F26-39BD-5FDC-74FC-3E11FF7FF487}"/>
              </a:ext>
            </a:extLst>
          </p:cNvPr>
          <p:cNvSpPr txBox="1"/>
          <p:nvPr/>
        </p:nvSpPr>
        <p:spPr>
          <a:xfrm>
            <a:off x="5936389" y="395076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1085</Words>
  <Application>Microsoft Office PowerPoint</Application>
  <PresentationFormat>宽屏</PresentationFormat>
  <Paragraphs>89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50" baseType="lpstr">
      <vt:lpstr>,isEnd</vt:lpstr>
      <vt:lpstr>_⨹_1_03f46</vt:lpstr>
      <vt:lpstr>_⨹_1_13772</vt:lpstr>
      <vt:lpstr>_⨹_1_478fa,isEnd</vt:lpstr>
      <vt:lpstr>_⨹_1_c5b3d</vt:lpstr>
      <vt:lpstr>_⨹_1_c8ae7</vt:lpstr>
      <vt:lpstr>_⨹_1_ee7ed</vt:lpstr>
      <vt:lpstr>_⨹_15_100f5</vt:lpstr>
      <vt:lpstr>_⨹_2_23b65,isEnd</vt:lpstr>
      <vt:lpstr>_⨹_2_30466</vt:lpstr>
      <vt:lpstr>_⨹_2_47a3b,isEnd</vt:lpstr>
      <vt:lpstr>_⨹_2_5a5b2</vt:lpstr>
      <vt:lpstr>_⨹_2_67230</vt:lpstr>
      <vt:lpstr>_⨹_2_ea4c3</vt:lpstr>
      <vt:lpstr>_⨹_20_5cc1f</vt:lpstr>
      <vt:lpstr>_⨹_3_9a1f1</vt:lpstr>
      <vt:lpstr>_⨹_4_0b0cb</vt:lpstr>
      <vt:lpstr>_⨹_4_16abc</vt:lpstr>
      <vt:lpstr>_⨹_4_6b6df</vt:lpstr>
      <vt:lpstr>_⨹_4_a578d,isEnd</vt:lpstr>
      <vt:lpstr>_⨹_5_5e50e,isEnd</vt:lpstr>
      <vt:lpstr>_⨹_5_e880a</vt:lpstr>
      <vt:lpstr>_⨹_6_5a5dc,isEnd</vt:lpstr>
      <vt:lpstr>_⨹_9_27d24</vt:lpstr>
      <vt:lpstr>_⨹_9_f59af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2024-05-11T14:54:45Z</dcterms:created>
  <dcterms:modified xsi:type="dcterms:W3CDTF">2024-05-13T01:47:30Z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