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9" r:id="rId7"/>
    <p:sldId id="310" r:id="rId8"/>
    <p:sldId id="312" r:id="rId9"/>
    <p:sldId id="313" r:id="rId10"/>
    <p:sldId id="316" r:id="rId11"/>
    <p:sldId id="322" r:id="rId12"/>
    <p:sldId id="317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yt_shape_10256"/>
          <p:cNvSpPr txBox="1"/>
          <p:nvPr/>
        </p:nvSpPr>
        <p:spPr>
          <a:xfrm>
            <a:off x="540000" y="900000"/>
            <a:ext cx="236808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55" name="yt_image_10255" title="H_41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58" name="yt_shape_10258"/>
              <p:cNvSpPr txBox="1"/>
              <p:nvPr/>
            </p:nvSpPr>
            <p:spPr>
              <a:xfrm>
                <a:off x="540000" y="1482165"/>
                <a:ext cx="8326510" cy="39744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平面直角坐标系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坐标平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面内点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的坐标</m:t>
                                    </m:r>
                                  </m:e>
                                </m:eqArr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d>
                                      <m:dPr>
                                        <m:begChr m:val="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各象限内点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的坐标特征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第一象限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（</m:t>
                                            </m:r>
                                            <m: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＋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，</m:t>
                                            </m:r>
                                            <m: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＋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第二象限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en-US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(−,</m:t>
                                                </m:r>
                                                <m: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＋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）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第三象限</m:t>
                                            </m:r>
                                            <m:r>
                                              <a:rPr lang="en-US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(−,−)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第四象限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（</m:t>
                                                </m:r>
                                                <m: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＋</m:t>
                                                </m:r>
                                                <m:r>
                                                  <a:rPr lang="en-US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,−)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d>
                                      <m:dPr>
                                        <m:begChr m:val="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坐标轴上的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点的坐标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轴上：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（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𝑥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，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0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）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𝑦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轴上：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（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0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，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𝑦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）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宋体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原点：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（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0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，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0</m:t>
                                                </m:r>
                                                <m:r>
                                                  <a:rPr lang="zh-CN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）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宋体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58" name="yt_shape_10258" descr="{&quot;rangeId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326510" cy="3974421"/>
              </a:xfrm>
              <a:prstGeom prst="rect">
                <a:avLst/>
              </a:prstGeom>
              <a:blipFill>
                <a:blip r:embed="rId3"/>
                <a:stretch>
                  <a:fillRect l="-2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DC37A2-28A6-60C8-D573-1192F2F3D1CD}"/>
                  </a:ext>
                </a:extLst>
              </p:cNvPr>
              <p:cNvSpPr txBox="1"/>
              <p:nvPr/>
            </p:nvSpPr>
            <p:spPr>
              <a:xfrm>
                <a:off x="7273572" y="2001398"/>
                <a:ext cx="1561212" cy="4752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(−,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）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, 'mathAnswerShape': 1, 'IsSplitBraceMath': 1}">
                <a:extLst>
                  <a:ext uri="{FF2B5EF4-FFF2-40B4-BE49-F238E27FC236}">
                    <a16:creationId xmlns:a16="http://schemas.microsoft.com/office/drawing/2014/main" id="{61DC37A2-28A6-60C8-D573-1192F2F3D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3572" y="2001398"/>
                <a:ext cx="1561212" cy="4752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AD65B-2472-9A15-36F4-E98F81CAE92B}"/>
                  </a:ext>
                </a:extLst>
              </p:cNvPr>
              <p:cNvSpPr txBox="1"/>
              <p:nvPr/>
            </p:nvSpPr>
            <p:spPr>
              <a:xfrm>
                <a:off x="7273572" y="2986728"/>
                <a:ext cx="1561212" cy="4752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（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,−)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, 'mathAnswerShape': 1, 'IsSplitBraceMath': 1}">
                <a:extLst>
                  <a:ext uri="{FF2B5EF4-FFF2-40B4-BE49-F238E27FC236}">
                    <a16:creationId xmlns:a16="http://schemas.microsoft.com/office/drawing/2014/main" id="{F45AD65B-2472-9A15-36F4-E98F81CAE9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3572" y="2986728"/>
                <a:ext cx="1561212" cy="4752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720FC9-2A55-1B7B-E011-1EBFDE82D727}"/>
                  </a:ext>
                </a:extLst>
              </p:cNvPr>
              <p:cNvSpPr txBox="1"/>
              <p:nvPr/>
            </p:nvSpPr>
            <p:spPr>
              <a:xfrm>
                <a:off x="7130697" y="3651192"/>
                <a:ext cx="1729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（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）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, 'mathAnswerShape': 1, 'IsSplitBraceMath': 1}">
                <a:extLst>
                  <a:ext uri="{FF2B5EF4-FFF2-40B4-BE49-F238E27FC236}">
                    <a16:creationId xmlns:a16="http://schemas.microsoft.com/office/drawing/2014/main" id="{FC720FC9-2A55-1B7B-E011-1EBFDE82D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697" y="3651192"/>
                <a:ext cx="1729486" cy="459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664CED-E1CB-7B22-FDFA-1A76BE35C5D9}"/>
                  </a:ext>
                </a:extLst>
              </p:cNvPr>
              <p:cNvSpPr txBox="1"/>
              <p:nvPr/>
            </p:nvSpPr>
            <p:spPr>
              <a:xfrm>
                <a:off x="7126728" y="4123823"/>
                <a:ext cx="1737423" cy="4728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（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𝑦</m:t>
                      </m:r>
                      <m: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）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664CED-E1CB-7B22-FDFA-1A76BE35C5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6728" y="4123823"/>
                <a:ext cx="1737423" cy="4728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895BBC-74BC-F504-22C0-D84DBA85AFE5}"/>
                  </a:ext>
                </a:extLst>
              </p:cNvPr>
              <p:cNvSpPr txBox="1"/>
              <p:nvPr/>
            </p:nvSpPr>
            <p:spPr>
              <a:xfrm>
                <a:off x="6968772" y="4772475"/>
                <a:ext cx="173583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（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）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, 'mathAnswerShape': 1, 'IsSplitBraceMath': 1}">
                <a:extLst>
                  <a:ext uri="{FF2B5EF4-FFF2-40B4-BE49-F238E27FC236}">
                    <a16:creationId xmlns:a16="http://schemas.microsoft.com/office/drawing/2014/main" id="{98895BBC-74BC-F504-22C0-D84DBA85A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772" y="4772475"/>
                <a:ext cx="1735836" cy="4594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8" name="yt_shape_10308"/>
          <p:cNvSpPr txBox="1"/>
          <p:nvPr/>
        </p:nvSpPr>
        <p:spPr>
          <a:xfrm>
            <a:off x="540000" y="900000"/>
            <a:ext cx="40331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309"/>
              <p:cNvSpPr txBox="1"/>
              <p:nvPr/>
            </p:nvSpPr>
            <p:spPr>
              <a:xfrm>
                <a:off x="540119" y="1531667"/>
                <a:ext cx="8299256" cy="1324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三角形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a0e8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309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8299256" cy="1324273"/>
              </a:xfrm>
              <a:prstGeom prst="rect">
                <a:avLst/>
              </a:prstGeom>
              <a:blipFill>
                <a:blip r:embed="rId2"/>
                <a:stretch>
                  <a:fillRect l="-2278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11" name="yt_image_103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4340" y="1531667"/>
            <a:ext cx="3157659" cy="23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AE4E67-5A89-1F28-6A38-1941D2203EFD}"/>
                  </a:ext>
                </a:extLst>
              </p:cNvPr>
              <p:cNvSpPr txBox="1"/>
              <p:nvPr/>
            </p:nvSpPr>
            <p:spPr>
              <a:xfrm>
                <a:off x="450108" y="1484861"/>
                <a:ext cx="769143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三角形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5a0e8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82AE4E67-5A89-1F28-6A38-1941D2203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84861"/>
                <a:ext cx="7691438" cy="765061"/>
              </a:xfrm>
              <a:prstGeom prst="rect">
                <a:avLst/>
              </a:prstGeom>
              <a:blipFill>
                <a:blip r:embed="rId4"/>
                <a:stretch>
                  <a:fillRect l="-1268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3DFFAF-C995-EDD4-F9D6-AF99E95EC595}"/>
                  </a:ext>
                </a:extLst>
              </p:cNvPr>
              <p:cNvSpPr txBox="1"/>
              <p:nvPr/>
            </p:nvSpPr>
            <p:spPr>
              <a:xfrm>
                <a:off x="450108" y="2156310"/>
                <a:ext cx="31423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E53DFFAF-C995-EDD4-F9D6-AF99E95EC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56310"/>
                <a:ext cx="3142361" cy="733629"/>
              </a:xfrm>
              <a:prstGeom prst="rect">
                <a:avLst/>
              </a:prstGeom>
              <a:blipFill>
                <a:blip r:embed="rId5"/>
                <a:stretch>
                  <a:fillRect l="-3107" r="-310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yt_shape_1031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13" name="yt_image_1031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6" name="yt_shape_10316"/>
          <p:cNvSpPr txBox="1"/>
          <p:nvPr/>
        </p:nvSpPr>
        <p:spPr>
          <a:xfrm>
            <a:off x="540000" y="1482165"/>
            <a:ext cx="9900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7" name="yt_table_103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072240"/>
              </p:ext>
            </p:extLst>
          </p:nvPr>
        </p:nvGraphicFramePr>
        <p:xfrm>
          <a:off x="540047" y="1961468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sp>
        <p:nvSpPr>
          <p:cNvPr id="10319" name="yt_shape_10319"/>
          <p:cNvSpPr txBox="1"/>
          <p:nvPr/>
        </p:nvSpPr>
        <p:spPr>
          <a:xfrm>
            <a:off x="540120" y="29630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年青海省改编）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d14c,isEnd"/>
              </a:rPr>
              <a:t>平移使得一个端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c51,isEnd"/>
              </a:rPr>
              <a:t>平移后另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一个端点的坐标为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320" name="yt_image_10320" title="H_116.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6382" y="4554952"/>
            <a:ext cx="1779235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EFD5FE-2A63-DD30-A097-6C6E45870CDA}"/>
              </a:ext>
            </a:extLst>
          </p:cNvPr>
          <p:cNvSpPr txBox="1"/>
          <p:nvPr/>
        </p:nvSpPr>
        <p:spPr>
          <a:xfrm>
            <a:off x="942412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6BFCD1-FA94-A9A1-B3CC-1E0212736C9D}"/>
              </a:ext>
            </a:extLst>
          </p:cNvPr>
          <p:cNvSpPr txBox="1"/>
          <p:nvPr/>
        </p:nvSpPr>
        <p:spPr>
          <a:xfrm>
            <a:off x="3193309" y="3867192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2779" y="700412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22" name="yt_image_1032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779" y="70041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5" name="yt_shape_10325"/>
          <p:cNvSpPr txBox="1"/>
          <p:nvPr/>
        </p:nvSpPr>
        <p:spPr>
          <a:xfrm>
            <a:off x="542898" y="12825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（动点问题）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d61a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轴负半轴上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轴负半轴上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有一动点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aa0"/>
              </a:rPr>
              <a:t>个单位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则何时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并求出此时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26" name="yt_image_103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71112" y="2601095"/>
            <a:ext cx="158445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8" name="yt_shape_10328"/>
          <p:cNvSpPr txBox="1"/>
          <p:nvPr/>
        </p:nvSpPr>
        <p:spPr>
          <a:xfrm>
            <a:off x="497411" y="4191008"/>
            <a:ext cx="39273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的运动时间为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29" name="yt_shape_10329"/>
              <p:cNvSpPr txBox="1"/>
              <p:nvPr/>
            </p:nvSpPr>
            <p:spPr>
              <a:xfrm>
                <a:off x="497411" y="4670311"/>
                <a:ext cx="720870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329" name="yt_shape_10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11" y="4670311"/>
                <a:ext cx="7208705" cy="638893"/>
              </a:xfrm>
              <a:prstGeom prst="rect">
                <a:avLst/>
              </a:prstGeom>
              <a:blipFill>
                <a:blip r:embed="rId4"/>
                <a:stretch>
                  <a:fillRect l="-2623" r="-16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8993A9-56F8-466B-5143-6B20ACD1B67C}"/>
              </a:ext>
            </a:extLst>
          </p:cNvPr>
          <p:cNvSpPr txBox="1"/>
          <p:nvPr/>
        </p:nvSpPr>
        <p:spPr>
          <a:xfrm>
            <a:off x="418612" y="2264879"/>
            <a:ext cx="406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的运动时间为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A4A83D-11D0-4F4C-9CBF-4137344609A7}"/>
                  </a:ext>
                </a:extLst>
              </p:cNvPr>
              <p:cNvSpPr txBox="1"/>
              <p:nvPr/>
            </p:nvSpPr>
            <p:spPr>
              <a:xfrm>
                <a:off x="418612" y="2564904"/>
                <a:ext cx="73190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A4A83D-11D0-4F4C-9CBF-413734460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12" y="2564904"/>
                <a:ext cx="7319073" cy="726326"/>
              </a:xfrm>
              <a:prstGeom prst="rect">
                <a:avLst/>
              </a:prstGeom>
              <a:blipFill>
                <a:blip r:embed="rId5"/>
                <a:stretch>
                  <a:fillRect l="-1333" r="-133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331"/>
              <p:cNvSpPr txBox="1"/>
              <p:nvPr/>
            </p:nvSpPr>
            <p:spPr>
              <a:xfrm>
                <a:off x="508623" y="3030254"/>
                <a:ext cx="8659422" cy="17979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0" name="yt_shape_10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23" y="3030254"/>
                <a:ext cx="8659422" cy="1797993"/>
              </a:xfrm>
              <a:prstGeom prst="rect">
                <a:avLst/>
              </a:prstGeom>
              <a:blipFill>
                <a:blip r:embed="rId6"/>
                <a:stretch>
                  <a:fillRect l="-2111" r="-1196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333"/>
          <p:cNvSpPr txBox="1"/>
          <p:nvPr/>
        </p:nvSpPr>
        <p:spPr>
          <a:xfrm>
            <a:off x="508623" y="4879035"/>
            <a:ext cx="8412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上运动时，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不能构成三角形，不成立；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0334"/>
              <p:cNvSpPr txBox="1"/>
              <p:nvPr/>
            </p:nvSpPr>
            <p:spPr>
              <a:xfrm>
                <a:off x="508742" y="5358338"/>
                <a:ext cx="11492915" cy="2374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4+4+4+2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综上，经过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，对应的点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的坐标分别为（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1dd92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0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42" y="5358338"/>
                <a:ext cx="11492915" cy="2374817"/>
              </a:xfrm>
              <a:prstGeom prst="rect">
                <a:avLst/>
              </a:prstGeom>
              <a:blipFill>
                <a:blip r:embed="rId7"/>
                <a:stretch>
                  <a:fillRect l="-1591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F2018FC-D6D6-DD57-0A5B-BE6875A99692}"/>
                  </a:ext>
                </a:extLst>
              </p:cNvPr>
              <p:cNvSpPr txBox="1"/>
              <p:nvPr/>
            </p:nvSpPr>
            <p:spPr>
              <a:xfrm>
                <a:off x="418612" y="2983448"/>
                <a:ext cx="8755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F2018FC-D6D6-DD57-0A5B-BE6875A99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12" y="2983448"/>
                <a:ext cx="8755762" cy="765061"/>
              </a:xfrm>
              <a:prstGeom prst="rect">
                <a:avLst/>
              </a:prstGeom>
              <a:blipFill>
                <a:blip r:embed="rId8"/>
                <a:stretch>
                  <a:fillRect l="-1114" r="-111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09FDC9E-1AAE-CB26-D540-4A6AD706F181}"/>
              </a:ext>
            </a:extLst>
          </p:cNvPr>
          <p:cNvSpPr txBox="1"/>
          <p:nvPr/>
        </p:nvSpPr>
        <p:spPr>
          <a:xfrm>
            <a:off x="418731" y="3554135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789C158-DC81-2C22-E787-0C802AF4B8DF}"/>
                  </a:ext>
                </a:extLst>
              </p:cNvPr>
              <p:cNvSpPr txBox="1"/>
              <p:nvPr/>
            </p:nvSpPr>
            <p:spPr>
              <a:xfrm>
                <a:off x="412402" y="3825714"/>
                <a:ext cx="46742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789C158-DC81-2C22-E787-0C802AF4B8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02" y="3825714"/>
                <a:ext cx="4674298" cy="727279"/>
              </a:xfrm>
              <a:prstGeom prst="rect">
                <a:avLst/>
              </a:prstGeom>
              <a:blipFill>
                <a:blip r:embed="rId9"/>
                <a:stretch>
                  <a:fillRect l="-2089" r="-208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EF33965-5DAD-EFC4-3EF3-808E46279C6A}"/>
              </a:ext>
            </a:extLst>
          </p:cNvPr>
          <p:cNvSpPr txBox="1"/>
          <p:nvPr/>
        </p:nvSpPr>
        <p:spPr>
          <a:xfrm>
            <a:off x="409895" y="4387480"/>
            <a:ext cx="851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上运动时，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不能构成三角形，不成立；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B225D7A-439F-66FF-FFA2-A865358B8538}"/>
                  </a:ext>
                </a:extLst>
              </p:cNvPr>
              <p:cNvSpPr txBox="1"/>
              <p:nvPr/>
            </p:nvSpPr>
            <p:spPr>
              <a:xfrm>
                <a:off x="409895" y="4702157"/>
                <a:ext cx="98527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上运动时，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PO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B225D7A-439F-66FF-FFA2-A865358B85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895" y="4702157"/>
                <a:ext cx="9852723" cy="765061"/>
              </a:xfrm>
              <a:prstGeom prst="rect">
                <a:avLst/>
              </a:prstGeom>
              <a:blipFill>
                <a:blip r:embed="rId10"/>
                <a:stretch>
                  <a:fillRect l="-928" r="-98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61BE869-539C-0019-A4EF-68D954765487}"/>
                  </a:ext>
                </a:extLst>
              </p:cNvPr>
              <p:cNvSpPr txBox="1"/>
              <p:nvPr/>
            </p:nvSpPr>
            <p:spPr>
              <a:xfrm>
                <a:off x="376768" y="5092408"/>
                <a:ext cx="750347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4+4+4+2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61BE869-539C-0019-A4EF-68D954765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68" y="5092408"/>
                <a:ext cx="7503478" cy="874154"/>
              </a:xfrm>
              <a:prstGeom prst="rect">
                <a:avLst/>
              </a:prstGeom>
              <a:blipFill>
                <a:blip r:embed="rId11"/>
                <a:stretch>
                  <a:fillRect l="-1300" r="-1300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48D25FE3-FC28-C0AE-57FF-6ECB540E0DF8}"/>
              </a:ext>
            </a:extLst>
          </p:cNvPr>
          <p:cNvSpPr txBox="1"/>
          <p:nvPr/>
        </p:nvSpPr>
        <p:spPr>
          <a:xfrm>
            <a:off x="376768" y="5824217"/>
            <a:ext cx="1108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综上，经过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，对应的点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的坐标分别为（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1dd92"/>
              </a:rPr>
              <a:t>），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BEA2D2B-C378-F07B-1C37-500229945A98}"/>
              </a:ext>
            </a:extLst>
          </p:cNvPr>
          <p:cNvSpPr txBox="1"/>
          <p:nvPr/>
        </p:nvSpPr>
        <p:spPr>
          <a:xfrm>
            <a:off x="376768" y="6299704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0" name="yt_shape_10260"/>
              <p:cNvSpPr txBox="1"/>
              <p:nvPr/>
            </p:nvSpPr>
            <p:spPr>
              <a:xfrm>
                <a:off x="540000" y="900000"/>
                <a:ext cx="9000284" cy="2506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平面直角坐标系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点到坐标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轴的距离</m:t>
                                      </m:r>
                                    </m:e>
                                  </m:mr>
                                </m:m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点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𝑃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（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）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到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轴的距离为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｜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𝑦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｜　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点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𝑃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（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）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到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轴的距离为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｜</m:t>
                                        </m:r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𝑥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｜　</m:t>
                                        </m:r>
                                      </m:e>
                                    </m:ba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图形在坐标系中的平移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上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加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下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减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，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左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减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右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宋体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加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宋体" panose="02040503050406030204" pitchFamily="48" charset="0"/>
                                        <a:ea typeface="宋体" panose="02040503050406030204" pitchFamily="48" charset="0"/>
                                      </a:rPr>
                                      <m:t>.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260" name="yt_shape_10260" descr="{&quot;rangeId&quot;:2,&quot;pageBreak&quot;:true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00284" cy="2506840"/>
              </a:xfrm>
              <a:prstGeom prst="rect">
                <a:avLst/>
              </a:prstGeom>
              <a:blipFill>
                <a:blip r:embed="rId2"/>
                <a:stretch>
                  <a:fillRect l="-2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2A9AEB-4835-A670-6A80-082173EA03C9}"/>
                  </a:ext>
                </a:extLst>
              </p:cNvPr>
              <p:cNvSpPr txBox="1"/>
              <p:nvPr/>
            </p:nvSpPr>
            <p:spPr>
              <a:xfrm>
                <a:off x="8278968" y="994609"/>
                <a:ext cx="1264349" cy="4728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｜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𝑦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｜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7F2A9AEB-4835-A670-6A80-082173EA0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8968" y="994609"/>
                <a:ext cx="1264349" cy="4728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54F1E9-B863-32EA-7876-7CEF4AA1D2B9}"/>
                  </a:ext>
                </a:extLst>
              </p:cNvPr>
              <p:cNvSpPr txBox="1"/>
              <p:nvPr/>
            </p:nvSpPr>
            <p:spPr>
              <a:xfrm>
                <a:off x="8286904" y="1561981"/>
                <a:ext cx="1256412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｜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｜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3454F1E9-B863-32EA-7876-7CEF4AA1D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6904" y="1561981"/>
                <a:ext cx="1256412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082D3C-4B21-83A8-5C70-6A05754038E8}"/>
                  </a:ext>
                </a:extLst>
              </p:cNvPr>
              <p:cNvSpPr txBox="1"/>
              <p:nvPr/>
            </p:nvSpPr>
            <p:spPr>
              <a:xfrm>
                <a:off x="6955754" y="2221556"/>
                <a:ext cx="789685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加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F5082D3C-4B21-83A8-5C70-6A0575403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754" y="2221556"/>
                <a:ext cx="789685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BFB6A8-3B83-A461-3909-F3D093CDB228}"/>
                  </a:ext>
                </a:extLst>
              </p:cNvPr>
              <p:cNvSpPr txBox="1"/>
              <p:nvPr/>
            </p:nvSpPr>
            <p:spPr>
              <a:xfrm>
                <a:off x="8174954" y="2221556"/>
                <a:ext cx="789685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减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22BFB6A8-3B83-A461-3909-F3D093CDB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4954" y="2221556"/>
                <a:ext cx="789685" cy="459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8E19F0-ACDB-A10B-3F11-446A77C17CD5}"/>
                  </a:ext>
                </a:extLst>
              </p:cNvPr>
              <p:cNvSpPr txBox="1"/>
              <p:nvPr/>
            </p:nvSpPr>
            <p:spPr>
              <a:xfrm>
                <a:off x="6955754" y="2775466"/>
                <a:ext cx="789685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减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3E8E19F0-ACDB-A10B-3F11-446A77C17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754" y="2775466"/>
                <a:ext cx="789685" cy="4594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75C078-17A9-0F66-C179-0C7ACC659FFC}"/>
                  </a:ext>
                </a:extLst>
              </p:cNvPr>
              <p:cNvSpPr txBox="1"/>
              <p:nvPr/>
            </p:nvSpPr>
            <p:spPr>
              <a:xfrm>
                <a:off x="8174954" y="2775466"/>
                <a:ext cx="789685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宋体" panose="02040503050406030204" pitchFamily="48" charset="0"/>
                          <a:ea typeface="宋体" panose="02040503050406030204" pitchFamily="48" charset="0"/>
                        </a:rPr>
                        <m:t>加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E875C078-17A9-0F66-C179-0C7ACC659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4954" y="2775466"/>
                <a:ext cx="789685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yt_shape_1026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62" name="yt_image_1026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5" name="yt_shape_10265"/>
          <p:cNvSpPr txBox="1"/>
          <p:nvPr/>
        </p:nvSpPr>
        <p:spPr>
          <a:xfrm>
            <a:off x="540000" y="1482165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平面直角坐标系与点的坐标</a:t>
            </a:r>
          </a:p>
        </p:txBody>
      </p:sp>
      <p:sp>
        <p:nvSpPr>
          <p:cNvPr id="10266" name="yt_shape_10266"/>
          <p:cNvSpPr txBox="1"/>
          <p:nvPr/>
        </p:nvSpPr>
        <p:spPr>
          <a:xfrm>
            <a:off x="540000" y="1977370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7" name="yt_table_102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90392"/>
              </p:ext>
            </p:extLst>
          </p:nvPr>
        </p:nvGraphicFramePr>
        <p:xfrm>
          <a:off x="540047" y="2456673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pic>
        <p:nvPicPr>
          <p:cNvPr id="3" name="yt_shape_1715439370600" title="H_25.973701">
            <a:extLst>
              <a:ext uri="{FF2B5EF4-FFF2-40B4-BE49-F238E27FC236}">
                <a16:creationId xmlns:a16="http://schemas.microsoft.com/office/drawing/2014/main" id="{D81413E8-0327-7E0C-A1F5-994B2396A4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7ABBBA-93B0-0693-07AF-F575D267C87C}"/>
              </a:ext>
            </a:extLst>
          </p:cNvPr>
          <p:cNvSpPr txBox="1"/>
          <p:nvPr/>
        </p:nvSpPr>
        <p:spPr>
          <a:xfrm>
            <a:off x="994006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（滁州市期末）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如图的坐标平面上有原点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若有一直线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6fe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也会通过下列哪一点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1" name="yt_table_102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08672"/>
              </p:ext>
            </p:extLst>
          </p:nvPr>
        </p:nvGraphicFramePr>
        <p:xfrm>
          <a:off x="540047" y="1859435"/>
          <a:ext cx="7347903" cy="475488"/>
        </p:xfrm>
        <a:graphic>
          <a:graphicData uri="http://schemas.openxmlformats.org/drawingml/2006/table">
            <a:tbl>
              <a:tblPr/>
              <a:tblGrid>
                <a:gridCol w="2065655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04819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065655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10270" name="yt_image_10270_skip" title="H_185.7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0851" y="1859435"/>
            <a:ext cx="2359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3" name="yt_shape_10273"/>
          <p:cNvSpPr txBox="1"/>
          <p:nvPr/>
        </p:nvSpPr>
        <p:spPr>
          <a:xfrm>
            <a:off x="540119" y="42693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轴的负半轴上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1a2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4" name="yt_table_102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892852"/>
              </p:ext>
            </p:extLst>
          </p:nvPr>
        </p:nvGraphicFramePr>
        <p:xfrm>
          <a:off x="540047" y="5228810"/>
          <a:ext cx="6290311" cy="950976"/>
        </p:xfrm>
        <a:graphic>
          <a:graphicData uri="http://schemas.openxmlformats.org/drawingml/2006/table">
            <a:tbl>
              <a:tblPr/>
              <a:tblGrid>
                <a:gridCol w="4113848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04DC65-073C-AEFD-8C33-BEA39517BE20}"/>
              </a:ext>
            </a:extLst>
          </p:cNvPr>
          <p:cNvSpPr txBox="1"/>
          <p:nvPr/>
        </p:nvSpPr>
        <p:spPr>
          <a:xfrm>
            <a:off x="87844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FC518D-4BC3-FE52-3A3E-C66C80D7DC17}"/>
              </a:ext>
            </a:extLst>
          </p:cNvPr>
          <p:cNvSpPr txBox="1"/>
          <p:nvPr/>
        </p:nvSpPr>
        <p:spPr>
          <a:xfrm>
            <a:off x="5855546" y="469805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51384" y="620688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分别根据下列条件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轴上，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767ec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轴上，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）由题意，得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856e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）或（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C5AD2C-6FDD-E5D5-2235-DF461B16E4D6}"/>
              </a:ext>
            </a:extLst>
          </p:cNvPr>
          <p:cNvSpPr txBox="1"/>
          <p:nvPr/>
        </p:nvSpPr>
        <p:spPr>
          <a:xfrm>
            <a:off x="461373" y="1524858"/>
            <a:ext cx="1136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67e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3D2225-61B6-82CF-6563-DD8767579F07}"/>
              </a:ext>
            </a:extLst>
          </p:cNvPr>
          <p:cNvSpPr txBox="1"/>
          <p:nvPr/>
        </p:nvSpPr>
        <p:spPr>
          <a:xfrm>
            <a:off x="461373" y="2000346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D69361-FE7F-7B94-DF0F-4AF1CBF9AF75}"/>
              </a:ext>
            </a:extLst>
          </p:cNvPr>
          <p:cNvSpPr txBox="1"/>
          <p:nvPr/>
        </p:nvSpPr>
        <p:spPr>
          <a:xfrm>
            <a:off x="461373" y="2951322"/>
            <a:ext cx="1042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E34474-6698-9C38-7B66-BD843139A5A2}"/>
              </a:ext>
            </a:extLst>
          </p:cNvPr>
          <p:cNvSpPr txBox="1"/>
          <p:nvPr/>
        </p:nvSpPr>
        <p:spPr>
          <a:xfrm>
            <a:off x="461373" y="3426810"/>
            <a:ext cx="2213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629CC3-B24B-7923-D084-853E13C0FB33}"/>
              </a:ext>
            </a:extLst>
          </p:cNvPr>
          <p:cNvSpPr txBox="1"/>
          <p:nvPr/>
        </p:nvSpPr>
        <p:spPr>
          <a:xfrm>
            <a:off x="461373" y="4377786"/>
            <a:ext cx="1046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13A8E2-48F9-E1C5-6EC2-2C33A86128A0}"/>
              </a:ext>
            </a:extLst>
          </p:cNvPr>
          <p:cNvSpPr txBox="1"/>
          <p:nvPr/>
        </p:nvSpPr>
        <p:spPr>
          <a:xfrm>
            <a:off x="461373" y="5328762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4CA992-209E-E46E-329E-77E3C202934E}"/>
              </a:ext>
            </a:extLst>
          </p:cNvPr>
          <p:cNvSpPr txBox="1"/>
          <p:nvPr/>
        </p:nvSpPr>
        <p:spPr>
          <a:xfrm>
            <a:off x="461373" y="5804250"/>
            <a:ext cx="8347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856e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）或（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5" name="yt_shape_10285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建立平面直角坐标系确定点的坐标</a:t>
            </a:r>
          </a:p>
        </p:txBody>
      </p:sp>
      <p:sp>
        <p:nvSpPr>
          <p:cNvPr id="10286" name="yt_shape_10286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如图是一片枫叶标本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其形状呈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掌状五裂型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eb6b,isEnd"/>
              </a:rPr>
              <a:t>裂片具有少数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突出的齿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将其放在平面直角坐标系中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表示叶片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589f,isEnd"/>
              </a:rPr>
              <a:t>两点的坐标分别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则叶杆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000" y="55342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87" name="yt_shape_10287" title="H_196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0119" y="2987135"/>
            <a:ext cx="2111760" cy="2496834"/>
            <a:chOff x="0" y="0"/>
            <a:chExt cx="2111760" cy="2496834"/>
          </a:xfrm>
        </p:grpSpPr>
        <p:pic>
          <p:nvPicPr>
            <p:cNvPr id="2" name="yt_image_102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1760" cy="2100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89" name="yt_shape_10289"/>
            <p:cNvSpPr txBox="1"/>
            <p:nvPr/>
          </p:nvSpPr>
          <p:spPr>
            <a:xfrm>
              <a:off x="522599" y="21368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370677">
            <a:extLst>
              <a:ext uri="{FF2B5EF4-FFF2-40B4-BE49-F238E27FC236}">
                <a16:creationId xmlns:a16="http://schemas.microsoft.com/office/drawing/2014/main" id="{CD2AFA65-04F6-726C-FA43-B4CBCCF3D1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F9B8F2B-CE89-150A-CB41-67683D766657}"/>
              </a:ext>
            </a:extLst>
          </p:cNvPr>
          <p:cNvSpPr txBox="1"/>
          <p:nvPr/>
        </p:nvSpPr>
        <p:spPr>
          <a:xfrm>
            <a:off x="8673357" y="229937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" name="yt_shape_1029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如图是合肥市几个旅游景点的大致位置示意图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3623,isEnd"/>
              </a:rPr>
              <a:t>表示雨花塘的位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表示杏花公园的位置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那么天鹅湖的位置可以表示为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295" name="yt_shape_10295"/>
          <p:cNvSpPr txBox="1"/>
          <p:nvPr/>
        </p:nvSpPr>
        <p:spPr>
          <a:xfrm>
            <a:off x="540000" y="504471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92" name="yt_shape_10292" title="H_197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2725" y="2491930"/>
            <a:ext cx="2106549" cy="2502549"/>
            <a:chOff x="0" y="0"/>
            <a:chExt cx="2106549" cy="2502549"/>
          </a:xfrm>
        </p:grpSpPr>
        <p:pic>
          <p:nvPicPr>
            <p:cNvPr id="2" name="yt_image_102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6549" cy="210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94" name="yt_shape_10294"/>
            <p:cNvSpPr txBox="1"/>
            <p:nvPr/>
          </p:nvSpPr>
          <p:spPr>
            <a:xfrm>
              <a:off x="519993" y="21425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44CB7E-3F9F-732E-25CA-EE71259FDB60}"/>
              </a:ext>
            </a:extLst>
          </p:cNvPr>
          <p:cNvSpPr txBox="1"/>
          <p:nvPr/>
        </p:nvSpPr>
        <p:spPr>
          <a:xfrm>
            <a:off x="9898907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61D061-7D0F-D577-84C7-6D166BDA052B}"/>
              </a:ext>
            </a:extLst>
          </p:cNvPr>
          <p:cNvSpPr txBox="1"/>
          <p:nvPr/>
        </p:nvSpPr>
        <p:spPr>
          <a:xfrm>
            <a:off x="4501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f8e37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6" name="yt_shape_10296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平面直角坐标系中图形的平移</a:t>
            </a:r>
          </a:p>
        </p:txBody>
      </p:sp>
      <p:sp>
        <p:nvSpPr>
          <p:cNvPr id="10297" name="yt_shape_10297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84fb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98" name="yt_table_102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932794"/>
              </p:ext>
            </p:extLst>
          </p:nvPr>
        </p:nvGraphicFramePr>
        <p:xfrm>
          <a:off x="540047" y="2354640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sp>
        <p:nvSpPr>
          <p:cNvPr id="10300" name="yt_shape_10300"/>
          <p:cNvSpPr txBox="1"/>
          <p:nvPr/>
        </p:nvSpPr>
        <p:spPr>
          <a:xfrm>
            <a:off x="540119" y="33561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f71c,isEnd"/>
              </a:rPr>
              <a:t>的坐标分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742a,isEnd"/>
              </a:rPr>
              <a:t>的对应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301" name="yt_image_10301" title="H_122.2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4454" y="4948124"/>
            <a:ext cx="1503090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370742" title="H_25.973701">
            <a:extLst>
              <a:ext uri="{FF2B5EF4-FFF2-40B4-BE49-F238E27FC236}">
                <a16:creationId xmlns:a16="http://schemas.microsoft.com/office/drawing/2014/main" id="{1BF44B59-FEB1-CA58-1DD3-996CA16FD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12D63E-185D-1EE9-C875-BD0F3C8F457E}"/>
              </a:ext>
            </a:extLst>
          </p:cNvPr>
          <p:cNvSpPr txBox="1"/>
          <p:nvPr/>
        </p:nvSpPr>
        <p:spPr>
          <a:xfrm>
            <a:off x="28885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C5CB2F-E18D-E01A-1571-F46D91FD5A9E}"/>
              </a:ext>
            </a:extLst>
          </p:cNvPr>
          <p:cNvSpPr txBox="1"/>
          <p:nvPr/>
        </p:nvSpPr>
        <p:spPr>
          <a:xfrm>
            <a:off x="7938346" y="426036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yt_shape_103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96b"/>
              </a:rPr>
              <a:t>中任意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经过平移后的对应点为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04" name="yt_shape_10304"/>
          <p:cNvSpPr txBox="1"/>
          <p:nvPr/>
        </p:nvSpPr>
        <p:spPr>
          <a:xfrm>
            <a:off x="540000" y="1859435"/>
            <a:ext cx="42639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0305"/>
          <p:cNvSpPr txBox="1"/>
          <p:nvPr/>
        </p:nvSpPr>
        <p:spPr>
          <a:xfrm>
            <a:off x="540119" y="2491102"/>
            <a:ext cx="8299256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中任意一点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5_3a81c"/>
              </a:rPr>
              <a:t>）经平移后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对应点为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三角形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5_90480"/>
              </a:rPr>
              <a:t>的平移规律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为：向左平移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15a15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98c60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06" name="yt_image_103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9375" y="4406086"/>
            <a:ext cx="3157659" cy="23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E9E005A-1124-D0E2-A8DA-7A04EB09BBB3}"/>
              </a:ext>
            </a:extLst>
          </p:cNvPr>
          <p:cNvSpPr txBox="1"/>
          <p:nvPr/>
        </p:nvSpPr>
        <p:spPr>
          <a:xfrm>
            <a:off x="450108" y="2444296"/>
            <a:ext cx="7907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中任意一点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5_3a81c"/>
              </a:rPr>
              <a:t>）经平移后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E2B66C-D12A-F4DF-B441-EF35977B20C9}"/>
              </a:ext>
            </a:extLst>
          </p:cNvPr>
          <p:cNvSpPr txBox="1"/>
          <p:nvPr/>
        </p:nvSpPr>
        <p:spPr>
          <a:xfrm>
            <a:off x="8147654" y="2443562"/>
            <a:ext cx="7809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对应点为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A1CFCA-1E21-29D8-C901-CB442A689439}"/>
              </a:ext>
            </a:extLst>
          </p:cNvPr>
          <p:cNvSpPr txBox="1"/>
          <p:nvPr/>
        </p:nvSpPr>
        <p:spPr>
          <a:xfrm>
            <a:off x="450108" y="2979622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三角形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5_90480"/>
              </a:rPr>
              <a:t>的平移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5_90480"/>
              </a:rPr>
              <a:t>规律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：向左平移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个单位，再向上平移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384335-516D-7034-0359-D0A3B9C804E1}"/>
              </a:ext>
            </a:extLst>
          </p:cNvPr>
          <p:cNvSpPr txBox="1"/>
          <p:nvPr/>
        </p:nvSpPr>
        <p:spPr>
          <a:xfrm>
            <a:off x="450108" y="3455110"/>
            <a:ext cx="8149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93BB41-1A02-5CE9-6451-CB74C4F7E002}"/>
              </a:ext>
            </a:extLst>
          </p:cNvPr>
          <p:cNvSpPr txBox="1"/>
          <p:nvPr/>
        </p:nvSpPr>
        <p:spPr>
          <a:xfrm>
            <a:off x="450108" y="3930598"/>
            <a:ext cx="7641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15a15"/>
              </a:rPr>
              <a:t>的坐标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15a15"/>
              </a:rPr>
              <a:t>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98c60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D45572-7956-3E55-3FA5-919DEEAD84D4}"/>
              </a:ext>
            </a:extLst>
          </p:cNvPr>
          <p:cNvSpPr txBox="1"/>
          <p:nvPr/>
        </p:nvSpPr>
        <p:spPr>
          <a:xfrm>
            <a:off x="450108" y="4406086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1231</Words>
  <Application>Microsoft Office PowerPoint</Application>
  <PresentationFormat>宽屏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_⨹_1_4856e</vt:lpstr>
      <vt:lpstr>_⨹_1_5a0e8</vt:lpstr>
      <vt:lpstr>_⨹_1_767ec</vt:lpstr>
      <vt:lpstr>_⨹_1_8d61a</vt:lpstr>
      <vt:lpstr>_⨹_1_96fea</vt:lpstr>
      <vt:lpstr>_⨹_1_c1a2d</vt:lpstr>
      <vt:lpstr>_⨹_1_f8e37</vt:lpstr>
      <vt:lpstr>_⨹_2_1dd92</vt:lpstr>
      <vt:lpstr>_⨹_2_384fb</vt:lpstr>
      <vt:lpstr>_⨹_3_45aa0</vt:lpstr>
      <vt:lpstr>_⨹_3_b096b</vt:lpstr>
      <vt:lpstr>_⨹_3_c742a,isEnd</vt:lpstr>
      <vt:lpstr>_⨹_4_15a15</vt:lpstr>
      <vt:lpstr>_⨹_4_7fc51,isEnd</vt:lpstr>
      <vt:lpstr>_⨹_4_98c60</vt:lpstr>
      <vt:lpstr>_⨹_4_ff71c,isEnd</vt:lpstr>
      <vt:lpstr>_⨹_5_3a81c</vt:lpstr>
      <vt:lpstr>_⨹_5_90480</vt:lpstr>
      <vt:lpstr>_⨹_6_8eb6b,isEnd</vt:lpstr>
      <vt:lpstr>_⨹_7_13623,isEnd</vt:lpstr>
      <vt:lpstr>_⨹_7_6d14c,isEnd</vt:lpstr>
      <vt:lpstr>_⨹_7_b589f,isEnd</vt:lpstr>
      <vt:lpstr>Finished</vt:lpstr>
      <vt:lpstr>W:12.00504,H:37.44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2024-05-13T01:20:18Z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