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9" r:id="rId7"/>
    <p:sldId id="310" r:id="rId8"/>
    <p:sldId id="311" r:id="rId9"/>
    <p:sldId id="313" r:id="rId10"/>
    <p:sldId id="315" r:id="rId11"/>
    <p:sldId id="317" r:id="rId12"/>
    <p:sldId id="318" r:id="rId13"/>
    <p:sldId id="319" r:id="rId14"/>
    <p:sldId id="325" r:id="rId15"/>
    <p:sldId id="320" r:id="rId16"/>
    <p:sldId id="327" r:id="rId17"/>
    <p:sldId id="322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1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" name="yt_shape_1259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594" name="yt_image_12594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97" name="yt_shape_12597"/>
          <p:cNvSpPr txBox="1"/>
          <p:nvPr/>
        </p:nvSpPr>
        <p:spPr>
          <a:xfrm>
            <a:off x="540000" y="1482165"/>
            <a:ext cx="5140831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SSS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判定三角形全等</a:t>
            </a:r>
          </a:p>
        </p:txBody>
      </p:sp>
      <p:sp>
        <p:nvSpPr>
          <p:cNvPr id="12598" name="yt_shape_12598"/>
          <p:cNvSpPr txBox="1"/>
          <p:nvPr/>
        </p:nvSpPr>
        <p:spPr>
          <a:xfrm>
            <a:off x="540000" y="1977370"/>
            <a:ext cx="107465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SSS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02" name="yt_table_1260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533682"/>
              </p:ext>
            </p:extLst>
          </p:nvPr>
        </p:nvGraphicFramePr>
        <p:xfrm>
          <a:off x="540047" y="2456673"/>
          <a:ext cx="7385368" cy="950976"/>
        </p:xfrm>
        <a:graphic>
          <a:graphicData uri="http://schemas.openxmlformats.org/drawingml/2006/table">
            <a:tbl>
              <a:tblPr/>
              <a:tblGrid>
                <a:gridCol w="4167505">
                  <a:extLst>
                    <a:ext uri="{9D8B030D-6E8A-4147-A177-3AD203B41FA5}">
                      <a16:colId xmlns:a16="http://schemas.microsoft.com/office/drawing/2014/main" val="10398"/>
                    </a:ext>
                  </a:extLst>
                </a:gridCol>
                <a:gridCol w="3217863">
                  <a:extLst>
                    <a:ext uri="{9D8B030D-6E8A-4147-A177-3AD203B41FA5}">
                      <a16:colId xmlns:a16="http://schemas.microsoft.com/office/drawing/2014/main" val="103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≌△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≌△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≌△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8"/>
                  </a:ext>
                </a:extLst>
              </a:tr>
            </a:tbl>
          </a:graphicData>
        </a:graphic>
      </p:graphicFrame>
      <p:grpSp>
        <p:nvGrpSpPr>
          <p:cNvPr id="12599" name="yt_shape_12599_skip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50869" y="2456673"/>
            <a:ext cx="1198879" cy="1744740"/>
            <a:chOff x="0" y="0"/>
            <a:chExt cx="1198879" cy="1744740"/>
          </a:xfrm>
        </p:grpSpPr>
        <p:pic>
          <p:nvPicPr>
            <p:cNvPr id="2" name="yt_image_1259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98879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01" name="yt_shape_12601"/>
            <p:cNvSpPr txBox="1"/>
            <p:nvPr/>
          </p:nvSpPr>
          <p:spPr>
            <a:xfrm>
              <a:off x="66158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439685256">
            <a:extLst>
              <a:ext uri="{FF2B5EF4-FFF2-40B4-BE49-F238E27FC236}">
                <a16:creationId xmlns:a16="http://schemas.microsoft.com/office/drawing/2014/main" id="{376A0031-2337-DC7D-8261-ECCDB47F5F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AF175CD-8A49-D35F-BCF2-143E9C14102E}"/>
              </a:ext>
            </a:extLst>
          </p:cNvPr>
          <p:cNvSpPr txBox="1"/>
          <p:nvPr/>
        </p:nvSpPr>
        <p:spPr>
          <a:xfrm>
            <a:off x="1027978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8" name="yt_shape_1264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260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面积的比值是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52" name="yt_table_12652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45661405"/>
                  </p:ext>
                </p:extLst>
              </p:nvPr>
            </p:nvGraphicFramePr>
            <p:xfrm>
              <a:off x="540047" y="1859435"/>
              <a:ext cx="7100254" cy="674878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41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41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413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4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652" name="yt_table_12652_skip" descr="{&quot;rangeId&quot;:15,&quot;type&quot;:&quot;Option&quot;,&quot;drawing&quot;:[&quot;yt_shape_12649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45661405"/>
                  </p:ext>
                </p:extLst>
              </p:nvPr>
            </p:nvGraphicFramePr>
            <p:xfrm>
              <a:off x="540047" y="1859435"/>
              <a:ext cx="7100254" cy="63595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41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41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413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414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333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17" r="-1556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917" r="-556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649" name="yt_shape_12649_skip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37287" y="1859435"/>
            <a:ext cx="1512529" cy="1821321"/>
            <a:chOff x="0" y="0"/>
            <a:chExt cx="1512529" cy="1821321"/>
          </a:xfrm>
        </p:grpSpPr>
        <p:pic>
          <p:nvPicPr>
            <p:cNvPr id="2" name="yt_image_12649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12529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51" name="yt_shape_12651"/>
            <p:cNvSpPr txBox="1"/>
            <p:nvPr/>
          </p:nvSpPr>
          <p:spPr>
            <a:xfrm>
              <a:off x="146800" y="14613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35DB715-27BC-2D18-A1B6-5B793B2B8554}"/>
              </a:ext>
            </a:extLst>
          </p:cNvPr>
          <p:cNvSpPr txBox="1"/>
          <p:nvPr/>
        </p:nvSpPr>
        <p:spPr>
          <a:xfrm>
            <a:off x="3545733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3" name="yt_shape_12653" descr="{&quot;rangeId&quot;:0,&quot;hasUnderline&quot;:&quot;1&quot;}"/>
          <p:cNvSpPr txBox="1"/>
          <p:nvPr/>
        </p:nvSpPr>
        <p:spPr>
          <a:xfrm>
            <a:off x="540000" y="900000"/>
            <a:ext cx="108649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81°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99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°.</a:t>
            </a:r>
          </a:p>
        </p:txBody>
      </p:sp>
      <p:sp>
        <p:nvSpPr>
          <p:cNvPr id="12657" name="yt_shape_12657"/>
          <p:cNvSpPr txBox="1"/>
          <p:nvPr/>
        </p:nvSpPr>
        <p:spPr>
          <a:xfrm>
            <a:off x="540000" y="338166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54" name="yt_shape_12654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3336" y="1531667"/>
            <a:ext cx="2045327" cy="1799604"/>
            <a:chOff x="0" y="0"/>
            <a:chExt cx="2045327" cy="1799604"/>
          </a:xfrm>
        </p:grpSpPr>
        <p:pic>
          <p:nvPicPr>
            <p:cNvPr id="2" name="yt_image_1265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45327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56" name="yt_shape_12656"/>
            <p:cNvSpPr txBox="1"/>
            <p:nvPr/>
          </p:nvSpPr>
          <p:spPr>
            <a:xfrm>
              <a:off x="413199" y="143960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8FC383E-C7FE-85A6-F31E-0E3108ABA3D3}"/>
              </a:ext>
            </a:extLst>
          </p:cNvPr>
          <p:cNvSpPr txBox="1"/>
          <p:nvPr/>
        </p:nvSpPr>
        <p:spPr>
          <a:xfrm>
            <a:off x="10401836" y="85319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8" name="yt_shape_12658"/>
          <p:cNvSpPr txBox="1"/>
          <p:nvPr/>
        </p:nvSpPr>
        <p:spPr>
          <a:xfrm>
            <a:off x="540000" y="900000"/>
            <a:ext cx="594553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并延长至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661" name="yt_image_12661" title="H_136.3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14770" y="2010970"/>
            <a:ext cx="2037229" cy="1731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64" name="yt_shape_12664"/>
          <p:cNvSpPr txBox="1"/>
          <p:nvPr/>
        </p:nvSpPr>
        <p:spPr>
          <a:xfrm>
            <a:off x="540000" y="3945385"/>
            <a:ext cx="1648208" cy="136999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450" b="0" i="0" u="none" spc="-7450">
                <a:solidFill>
                  <a:srgbClr val="1EE3CF"/>
                </a:solidFill>
                <a:effectLst/>
                <a:latin typeface="宋体/Times New Roman" pitchFamily="74"/>
                <a:ea typeface="宋体" pitchFamily="74"/>
              </a:rPr>
              <a:t> </a:t>
            </a:r>
            <a:r>
              <a:rPr lang="en-US" altLang="zh-CN" sz="7450" b="0" i="0" u="none" spc="11165">
                <a:solidFill>
                  <a:srgbClr val="1EE3CF"/>
                </a:solidFill>
                <a:effectLst/>
                <a:latin typeface="宋体/Times New Roman" pitchFamily="74"/>
                <a:ea typeface="宋体" pitchFamily="74"/>
              </a:rPr>
              <a:t> </a:t>
            </a:r>
          </a:p>
        </p:txBody>
      </p:sp>
      <p:pic>
        <p:nvPicPr>
          <p:cNvPr id="12663" name="yt_image_12663" title="H_117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80176" y="2133842"/>
            <a:ext cx="1652517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499C5AC-A809-A2FF-4AD3-ED6A31A069F6}"/>
              </a:ext>
            </a:extLst>
          </p:cNvPr>
          <p:cNvSpPr txBox="1"/>
          <p:nvPr/>
        </p:nvSpPr>
        <p:spPr>
          <a:xfrm>
            <a:off x="449989" y="1804170"/>
            <a:ext cx="6068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并延长至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FDC3AC3-0B55-9747-DD26-7D365F34433A}"/>
                  </a:ext>
                </a:extLst>
              </p:cNvPr>
              <p:cNvSpPr txBox="1"/>
              <p:nvPr/>
            </p:nvSpPr>
            <p:spPr>
              <a:xfrm>
                <a:off x="427947" y="1852460"/>
                <a:ext cx="50016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FDC3AC3-0B55-9747-DD26-7D365F3443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947" y="1852460"/>
                <a:ext cx="5001641" cy="1611643"/>
              </a:xfrm>
              <a:prstGeom prst="rect">
                <a:avLst/>
              </a:prstGeom>
              <a:blipFill>
                <a:blip r:embed="rId4"/>
                <a:stretch>
                  <a:fillRect l="-18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F2E02B1-CCBA-0011-2A67-5B51828DAEE3}"/>
              </a:ext>
            </a:extLst>
          </p:cNvPr>
          <p:cNvSpPr txBox="1"/>
          <p:nvPr/>
        </p:nvSpPr>
        <p:spPr>
          <a:xfrm>
            <a:off x="427947" y="3370491"/>
            <a:ext cx="4105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SSS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89DAC4-7509-75A1-2CAD-1DC74C0E1E45}"/>
              </a:ext>
            </a:extLst>
          </p:cNvPr>
          <p:cNvSpPr txBox="1"/>
          <p:nvPr/>
        </p:nvSpPr>
        <p:spPr>
          <a:xfrm>
            <a:off x="427947" y="3845979"/>
            <a:ext cx="2131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666" name="yt_shape_12666"/>
              <p:cNvSpPr txBox="1"/>
              <p:nvPr/>
            </p:nvSpPr>
            <p:spPr>
              <a:xfrm>
                <a:off x="353363" y="-1556922"/>
                <a:ext cx="11492915" cy="48421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SSS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005b1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51a01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2666" name="yt_shape_126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363" y="-1556922"/>
                <a:ext cx="11492915" cy="4842159"/>
              </a:xfrm>
              <a:prstGeom prst="rect">
                <a:avLst/>
              </a:prstGeom>
              <a:blipFill>
                <a:blip r:embed="rId2"/>
                <a:stretch>
                  <a:fillRect l="-1645" b="-3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670" name="yt_image_12670" title="H_136.3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32329" y="1795971"/>
            <a:ext cx="2037229" cy="1731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E7BCE9D1-FF12-3DCB-CC8C-AB36C7A8A0C4}"/>
              </a:ext>
            </a:extLst>
          </p:cNvPr>
          <p:cNvSpPr txBox="1"/>
          <p:nvPr/>
        </p:nvSpPr>
        <p:spPr>
          <a:xfrm>
            <a:off x="263352" y="1340768"/>
            <a:ext cx="1120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48BBE0F-D951-7428-145D-F4FEB02540A2}"/>
              </a:ext>
            </a:extLst>
          </p:cNvPr>
          <p:cNvSpPr txBox="1"/>
          <p:nvPr/>
        </p:nvSpPr>
        <p:spPr>
          <a:xfrm>
            <a:off x="263352" y="1816255"/>
            <a:ext cx="110385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005b1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/Times New Roman" pitchFamily="24"/>
              <a:ea typeface="楷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51a01"/>
              </a:rPr>
              <a:t> 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E7676FA-2A70-C82A-353C-316C22A6D740}"/>
              </a:ext>
            </a:extLst>
          </p:cNvPr>
          <p:cNvSpPr txBox="1"/>
          <p:nvPr/>
        </p:nvSpPr>
        <p:spPr>
          <a:xfrm>
            <a:off x="4367808" y="2291743"/>
            <a:ext cx="583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70A0162-2387-8CC0-2CBD-1BFBDAD2D5F9}"/>
              </a:ext>
            </a:extLst>
          </p:cNvPr>
          <p:cNvSpPr txBox="1"/>
          <p:nvPr/>
        </p:nvSpPr>
        <p:spPr>
          <a:xfrm>
            <a:off x="263352" y="2767231"/>
            <a:ext cx="71333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3" name="yt_shape_12673"/>
          <p:cNvSpPr txBox="1"/>
          <p:nvPr/>
        </p:nvSpPr>
        <p:spPr>
          <a:xfrm>
            <a:off x="497379" y="712834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672" name="yt_image_12672" title="H_41.8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379" y="71283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75" name="yt_shape_12675"/>
          <p:cNvSpPr txBox="1"/>
          <p:nvPr/>
        </p:nvSpPr>
        <p:spPr>
          <a:xfrm>
            <a:off x="497498" y="12949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2d2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的直线分别与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676" name="yt_image_12676" title="H_163.3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09500" y="1873682"/>
            <a:ext cx="1680913" cy="207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678"/>
              <p:cNvSpPr txBox="1"/>
              <p:nvPr/>
            </p:nvSpPr>
            <p:spPr>
              <a:xfrm>
                <a:off x="497379" y="2308806"/>
                <a:ext cx="5693866" cy="4362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有什么关系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SSS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>
          <p:sp>
            <p:nvSpPr>
              <p:cNvPr id="6" name="yt_shape_126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308806"/>
                <a:ext cx="5693866" cy="4362028"/>
              </a:xfrm>
              <a:prstGeom prst="rect">
                <a:avLst/>
              </a:prstGeom>
              <a:blipFill>
                <a:blip r:embed="rId4"/>
                <a:stretch>
                  <a:fillRect l="-3319" t="-1259" r="-2248" b="-3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9704461-52C8-92B1-AE1D-477B6CD64CDA}"/>
              </a:ext>
            </a:extLst>
          </p:cNvPr>
          <p:cNvSpPr txBox="1"/>
          <p:nvPr/>
        </p:nvSpPr>
        <p:spPr>
          <a:xfrm>
            <a:off x="407368" y="2737488"/>
            <a:ext cx="437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A4D91DD-CEF1-778F-F0C4-8D4A9BD62F65}"/>
                  </a:ext>
                </a:extLst>
              </p:cNvPr>
              <p:cNvSpPr txBox="1"/>
              <p:nvPr/>
            </p:nvSpPr>
            <p:spPr>
              <a:xfrm>
                <a:off x="407368" y="3212976"/>
                <a:ext cx="496195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A4D91DD-CEF1-778F-F0C4-8D4A9BD62F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212976"/>
                <a:ext cx="4961953" cy="1611643"/>
              </a:xfrm>
              <a:prstGeom prst="rect">
                <a:avLst/>
              </a:prstGeom>
              <a:blipFill>
                <a:blip r:embed="rId5"/>
                <a:stretch>
                  <a:fillRect l="-1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D5EE9E5A-37DC-251E-7C99-56F750EC9160}"/>
              </a:ext>
            </a:extLst>
          </p:cNvPr>
          <p:cNvSpPr txBox="1"/>
          <p:nvPr/>
        </p:nvSpPr>
        <p:spPr>
          <a:xfrm>
            <a:off x="407368" y="4731007"/>
            <a:ext cx="4088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SSS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F3774AF-186B-AA66-59CD-2A4B04A4ACE6}"/>
              </a:ext>
            </a:extLst>
          </p:cNvPr>
          <p:cNvSpPr txBox="1"/>
          <p:nvPr/>
        </p:nvSpPr>
        <p:spPr>
          <a:xfrm>
            <a:off x="407368" y="5206496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E1F3568-B0FC-16D2-8418-542BDD8A94FB}"/>
              </a:ext>
            </a:extLst>
          </p:cNvPr>
          <p:cNvSpPr txBox="1"/>
          <p:nvPr/>
        </p:nvSpPr>
        <p:spPr>
          <a:xfrm>
            <a:off x="407368" y="5681983"/>
            <a:ext cx="1927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9D0975C-E60F-63B5-4B57-D9403BA5407A}"/>
              </a:ext>
            </a:extLst>
          </p:cNvPr>
          <p:cNvSpPr txBox="1"/>
          <p:nvPr/>
        </p:nvSpPr>
        <p:spPr>
          <a:xfrm>
            <a:off x="407368" y="6157471"/>
            <a:ext cx="178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1" name="yt_shape_1268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的直线旋转至图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其余条件不变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7d39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的关系仍然成立吗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682" name="yt_image_12682" title="H_145.8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2129" y="2011799"/>
            <a:ext cx="3627741" cy="1851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84" name="yt_shape_12684"/>
          <p:cNvSpPr txBox="1"/>
          <p:nvPr/>
        </p:nvSpPr>
        <p:spPr>
          <a:xfrm>
            <a:off x="540000" y="3913838"/>
            <a:ext cx="5463034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仍然成立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同理可证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SSS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8686B7-78C7-D1BB-6163-3FE43E7C7CC4}"/>
              </a:ext>
            </a:extLst>
          </p:cNvPr>
          <p:cNvSpPr txBox="1"/>
          <p:nvPr/>
        </p:nvSpPr>
        <p:spPr>
          <a:xfrm>
            <a:off x="449989" y="3867032"/>
            <a:ext cx="559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仍然成立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DA8819-2E89-57CD-239E-B1CDD5837058}"/>
              </a:ext>
            </a:extLst>
          </p:cNvPr>
          <p:cNvSpPr txBox="1"/>
          <p:nvPr/>
        </p:nvSpPr>
        <p:spPr>
          <a:xfrm>
            <a:off x="449989" y="4342520"/>
            <a:ext cx="5002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同理可证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SSS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AD3068-B62D-AB0A-800E-15CE99F3A39F}"/>
              </a:ext>
            </a:extLst>
          </p:cNvPr>
          <p:cNvSpPr txBox="1"/>
          <p:nvPr/>
        </p:nvSpPr>
        <p:spPr>
          <a:xfrm>
            <a:off x="449989" y="4818008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19B9FE-BE8F-94A9-9C12-882CC2B9F7EA}"/>
              </a:ext>
            </a:extLst>
          </p:cNvPr>
          <p:cNvSpPr txBox="1"/>
          <p:nvPr/>
        </p:nvSpPr>
        <p:spPr>
          <a:xfrm>
            <a:off x="449989" y="5293496"/>
            <a:ext cx="1927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29272D-94AD-474B-6350-7374BC2AC151}"/>
              </a:ext>
            </a:extLst>
          </p:cNvPr>
          <p:cNvSpPr txBox="1"/>
          <p:nvPr/>
        </p:nvSpPr>
        <p:spPr>
          <a:xfrm>
            <a:off x="449989" y="5768984"/>
            <a:ext cx="178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5" name="yt_shape_1268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在应用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SSS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7_5ed47"/>
              </a:rPr>
              <a:t>判定三角形全等时，要注意三角形间的公共边，必要时添加适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当辅助线构造三角形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540119" y="1412776"/>
            <a:ext cx="11028489" cy="87600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4" name="yt_shape_12604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392a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608" name="yt_shape_12608"/>
          <p:cNvSpPr txBox="1"/>
          <p:nvPr/>
        </p:nvSpPr>
        <p:spPr>
          <a:xfrm>
            <a:off x="540000" y="368124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05" name="yt_shape_12605" title="H_127.4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6991" y="2011799"/>
            <a:ext cx="1698017" cy="1619010"/>
            <a:chOff x="0" y="0"/>
            <a:chExt cx="1698017" cy="1619010"/>
          </a:xfrm>
        </p:grpSpPr>
        <p:pic>
          <p:nvPicPr>
            <p:cNvPr id="2" name="yt_image_1260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98017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07" name="yt_shape_12607"/>
            <p:cNvSpPr txBox="1"/>
            <p:nvPr/>
          </p:nvSpPr>
          <p:spPr>
            <a:xfrm>
              <a:off x="315727" y="125901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67342A0-D0C8-9B2C-766D-F8B995BDCAC8}"/>
              </a:ext>
            </a:extLst>
          </p:cNvPr>
          <p:cNvSpPr txBox="1"/>
          <p:nvPr/>
        </p:nvSpPr>
        <p:spPr>
          <a:xfrm>
            <a:off x="2553546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9" name="yt_shape_1260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c355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610" name="yt_image_12610" title="H_123.93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312" y="2564904"/>
            <a:ext cx="1794857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612"/>
              <p:cNvSpPr txBox="1"/>
              <p:nvPr/>
            </p:nvSpPr>
            <p:spPr>
              <a:xfrm>
                <a:off x="602408" y="1531590"/>
                <a:ext cx="5428089" cy="3401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SSS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</p:txBody>
          </p:sp>
        </mc:Choice>
        <mc:Fallback>
          <p:sp>
            <p:nvSpPr>
              <p:cNvPr id="4" name="yt_shape_126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408" y="1531590"/>
                <a:ext cx="5428089" cy="3401765"/>
              </a:xfrm>
              <a:prstGeom prst="rect">
                <a:avLst/>
              </a:prstGeom>
              <a:blipFill>
                <a:blip r:embed="rId3"/>
                <a:stretch>
                  <a:fillRect l="-3483" b="-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575FEAC-96A9-3E14-968B-A723076960C3}"/>
                  </a:ext>
                </a:extLst>
              </p:cNvPr>
              <p:cNvSpPr txBox="1"/>
              <p:nvPr/>
            </p:nvSpPr>
            <p:spPr>
              <a:xfrm>
                <a:off x="512397" y="1484784"/>
                <a:ext cx="555567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575FEAC-96A9-3E14-968B-A723076960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397" y="1484784"/>
                <a:ext cx="5555678" cy="1611643"/>
              </a:xfrm>
              <a:prstGeom prst="rect">
                <a:avLst/>
              </a:prstGeom>
              <a:blipFill>
                <a:blip r:embed="rId4"/>
                <a:stretch>
                  <a:fillRect l="-1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3210440-E07D-6E3F-27F0-85E681E212EB}"/>
              </a:ext>
            </a:extLst>
          </p:cNvPr>
          <p:cNvSpPr txBox="1"/>
          <p:nvPr/>
        </p:nvSpPr>
        <p:spPr>
          <a:xfrm>
            <a:off x="512397" y="3002815"/>
            <a:ext cx="4071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SSS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F472B58-1348-07F5-DE59-BC78796C8360}"/>
              </a:ext>
            </a:extLst>
          </p:cNvPr>
          <p:cNvSpPr txBox="1"/>
          <p:nvPr/>
        </p:nvSpPr>
        <p:spPr>
          <a:xfrm>
            <a:off x="512397" y="3478303"/>
            <a:ext cx="4374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188C5E5-3B98-22D2-5F90-F812EDCB7E81}"/>
              </a:ext>
            </a:extLst>
          </p:cNvPr>
          <p:cNvSpPr txBox="1"/>
          <p:nvPr/>
        </p:nvSpPr>
        <p:spPr>
          <a:xfrm>
            <a:off x="512397" y="3953791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E776734-A442-176F-ABF2-D9796AE35C1C}"/>
              </a:ext>
            </a:extLst>
          </p:cNvPr>
          <p:cNvSpPr txBox="1"/>
          <p:nvPr/>
        </p:nvSpPr>
        <p:spPr>
          <a:xfrm>
            <a:off x="512397" y="4429280"/>
            <a:ext cx="47377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4" name="yt_shape_12614"/>
          <p:cNvSpPr txBox="1"/>
          <p:nvPr/>
        </p:nvSpPr>
        <p:spPr>
          <a:xfrm>
            <a:off x="540000" y="900000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三角形的稳定性</a:t>
            </a:r>
          </a:p>
        </p:txBody>
      </p:sp>
      <p:sp>
        <p:nvSpPr>
          <p:cNvPr id="12615" name="yt_shape_12615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人字梯中间一般会设计一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拉杆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以增加使用梯子时的安全性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2943"/>
              </a:rPr>
              <a:t>这样做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蕴含的道理是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17" name="yt_table_12617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861695"/>
              </p:ext>
            </p:extLst>
          </p:nvPr>
        </p:nvGraphicFramePr>
        <p:xfrm>
          <a:off x="540047" y="2354640"/>
          <a:ext cx="4597400" cy="1901952"/>
        </p:xfrm>
        <a:graphic>
          <a:graphicData uri="http://schemas.openxmlformats.org/drawingml/2006/table">
            <a:tbl>
              <a:tblPr/>
              <a:tblGrid>
                <a:gridCol w="4597400">
                  <a:extLst>
                    <a:ext uri="{9D8B030D-6E8A-4147-A177-3AD203B41FA5}">
                      <a16:colId xmlns:a16="http://schemas.microsoft.com/office/drawing/2014/main" val="104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两点之间线段最短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三角形具有稳定性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经过两点有且只有一条直线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垂线段最短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2"/>
                  </a:ext>
                </a:extLst>
              </a:tr>
            </a:tbl>
          </a:graphicData>
        </a:graphic>
      </p:graphicFrame>
      <p:pic>
        <p:nvPicPr>
          <p:cNvPr id="12616" name="yt_image_12616_skip" title="H_134.2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37408" y="2354640"/>
            <a:ext cx="1012298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685339" title="H_26.259764">
            <a:extLst>
              <a:ext uri="{FF2B5EF4-FFF2-40B4-BE49-F238E27FC236}">
                <a16:creationId xmlns:a16="http://schemas.microsoft.com/office/drawing/2014/main" id="{72A1C7D7-C722-E738-F7E7-576D5F3FE7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D6477A-511B-1F7A-9B75-17572E36FE6E}"/>
              </a:ext>
            </a:extLst>
          </p:cNvPr>
          <p:cNvSpPr txBox="1"/>
          <p:nvPr/>
        </p:nvSpPr>
        <p:spPr>
          <a:xfrm>
            <a:off x="2888509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9" name="yt_shape_1261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（绵阳市中考）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王师傅用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根木条钉成一个四边形木架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224fb"/>
              </a:rPr>
              <a:t>要使这个木架不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他至少要再钉上几根木条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23" name="yt_table_1262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527772"/>
              </p:ext>
            </p:extLst>
          </p:nvPr>
        </p:nvGraphicFramePr>
        <p:xfrm>
          <a:off x="540047" y="1859435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40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0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03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4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3"/>
                  </a:ext>
                </a:extLst>
              </a:tr>
            </a:tbl>
          </a:graphicData>
        </a:graphic>
      </p:graphicFrame>
      <p:grpSp>
        <p:nvGrpSpPr>
          <p:cNvPr id="12620" name="yt_shape_12620_skip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28355" y="1859435"/>
            <a:ext cx="1521464" cy="1734453"/>
            <a:chOff x="0" y="0"/>
            <a:chExt cx="1521464" cy="1734453"/>
          </a:xfrm>
        </p:grpSpPr>
        <p:pic>
          <p:nvPicPr>
            <p:cNvPr id="2" name="yt_image_1262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21464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22" name="yt_shape_12622"/>
            <p:cNvSpPr txBox="1"/>
            <p:nvPr/>
          </p:nvSpPr>
          <p:spPr>
            <a:xfrm>
              <a:off x="227451" y="137445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FAD0A78-16DD-FB3B-0585-4E5561CE8B3E}"/>
              </a:ext>
            </a:extLst>
          </p:cNvPr>
          <p:cNvSpPr txBox="1"/>
          <p:nvPr/>
        </p:nvSpPr>
        <p:spPr>
          <a:xfrm>
            <a:off x="53269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5" name="yt_shape_12625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空调外机安装在墙上时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一般都会采用如图所示的方法固定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22072"/>
              </a:rPr>
              <a:t>这种方法应用的几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何原理是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三角形具有稳定性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629" name="yt_shape_12629"/>
          <p:cNvSpPr txBox="1"/>
          <p:nvPr/>
        </p:nvSpPr>
        <p:spPr>
          <a:xfrm>
            <a:off x="540000" y="395549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26" name="yt_shape_12626" title="H_149.0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7789" y="2011799"/>
            <a:ext cx="1516420" cy="1893330"/>
            <a:chOff x="0" y="0"/>
            <a:chExt cx="1516420" cy="1893330"/>
          </a:xfrm>
        </p:grpSpPr>
        <p:pic>
          <p:nvPicPr>
            <p:cNvPr id="2" name="yt_image_1262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16420" cy="14973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28" name="yt_shape_12628"/>
            <p:cNvSpPr txBox="1"/>
            <p:nvPr/>
          </p:nvSpPr>
          <p:spPr>
            <a:xfrm>
              <a:off x="224929" y="153333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2D051A9-62DA-C2B2-D6E1-E95F7276A2D2}"/>
              </a:ext>
            </a:extLst>
          </p:cNvPr>
          <p:cNvSpPr txBox="1"/>
          <p:nvPr/>
        </p:nvSpPr>
        <p:spPr>
          <a:xfrm>
            <a:off x="1974108" y="1328682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三角形具有稳定性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0" name="yt_shape_12630"/>
          <p:cNvSpPr txBox="1"/>
          <p:nvPr/>
        </p:nvSpPr>
        <p:spPr>
          <a:xfrm>
            <a:off x="540000" y="900000"/>
            <a:ext cx="4217501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SSS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的实际应用</a:t>
            </a:r>
          </a:p>
        </p:txBody>
      </p:sp>
      <p:sp>
        <p:nvSpPr>
          <p:cNvPr id="12631" name="yt_shape_12631"/>
          <p:cNvSpPr txBox="1"/>
          <p:nvPr/>
        </p:nvSpPr>
        <p:spPr>
          <a:xfrm>
            <a:off x="540120" y="139520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工人师傅经常利用角尺平分一个任意角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是一个任意角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ca9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上分别取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移动角尺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使角尺两边相同的刻度分别与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d95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这时过角尺顶点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你能先说明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3bd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再说明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2632" name="yt_image_12632" title="H_126.54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3263709"/>
            <a:ext cx="1688911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685424" title="H_26.259764">
            <a:extLst>
              <a:ext uri="{FF2B5EF4-FFF2-40B4-BE49-F238E27FC236}">
                <a16:creationId xmlns:a16="http://schemas.microsoft.com/office/drawing/2014/main" id="{AC5B71AE-430E-9916-CE8E-EA9457DE1C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634"/>
              <p:cNvSpPr txBox="1"/>
              <p:nvPr/>
            </p:nvSpPr>
            <p:spPr>
              <a:xfrm>
                <a:off x="497379" y="2755726"/>
                <a:ext cx="7661072" cy="29216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解：能，理由如下：在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EOP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𝐷𝑃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𝐸𝑃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𝑂𝑃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𝑂𝑃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EOP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SSS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的平分线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26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755726"/>
                <a:ext cx="7661072" cy="2921634"/>
              </a:xfrm>
              <a:prstGeom prst="rect">
                <a:avLst/>
              </a:prstGeom>
              <a:blipFill>
                <a:blip r:embed="rId4"/>
                <a:stretch>
                  <a:fillRect l="-2468" b="-5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C3BFAD1-B79E-E49D-64B5-60996C041DA9}"/>
                  </a:ext>
                </a:extLst>
              </p:cNvPr>
              <p:cNvSpPr txBox="1"/>
              <p:nvPr/>
            </p:nvSpPr>
            <p:spPr>
              <a:xfrm>
                <a:off x="407368" y="2708920"/>
                <a:ext cx="77670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解：能，理由如下：在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DOP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EOP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𝐷𝑃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𝐸𝑃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𝑂𝑃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𝑂𝑃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C3BFAD1-B79E-E49D-64B5-60996C041D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708920"/>
                <a:ext cx="7767066" cy="1611643"/>
              </a:xfrm>
              <a:prstGeom prst="rect">
                <a:avLst/>
              </a:prstGeom>
              <a:blipFill>
                <a:blip r:embed="rId5"/>
                <a:stretch>
                  <a:fillRect l="-1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C14EC3DE-541A-F563-2C48-9D736F06C3CD}"/>
              </a:ext>
            </a:extLst>
          </p:cNvPr>
          <p:cNvSpPr txBox="1"/>
          <p:nvPr/>
        </p:nvSpPr>
        <p:spPr>
          <a:xfrm>
            <a:off x="407368" y="4226951"/>
            <a:ext cx="412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SSS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77A2A30-0A1E-DA9A-A8DD-1F0D300C00B4}"/>
              </a:ext>
            </a:extLst>
          </p:cNvPr>
          <p:cNvSpPr txBox="1"/>
          <p:nvPr/>
        </p:nvSpPr>
        <p:spPr>
          <a:xfrm>
            <a:off x="407368" y="4702439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3508433-F44B-58F9-6063-224E504741CB}"/>
              </a:ext>
            </a:extLst>
          </p:cNvPr>
          <p:cNvSpPr txBox="1"/>
          <p:nvPr/>
        </p:nvSpPr>
        <p:spPr>
          <a:xfrm>
            <a:off x="407368" y="5177927"/>
            <a:ext cx="35789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的平分线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6" name="yt_shape_12636"/>
          <p:cNvSpPr txBox="1"/>
          <p:nvPr/>
        </p:nvSpPr>
        <p:spPr>
          <a:xfrm>
            <a:off x="540000" y="900000"/>
            <a:ext cx="769441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没熟练掌握全等三角形的判定方法而漏解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6A76AE-4794-0963-49D3-984CCC1E20F1}"/>
              </a:ext>
            </a:extLst>
          </p:cNvPr>
          <p:cNvSpPr txBox="1"/>
          <p:nvPr/>
        </p:nvSpPr>
        <p:spPr>
          <a:xfrm>
            <a:off x="449989" y="853194"/>
            <a:ext cx="78000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没熟练掌握全等三角形的判定方法而漏解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2637"/>
          <p:cNvSpPr txBox="1"/>
          <p:nvPr/>
        </p:nvSpPr>
        <p:spPr>
          <a:xfrm>
            <a:off x="542372" y="155679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906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那么图中全等三角形有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5" name="yt_table_1263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7335887"/>
              </p:ext>
            </p:extLst>
          </p:nvPr>
        </p:nvGraphicFramePr>
        <p:xfrm>
          <a:off x="542299" y="2516227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40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0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07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4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4"/>
                  </a:ext>
                </a:extLst>
              </a:tr>
            </a:tbl>
          </a:graphicData>
        </a:graphic>
      </p:graphicFrame>
      <p:pic>
        <p:nvPicPr>
          <p:cNvPr id="6" name="yt_image_12638_skip" title="H_88.1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73457" y="2516227"/>
            <a:ext cx="1978714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5206C94-E693-EA0D-DDCF-839F0282B973}"/>
              </a:ext>
            </a:extLst>
          </p:cNvPr>
          <p:cNvSpPr txBox="1"/>
          <p:nvPr/>
        </p:nvSpPr>
        <p:spPr>
          <a:xfrm>
            <a:off x="4833861" y="19854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2" name="yt_shape_1264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641" name="yt_image_12641" title="H_41.8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44" name="yt_shape_12644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SSS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来判定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2fa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下面的四个条件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51a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可利用的是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46" name="yt_table_1264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28439"/>
              </p:ext>
            </p:extLst>
          </p:nvPr>
        </p:nvGraphicFramePr>
        <p:xfrm>
          <a:off x="540047" y="2921731"/>
          <a:ext cx="48279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409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4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6"/>
                  </a:ext>
                </a:extLst>
              </a:tr>
            </a:tbl>
          </a:graphicData>
        </a:graphic>
      </p:graphicFrame>
      <p:pic>
        <p:nvPicPr>
          <p:cNvPr id="12645" name="yt_image_12645_skip" title="H_85.0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4110" y="2921731"/>
            <a:ext cx="1765762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8CA197B-E89D-4FC2-925A-1F472F559AE6}"/>
              </a:ext>
            </a:extLst>
          </p:cNvPr>
          <p:cNvSpPr txBox="1"/>
          <p:nvPr/>
        </p:nvSpPr>
        <p:spPr>
          <a:xfrm>
            <a:off x="3507633" y="23863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1120</Words>
  <Application>Microsoft Office PowerPoint</Application>
  <PresentationFormat>宽屏</PresentationFormat>
  <Paragraphs>128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48" baseType="lpstr">
      <vt:lpstr>_⨹_1_005b1</vt:lpstr>
      <vt:lpstr>_⨹_1_1c355</vt:lpstr>
      <vt:lpstr>_⨹_1_2260a</vt:lpstr>
      <vt:lpstr>_⨹_1_251a6</vt:lpstr>
      <vt:lpstr>_⨹_1_2d952</vt:lpstr>
      <vt:lpstr>_⨹_1_4392a</vt:lpstr>
      <vt:lpstr>_⨹_1_51a01</vt:lpstr>
      <vt:lpstr>_⨹_1_53bd8</vt:lpstr>
      <vt:lpstr>_⨹_1_9ca93</vt:lpstr>
      <vt:lpstr>_⨹_1_b2d2a</vt:lpstr>
      <vt:lpstr>_⨹_1_b7d39</vt:lpstr>
      <vt:lpstr>_⨹_1_d2fa1</vt:lpstr>
      <vt:lpstr>_⨹_1_f9065</vt:lpstr>
      <vt:lpstr>_⨹_27_5ed47</vt:lpstr>
      <vt:lpstr>_⨹_3_82943</vt:lpstr>
      <vt:lpstr>_⨹_7_224fb</vt:lpstr>
      <vt:lpstr>_⨹_8_22072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2024-05-11T14:54:45Z</dcterms:created>
  <dcterms:modified xsi:type="dcterms:W3CDTF">2024-05-13T06:12:17Z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