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1" r:id="rId9"/>
    <p:sldId id="315" r:id="rId10"/>
    <p:sldId id="316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4" name="yt_shape_1349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93" name="yt_image_1349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6" name="yt_shape_13496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等腰三角形性质的应用</a:t>
            </a:r>
          </a:p>
        </p:txBody>
      </p:sp>
      <p:sp>
        <p:nvSpPr>
          <p:cNvPr id="13497" name="yt_shape_13497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a0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1" name="yt_table_135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908681"/>
              </p:ext>
            </p:extLst>
          </p:nvPr>
        </p:nvGraphicFramePr>
        <p:xfrm>
          <a:off x="540047" y="293680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grpSp>
        <p:nvGrpSpPr>
          <p:cNvPr id="13498" name="yt_shape_13498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6531" y="2936805"/>
            <a:ext cx="2023398" cy="1470420"/>
            <a:chOff x="0" y="0"/>
            <a:chExt cx="2023398" cy="1470420"/>
          </a:xfrm>
        </p:grpSpPr>
        <p:pic>
          <p:nvPicPr>
            <p:cNvPr id="2" name="yt_image_1349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3398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0" name="yt_shape_13500"/>
            <p:cNvSpPr txBox="1"/>
            <p:nvPr/>
          </p:nvSpPr>
          <p:spPr>
            <a:xfrm>
              <a:off x="478418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94922">
            <a:extLst>
              <a:ext uri="{FF2B5EF4-FFF2-40B4-BE49-F238E27FC236}">
                <a16:creationId xmlns:a16="http://schemas.microsoft.com/office/drawing/2014/main" id="{E5010139-FBCF-93A0-D18A-D5E4C44254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4B6C9A4-79CE-9D0F-7DD6-A30F64C65CB0}"/>
              </a:ext>
            </a:extLst>
          </p:cNvPr>
          <p:cNvSpPr txBox="1"/>
          <p:nvPr/>
        </p:nvSpPr>
        <p:spPr>
          <a:xfrm>
            <a:off x="22789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3" name="yt_shape_13503"/>
          <p:cNvSpPr txBox="1"/>
          <p:nvPr/>
        </p:nvSpPr>
        <p:spPr>
          <a:xfrm>
            <a:off x="540000" y="900000"/>
            <a:ext cx="104275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若剪去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7" name="yt_table_135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27040"/>
              </p:ext>
            </p:extLst>
          </p:nvPr>
        </p:nvGraphicFramePr>
        <p:xfrm>
          <a:off x="540047" y="1379303"/>
          <a:ext cx="9548179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无法计算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grpSp>
        <p:nvGrpSpPr>
          <p:cNvPr id="13504" name="yt_shape_13504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93125" y="1379303"/>
            <a:ext cx="1256635" cy="1712736"/>
            <a:chOff x="0" y="0"/>
            <a:chExt cx="1256635" cy="1712736"/>
          </a:xfrm>
        </p:grpSpPr>
        <p:pic>
          <p:nvPicPr>
            <p:cNvPr id="2" name="yt_image_1350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6635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6" name="yt_shape_13506"/>
            <p:cNvSpPr txBox="1"/>
            <p:nvPr/>
          </p:nvSpPr>
          <p:spPr>
            <a:xfrm>
              <a:off x="95036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5EE1FB-6891-5D89-C624-E16A0910F8EB}"/>
              </a:ext>
            </a:extLst>
          </p:cNvPr>
          <p:cNvSpPr txBox="1"/>
          <p:nvPr/>
        </p:nvSpPr>
        <p:spPr>
          <a:xfrm>
            <a:off x="99464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9" name="yt_shape_13509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折叠该纸片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a47c"/>
              </a:rPr>
              <a:t>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3" name="yt_shape_13513"/>
          <p:cNvSpPr txBox="1"/>
          <p:nvPr/>
        </p:nvSpPr>
        <p:spPr>
          <a:xfrm>
            <a:off x="540000" y="378523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0" name="yt_shape_13510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1615" y="2011799"/>
            <a:ext cx="1408768" cy="1723023"/>
            <a:chOff x="0" y="0"/>
            <a:chExt cx="1408768" cy="1723023"/>
          </a:xfrm>
        </p:grpSpPr>
        <p:pic>
          <p:nvPicPr>
            <p:cNvPr id="2" name="yt_image_1351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8768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2" name="yt_shape_13512"/>
            <p:cNvSpPr txBox="1"/>
            <p:nvPr/>
          </p:nvSpPr>
          <p:spPr>
            <a:xfrm>
              <a:off x="171103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76B6374-F421-9800-0C3C-8BD3B8037216}"/>
              </a:ext>
            </a:extLst>
          </p:cNvPr>
          <p:cNvSpPr txBox="1"/>
          <p:nvPr/>
        </p:nvSpPr>
        <p:spPr>
          <a:xfrm>
            <a:off x="5560271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04f3"/>
              </a:rPr>
              <a:t>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8" name="yt_shape_13518"/>
          <p:cNvSpPr txBox="1"/>
          <p:nvPr/>
        </p:nvSpPr>
        <p:spPr>
          <a:xfrm>
            <a:off x="540000" y="387893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5" name="yt_shape_13515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1562" y="2011799"/>
            <a:ext cx="1908874" cy="1816749"/>
            <a:chOff x="0" y="0"/>
            <a:chExt cx="1908874" cy="1816749"/>
          </a:xfrm>
        </p:grpSpPr>
        <p:pic>
          <p:nvPicPr>
            <p:cNvPr id="2" name="yt_image_135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8874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7" name="yt_shape_13517"/>
            <p:cNvSpPr txBox="1"/>
            <p:nvPr/>
          </p:nvSpPr>
          <p:spPr>
            <a:xfrm>
              <a:off x="421156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8805D0-FE57-FD1C-C651-9E4FB9D0195A}"/>
              </a:ext>
            </a:extLst>
          </p:cNvPr>
          <p:cNvSpPr txBox="1"/>
          <p:nvPr/>
        </p:nvSpPr>
        <p:spPr>
          <a:xfrm>
            <a:off x="5693621" y="1328682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9" name="yt_shape_135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9f0f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20" name="yt_image_13520" title="H_116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1371" y="2011799"/>
            <a:ext cx="154925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2" name="yt_shape_13522"/>
          <p:cNvSpPr txBox="1"/>
          <p:nvPr/>
        </p:nvSpPr>
        <p:spPr>
          <a:xfrm>
            <a:off x="540119" y="3537874"/>
            <a:ext cx="11492915" cy="283289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f77d0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86BCAD-55D3-F78A-9AC2-91C764A291A6}"/>
              </a:ext>
            </a:extLst>
          </p:cNvPr>
          <p:cNvSpPr txBox="1"/>
          <p:nvPr/>
        </p:nvSpPr>
        <p:spPr>
          <a:xfrm>
            <a:off x="450108" y="3491068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55037A-6A47-2447-2684-E13AFD215A5E}"/>
              </a:ext>
            </a:extLst>
          </p:cNvPr>
          <p:cNvSpPr txBox="1"/>
          <p:nvPr/>
        </p:nvSpPr>
        <p:spPr>
          <a:xfrm>
            <a:off x="450108" y="3966556"/>
            <a:ext cx="252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60AE2-0F2D-E3D0-C944-511FF4972784}"/>
              </a:ext>
            </a:extLst>
          </p:cNvPr>
          <p:cNvSpPr txBox="1"/>
          <p:nvPr/>
        </p:nvSpPr>
        <p:spPr>
          <a:xfrm>
            <a:off x="450108" y="4442044"/>
            <a:ext cx="812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9F16F8-3404-C483-CFF8-468989496EAD}"/>
              </a:ext>
            </a:extLst>
          </p:cNvPr>
          <p:cNvSpPr txBox="1"/>
          <p:nvPr/>
        </p:nvSpPr>
        <p:spPr>
          <a:xfrm>
            <a:off x="450108" y="4917532"/>
            <a:ext cx="593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8C564C-61A4-FCBA-9946-2319C035B8F2}"/>
              </a:ext>
            </a:extLst>
          </p:cNvPr>
          <p:cNvSpPr txBox="1"/>
          <p:nvPr/>
        </p:nvSpPr>
        <p:spPr>
          <a:xfrm>
            <a:off x="450108" y="5393020"/>
            <a:ext cx="1142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3155E8-1967-874A-BFA8-2826B48E5A76}"/>
              </a:ext>
            </a:extLst>
          </p:cNvPr>
          <p:cNvSpPr txBox="1"/>
          <p:nvPr/>
        </p:nvSpPr>
        <p:spPr>
          <a:xfrm>
            <a:off x="450108" y="5868508"/>
            <a:ext cx="68332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f77d0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4" name="yt_shape_1352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23" name="yt_image_13523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6" name="yt_shape_1352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53ab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8" name="yt_table_135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889217"/>
              </p:ext>
            </p:extLst>
          </p:nvPr>
        </p:nvGraphicFramePr>
        <p:xfrm>
          <a:off x="540047" y="2441600"/>
          <a:ext cx="4504056" cy="950976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0.4cm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0.6cm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0.7cm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pic>
        <p:nvPicPr>
          <p:cNvPr id="13527" name="yt_image_13527_skip" title="H_120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7677" y="2441600"/>
            <a:ext cx="1782199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E16442-F3A4-EDE1-687D-DD7B70640123}"/>
              </a:ext>
            </a:extLst>
          </p:cNvPr>
          <p:cNvSpPr txBox="1"/>
          <p:nvPr/>
        </p:nvSpPr>
        <p:spPr>
          <a:xfrm>
            <a:off x="1364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0" name="yt_shape_13530" descr="{&quot;rangeId&quot;:0,&quot;hasUnderline&quot;:&quot;1&quot;}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（牡丹江市中考）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过等腰三角形顶角顶点的一条直线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70a4"/>
              </a:rPr>
              <a:t>将该等腰三角形分成的两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个三角形均为等腰三角形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则原等腰三角形的底角度数为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（合肥四十二中月考卷）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709b"/>
              </a:rPr>
              <a:t>边上任意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32" name="yt_image_13532" title="H_175.3918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5894" y="2818870"/>
            <a:ext cx="1680210" cy="22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5B40A6-7845-6FBB-8ECC-EE27E8D2A64A}"/>
              </a:ext>
            </a:extLst>
          </p:cNvPr>
          <p:cNvSpPr txBox="1"/>
          <p:nvPr/>
        </p:nvSpPr>
        <p:spPr>
          <a:xfrm>
            <a:off x="8374907" y="132868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4" name="yt_shape_13534"/>
              <p:cNvSpPr txBox="1"/>
              <p:nvPr/>
            </p:nvSpPr>
            <p:spPr>
              <a:xfrm>
                <a:off x="540000" y="900000"/>
                <a:ext cx="9977090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的什么位置时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并证明你的结论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4" name="yt_shape_13534" descr="{&quot;rangeId&quot;:1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77090" cy="4842159"/>
              </a:xfrm>
              <a:prstGeom prst="rect">
                <a:avLst/>
              </a:prstGeom>
              <a:blipFill>
                <a:blip r:embed="rId2"/>
                <a:stretch>
                  <a:fillRect l="-1895" t="-1134" r="-917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ED7621-C303-52C8-1F6E-306CA15BCFD5}"/>
              </a:ext>
            </a:extLst>
          </p:cNvPr>
          <p:cNvSpPr txBox="1"/>
          <p:nvPr/>
        </p:nvSpPr>
        <p:spPr>
          <a:xfrm>
            <a:off x="449989" y="1328682"/>
            <a:ext cx="594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BF89FC-0142-7EBA-7C4E-BAFB57B9443D}"/>
              </a:ext>
            </a:extLst>
          </p:cNvPr>
          <p:cNvSpPr txBox="1"/>
          <p:nvPr/>
        </p:nvSpPr>
        <p:spPr>
          <a:xfrm>
            <a:off x="449989" y="1804170"/>
            <a:ext cx="491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286B6B-D3BC-2B77-A528-6A077AF0D12F}"/>
              </a:ext>
            </a:extLst>
          </p:cNvPr>
          <p:cNvSpPr txBox="1"/>
          <p:nvPr/>
        </p:nvSpPr>
        <p:spPr>
          <a:xfrm>
            <a:off x="449989" y="2279658"/>
            <a:ext cx="642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AE8B04-31B8-6947-9C76-B09EA6BD1EE9}"/>
              </a:ext>
            </a:extLst>
          </p:cNvPr>
          <p:cNvSpPr txBox="1"/>
          <p:nvPr/>
        </p:nvSpPr>
        <p:spPr>
          <a:xfrm>
            <a:off x="449989" y="2755146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E7F9BB4-2DED-81A3-F028-BACF11EAB3DA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57731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pageBreak': True}">
                <a:extLst>
                  <a:ext uri="{FF2B5EF4-FFF2-40B4-BE49-F238E27FC236}">
                    <a16:creationId xmlns:a16="http://schemas.microsoft.com/office/drawing/2014/main" id="{EE7F9BB4-2DED-81A3-F028-BACF11EAB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5773166" cy="1611643"/>
              </a:xfrm>
              <a:prstGeom prst="rect">
                <a:avLst/>
              </a:prstGeom>
              <a:blipFill>
                <a:blip r:embed="rId3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1FDA77B-6B9A-F173-F9FE-C51CE268D688}"/>
              </a:ext>
            </a:extLst>
          </p:cNvPr>
          <p:cNvSpPr txBox="1"/>
          <p:nvPr/>
        </p:nvSpPr>
        <p:spPr>
          <a:xfrm>
            <a:off x="449989" y="4748665"/>
            <a:ext cx="432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BC9C07-0EC2-2C26-9183-3DACC8E9448A}"/>
              </a:ext>
            </a:extLst>
          </p:cNvPr>
          <p:cNvSpPr txBox="1"/>
          <p:nvPr/>
        </p:nvSpPr>
        <p:spPr>
          <a:xfrm>
            <a:off x="449989" y="5224153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532" title="H_175.3918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2207341"/>
            <a:ext cx="1680210" cy="22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" name="yt_shape_135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26b8"/>
              </a:rPr>
              <a:t>之间存在怎样的数量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38" name="yt_image_13538" title="H_167.3353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940" y="2030249"/>
            <a:ext cx="1577340" cy="212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40"/>
              <p:cNvSpPr txBox="1"/>
              <p:nvPr/>
            </p:nvSpPr>
            <p:spPr>
              <a:xfrm>
                <a:off x="540119" y="1890749"/>
                <a:ext cx="9847248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3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0749"/>
                <a:ext cx="9847248" cy="2264659"/>
              </a:xfrm>
              <a:prstGeom prst="rect">
                <a:avLst/>
              </a:prstGeom>
              <a:blipFill>
                <a:blip r:embed="rId3"/>
                <a:stretch>
                  <a:fillRect l="-1920" t="-2151" r="-124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543"/>
          <p:cNvSpPr txBox="1"/>
          <p:nvPr/>
        </p:nvSpPr>
        <p:spPr>
          <a:xfrm>
            <a:off x="540119" y="4358560"/>
            <a:ext cx="2041136" cy="220675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000" b="0" i="0" u="none" spc="-12000">
                <a:solidFill>
                  <a:srgbClr val="1EE3CF"/>
                </a:solidFill>
                <a:effectLst/>
                <a:latin typeface="宋体/Times New Roman" pitchFamily="120"/>
                <a:ea typeface="宋体" pitchFamily="120"/>
              </a:rPr>
              <a:t> </a:t>
            </a:r>
            <a:r>
              <a:rPr lang="en-US" altLang="zh-CN" sz="12000" b="0" i="0" u="none" spc="13204">
                <a:solidFill>
                  <a:srgbClr val="1EE3CF"/>
                </a:solidFill>
                <a:effectLst/>
                <a:latin typeface="宋体/Times New Roman" pitchFamily="120"/>
                <a:ea typeface="宋体" pitchFamily="120"/>
              </a:rPr>
              <a:t> </a:t>
            </a:r>
          </a:p>
        </p:txBody>
      </p:sp>
      <p:pic>
        <p:nvPicPr>
          <p:cNvPr id="6" name="yt_image_1354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14428" y="4444590"/>
            <a:ext cx="1637738" cy="190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BE1DB28-505E-E29C-459A-9E82133C6AEA}"/>
              </a:ext>
            </a:extLst>
          </p:cNvPr>
          <p:cNvSpPr txBox="1"/>
          <p:nvPr/>
        </p:nvSpPr>
        <p:spPr>
          <a:xfrm>
            <a:off x="450108" y="1843943"/>
            <a:ext cx="536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EAA31B-1FD1-C403-917D-408FA6B960D4}"/>
                  </a:ext>
                </a:extLst>
              </p:cNvPr>
              <p:cNvSpPr txBox="1"/>
              <p:nvPr/>
            </p:nvSpPr>
            <p:spPr>
              <a:xfrm>
                <a:off x="450108" y="2319431"/>
                <a:ext cx="9932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连接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EAA31B-1FD1-C403-917D-408FA6B96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19431"/>
                <a:ext cx="9932098" cy="765061"/>
              </a:xfrm>
              <a:prstGeom prst="rect">
                <a:avLst/>
              </a:prstGeom>
              <a:blipFill>
                <a:blip r:embed="rId5"/>
                <a:stretch>
                  <a:fillRect l="-982" r="-18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EC8319-14F4-1F9C-AC89-7954F522A5C7}"/>
                  </a:ext>
                </a:extLst>
              </p:cNvPr>
              <p:cNvSpPr txBox="1"/>
              <p:nvPr/>
            </p:nvSpPr>
            <p:spPr>
              <a:xfrm>
                <a:off x="450108" y="2990880"/>
                <a:ext cx="88208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EC8319-14F4-1F9C-AC89-7954F522A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90880"/>
                <a:ext cx="8820848" cy="765061"/>
              </a:xfrm>
              <a:prstGeom prst="rect">
                <a:avLst/>
              </a:prstGeom>
              <a:blipFill>
                <a:blip r:embed="rId6"/>
                <a:stretch>
                  <a:fillRect l="-1106" r="-20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3F9D7ED-BB93-B3F0-24A2-B27148C18C8C}"/>
              </a:ext>
            </a:extLst>
          </p:cNvPr>
          <p:cNvSpPr txBox="1"/>
          <p:nvPr/>
        </p:nvSpPr>
        <p:spPr>
          <a:xfrm>
            <a:off x="450108" y="3662329"/>
            <a:ext cx="463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839</Words>
  <Application>Microsoft Office PowerPoint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3" baseType="lpstr">
      <vt:lpstr>_⨹_1_1a47c</vt:lpstr>
      <vt:lpstr>_⨹_1_59f0f</vt:lpstr>
      <vt:lpstr>_⨹_1_65a08</vt:lpstr>
      <vt:lpstr>_⨹_1_f77d0</vt:lpstr>
      <vt:lpstr>_⨹_11_270a4</vt:lpstr>
      <vt:lpstr>_⨹_3_e53ab</vt:lpstr>
      <vt:lpstr>_⨹_4_6709b</vt:lpstr>
      <vt:lpstr>_⨹_4_d04f3</vt:lpstr>
      <vt:lpstr>_⨹_9_e26b8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