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8" r:id="rId7"/>
    <p:sldId id="310" r:id="rId8"/>
    <p:sldId id="311" r:id="rId9"/>
    <p:sldId id="312" r:id="rId10"/>
    <p:sldId id="314" r:id="rId11"/>
    <p:sldId id="320" r:id="rId12"/>
    <p:sldId id="315" r:id="rId13"/>
    <p:sldId id="317" r:id="rId14"/>
    <p:sldId id="318" r:id="rId15"/>
    <p:sldId id="321" r:id="rId16"/>
    <p:sldId id="324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bin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39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bin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7" name="yt_shape_12957"/>
          <p:cNvSpPr txBox="1"/>
          <p:nvPr/>
        </p:nvSpPr>
        <p:spPr>
          <a:xfrm>
            <a:off x="540000" y="900000"/>
            <a:ext cx="236808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56" name="yt_image_12956" title="H_41.8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59" name="yt_shape_12959"/>
              <p:cNvSpPr txBox="1"/>
              <p:nvPr/>
            </p:nvSpPr>
            <p:spPr>
              <a:xfrm>
                <a:off x="540000" y="1482165"/>
                <a:ext cx="10261848" cy="30662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全等三角形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概念：能够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完全重合　</m:t>
                                </m:r>
                              </m:e>
                            </m:ba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的两个三角形叫做全等三角形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性质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全等三角形的对应边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②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相等　</m:t>
                                        </m:r>
                                      </m:e>
                                    </m:ba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全等三角形的对应角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③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相等　</m:t>
                                        </m:r>
                                      </m:e>
                                    </m:ba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判定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一般三角形：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𝑆𝐴𝑆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，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④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𝐴𝑆𝐴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</m:e>
                                    </m:ba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，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⑤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𝑆𝑆𝑆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</m:e>
                                    </m:ba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，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⑥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𝐴𝐴𝑆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</m:e>
                                    </m:ba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直角三角形：除一般三角形的判定方法外还有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⑦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𝐻𝐿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</m:e>
                                    </m:ba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59" name="yt_shape_12959" descr="{&quot;rangeId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261848" cy="3066224"/>
              </a:xfrm>
              <a:prstGeom prst="rect">
                <a:avLst/>
              </a:prstGeom>
              <a:blipFill>
                <a:blip r:embed="rId3"/>
                <a:stretch>
                  <a:fillRect l="-1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39186E-8C65-9222-1A71-58B21CCB24A7}"/>
                  </a:ext>
                </a:extLst>
              </p:cNvPr>
              <p:cNvSpPr txBox="1"/>
              <p:nvPr/>
            </p:nvSpPr>
            <p:spPr>
              <a:xfrm>
                <a:off x="4316250" y="1527371"/>
                <a:ext cx="17040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完全重合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, 'mathAnswerShape': 1, 'IsSplitBraceMath': 1}">
                <a:extLst>
                  <a:ext uri="{FF2B5EF4-FFF2-40B4-BE49-F238E27FC236}">
                    <a16:creationId xmlns:a16="http://schemas.microsoft.com/office/drawing/2014/main" id="{DA39186E-8C65-9222-1A71-58B21CCB24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6250" y="1527371"/>
                <a:ext cx="1704086" cy="4594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73992E-D2A3-8E91-7B1E-5587EAB05539}"/>
                  </a:ext>
                </a:extLst>
              </p:cNvPr>
              <p:cNvSpPr txBox="1"/>
              <p:nvPr/>
            </p:nvSpPr>
            <p:spPr>
              <a:xfrm>
                <a:off x="6377143" y="2137479"/>
                <a:ext cx="10944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相等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, 'mathAnswerShape': 1, 'IsSplitBraceMath': 1}">
                <a:extLst>
                  <a:ext uri="{FF2B5EF4-FFF2-40B4-BE49-F238E27FC236}">
                    <a16:creationId xmlns:a16="http://schemas.microsoft.com/office/drawing/2014/main" id="{ED73992E-D2A3-8E91-7B1E-5587EAB05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7143" y="2137479"/>
                <a:ext cx="1094486" cy="4594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97E8B7-8424-B516-CBBE-05CE5C2BFCC5}"/>
                  </a:ext>
                </a:extLst>
              </p:cNvPr>
              <p:cNvSpPr txBox="1"/>
              <p:nvPr/>
            </p:nvSpPr>
            <p:spPr>
              <a:xfrm>
                <a:off x="6377143" y="2691389"/>
                <a:ext cx="10944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相等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, 'mathAnswerShape': 1, 'IsSplitBraceMath': 1}">
                <a:extLst>
                  <a:ext uri="{FF2B5EF4-FFF2-40B4-BE49-F238E27FC236}">
                    <a16:creationId xmlns:a16="http://schemas.microsoft.com/office/drawing/2014/main" id="{8797E8B7-8424-B516-CBBE-05CE5C2BF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7143" y="2691389"/>
                <a:ext cx="1094486" cy="4594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72E260-2F55-00BA-C28C-3A8B9E5BFC95}"/>
                  </a:ext>
                </a:extLst>
              </p:cNvPr>
              <p:cNvSpPr txBox="1"/>
              <p:nvPr/>
            </p:nvSpPr>
            <p:spPr>
              <a:xfrm>
                <a:off x="6285068" y="3357695"/>
                <a:ext cx="1034161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𝐴𝑆𝐴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, 'mathAnswerShape': 1, 'IsSplitBraceMath': 1}">
                <a:extLst>
                  <a:ext uri="{FF2B5EF4-FFF2-40B4-BE49-F238E27FC236}">
                    <a16:creationId xmlns:a16="http://schemas.microsoft.com/office/drawing/2014/main" id="{C172E260-2F55-00BA-C28C-3A8B9E5BF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068" y="3357695"/>
                <a:ext cx="1034161" cy="45943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7D8DA90-69A1-2C2E-2EDF-0C392201B765}"/>
                  </a:ext>
                </a:extLst>
              </p:cNvPr>
              <p:cNvSpPr txBox="1"/>
              <p:nvPr/>
            </p:nvSpPr>
            <p:spPr>
              <a:xfrm>
                <a:off x="8053543" y="3357695"/>
                <a:ext cx="970661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𝑆𝑆𝑆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, 'mathAnswerShape': 1, 'IsSplitBraceMath': 1}">
                <a:extLst>
                  <a:ext uri="{FF2B5EF4-FFF2-40B4-BE49-F238E27FC236}">
                    <a16:creationId xmlns:a16="http://schemas.microsoft.com/office/drawing/2014/main" id="{87D8DA90-69A1-2C2E-2EDF-0C392201B7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3543" y="3357695"/>
                <a:ext cx="970661" cy="45943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1052C6-71BE-BF1F-77F3-E5F2E51CA72D}"/>
                  </a:ext>
                </a:extLst>
              </p:cNvPr>
              <p:cNvSpPr txBox="1"/>
              <p:nvPr/>
            </p:nvSpPr>
            <p:spPr>
              <a:xfrm>
                <a:off x="9758518" y="3357695"/>
                <a:ext cx="1034161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𝐴𝐴𝑆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1, 'mathAnswerShape': 1, 'IsSplitBraceMath': 1}">
                <a:extLst>
                  <a:ext uri="{FF2B5EF4-FFF2-40B4-BE49-F238E27FC236}">
                    <a16:creationId xmlns:a16="http://schemas.microsoft.com/office/drawing/2014/main" id="{871052C6-71BE-BF1F-77F3-E5F2E51CA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8518" y="3357695"/>
                <a:ext cx="1034161" cy="45943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4709B55-A665-0FA1-3AD0-5D1C41448624}"/>
                  </a:ext>
                </a:extLst>
              </p:cNvPr>
              <p:cNvSpPr txBox="1"/>
              <p:nvPr/>
            </p:nvSpPr>
            <p:spPr>
              <a:xfrm>
                <a:off x="9729943" y="3911605"/>
                <a:ext cx="869061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𝐻𝐿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8" name="文本框 7" descr="{'rangeId': 1, 'mathAnswerShape': 1, 'IsSplitBraceMath': 1}">
                <a:extLst>
                  <a:ext uri="{FF2B5EF4-FFF2-40B4-BE49-F238E27FC236}">
                    <a16:creationId xmlns:a16="http://schemas.microsoft.com/office/drawing/2014/main" id="{E4709B55-A665-0FA1-3AD0-5D1C414486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9943" y="3911605"/>
                <a:ext cx="869061" cy="45943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015"/>
              <p:cNvSpPr txBox="1"/>
              <p:nvPr/>
            </p:nvSpPr>
            <p:spPr>
              <a:xfrm>
                <a:off x="570537" y="1485323"/>
                <a:ext cx="9942512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）解：由（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77eb0"/>
                  </a:rPr>
                  <a:t> 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a715c"/>
                  </a:rPr>
                  <a:t> 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</p:txBody>
          </p:sp>
        </mc:Choice>
        <mc:Fallback>
          <p:sp>
            <p:nvSpPr>
              <p:cNvPr id="3" name="yt_shape_130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37" y="1485323"/>
                <a:ext cx="9942512" cy="2066784"/>
              </a:xfrm>
              <a:prstGeom prst="rect">
                <a:avLst/>
              </a:prstGeom>
              <a:blipFill>
                <a:blip r:embed="rId2"/>
                <a:stretch>
                  <a:fillRect l="-1901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17" name="yt_image_1301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44472" y="1513463"/>
            <a:ext cx="1514403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830A1C-8709-5EA6-7DA6-52C23E3E5E3C}"/>
              </a:ext>
            </a:extLst>
          </p:cNvPr>
          <p:cNvSpPr txBox="1"/>
          <p:nvPr/>
        </p:nvSpPr>
        <p:spPr>
          <a:xfrm>
            <a:off x="480526" y="1438517"/>
            <a:ext cx="951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FC146F-0C68-243E-6C31-67A1561C2678}"/>
              </a:ext>
            </a:extLst>
          </p:cNvPr>
          <p:cNvSpPr txBox="1"/>
          <p:nvPr/>
        </p:nvSpPr>
        <p:spPr>
          <a:xfrm>
            <a:off x="480526" y="1914005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77eb0"/>
              </a:rPr>
              <a:t> </a:t>
            </a:r>
            <a:r>
              <a:rPr kumimoji="0" lang="en-US" altLang="zh-CN" sz="2400" b="0" i="1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4CAFE1-C495-FD07-E4B7-762899FD58BB}"/>
                  </a:ext>
                </a:extLst>
              </p:cNvPr>
              <p:cNvSpPr txBox="1"/>
              <p:nvPr/>
            </p:nvSpPr>
            <p:spPr>
              <a:xfrm>
                <a:off x="479376" y="2554872"/>
                <a:ext cx="94891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4CAFE1-C495-FD07-E4B7-762899FD58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54872"/>
                <a:ext cx="9489122" cy="765061"/>
              </a:xfrm>
              <a:prstGeom prst="rect">
                <a:avLst/>
              </a:prstGeom>
              <a:blipFill>
                <a:blip r:embed="rId4"/>
                <a:stretch>
                  <a:fillRect l="-102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439455E-ADED-4FA7-F17A-B8C5DF1EFDE0}"/>
              </a:ext>
            </a:extLst>
          </p:cNvPr>
          <p:cNvSpPr txBox="1"/>
          <p:nvPr/>
        </p:nvSpPr>
        <p:spPr>
          <a:xfrm>
            <a:off x="479376" y="3293115"/>
            <a:ext cx="245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a715c"/>
              </a:rPr>
              <a:t> </a:t>
            </a:r>
            <a:r>
              <a:rPr kumimoji="0" lang="en-US" altLang="zh-CN" sz="2400" b="0" i="1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3014"/>
          <p:cNvSpPr txBox="1"/>
          <p:nvPr/>
        </p:nvSpPr>
        <p:spPr>
          <a:xfrm>
            <a:off x="479376" y="980728"/>
            <a:ext cx="67422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0" name="yt_shape_13020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19" name="yt_image_130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2" name="yt_shape_13022" descr="{&quot;rangeId&quot;:0,&quot;hasUnderline&quot;:&quot;1&quot;}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在平面内有一点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160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26" name="yt_shape_13026"/>
          <p:cNvSpPr txBox="1"/>
          <p:nvPr/>
        </p:nvSpPr>
        <p:spPr>
          <a:xfrm>
            <a:off x="540000" y="516274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23" name="yt_shape_13023" title="H_198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0710" y="2593964"/>
            <a:ext cx="2070579" cy="2518551"/>
            <a:chOff x="0" y="0"/>
            <a:chExt cx="2070579" cy="2518551"/>
          </a:xfrm>
        </p:grpSpPr>
        <p:pic>
          <p:nvPicPr>
            <p:cNvPr id="2" name="yt_image_1302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0579" cy="2122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25" name="yt_shape_13025"/>
            <p:cNvSpPr txBox="1"/>
            <p:nvPr/>
          </p:nvSpPr>
          <p:spPr>
            <a:xfrm>
              <a:off x="502008" y="21585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B42A763-EB04-8DD8-9DEE-05333F082A43}"/>
              </a:ext>
            </a:extLst>
          </p:cNvPr>
          <p:cNvSpPr txBox="1"/>
          <p:nvPr/>
        </p:nvSpPr>
        <p:spPr>
          <a:xfrm>
            <a:off x="9149607" y="19108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7" name="yt_shape_13027" descr="{&quot;rangeId&quot;:0,&quot;hasUnderline&quot;:&quot;1&quot;}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982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35c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）或（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31" name="yt_shape_13031"/>
          <p:cNvSpPr txBox="1"/>
          <p:nvPr/>
        </p:nvSpPr>
        <p:spPr>
          <a:xfrm>
            <a:off x="540000" y="435335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28" name="yt_shape_13028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9846" y="2491930"/>
            <a:ext cx="1412307" cy="1811034"/>
            <a:chOff x="0" y="0"/>
            <a:chExt cx="1412307" cy="1811034"/>
          </a:xfrm>
        </p:grpSpPr>
        <p:pic>
          <p:nvPicPr>
            <p:cNvPr id="2" name="yt_image_1302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2307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30" name="yt_shape_13030"/>
            <p:cNvSpPr txBox="1"/>
            <p:nvPr/>
          </p:nvSpPr>
          <p:spPr>
            <a:xfrm>
              <a:off x="96689" y="145103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BF7513-CA71-7819-D576-0774C8BB64B9}"/>
              </a:ext>
            </a:extLst>
          </p:cNvPr>
          <p:cNvSpPr txBox="1"/>
          <p:nvPr/>
        </p:nvSpPr>
        <p:spPr>
          <a:xfrm>
            <a:off x="3169496" y="1804170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3" name="yt_shape_13033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32" name="yt_image_1303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5" name="yt_shape_13035" descr="{&quot;rangeId&quot;:0,&quot;hasUnderline&quot;:&quot;1&quot;}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年合肥市庐阳区期末改编）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问题背景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4f9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探究图中线段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3437"/>
              </a:rPr>
              <a:t>之间的数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小王同学探究此问题的方法是延长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60b0"/>
              </a:rPr>
              <a:t>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可得出结论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他的结论应是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_⨹_1_c817d"/>
              </a:rPr>
              <a:t> 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</a:b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1C7BCB-6788-E15A-1197-2D40C1CCC9DE}"/>
              </a:ext>
            </a:extLst>
          </p:cNvPr>
          <p:cNvSpPr txBox="1"/>
          <p:nvPr/>
        </p:nvSpPr>
        <p:spPr>
          <a:xfrm>
            <a:off x="11137157" y="3812799"/>
            <a:ext cx="64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c817d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9D1E74-F021-CC10-1487-50C997B4AB33}"/>
              </a:ext>
            </a:extLst>
          </p:cNvPr>
          <p:cNvSpPr txBox="1"/>
          <p:nvPr/>
        </p:nvSpPr>
        <p:spPr>
          <a:xfrm>
            <a:off x="450108" y="4288287"/>
            <a:ext cx="2062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3038" title="H_178.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3912" y="4437112"/>
            <a:ext cx="2180089" cy="226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3040" title="H_170.0998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43299" y="4488548"/>
            <a:ext cx="1731645" cy="216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1" name="yt_shape_13041"/>
          <p:cNvSpPr txBox="1"/>
          <p:nvPr/>
        </p:nvSpPr>
        <p:spPr>
          <a:xfrm>
            <a:off x="540000" y="3365793"/>
            <a:ext cx="1716880" cy="19952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850" b="0" i="0" u="none" spc="-10850">
                <a:solidFill>
                  <a:srgbClr val="1EE3CF"/>
                </a:solidFill>
                <a:effectLst/>
                <a:latin typeface="宋体/Times New Roman" pitchFamily="108"/>
                <a:ea typeface="宋体" pitchFamily="108"/>
              </a:rPr>
              <a:t> </a:t>
            </a:r>
            <a:r>
              <a:rPr lang="en-US" altLang="zh-CN" sz="10850" b="0" i="0" u="none" spc="10938">
                <a:solidFill>
                  <a:srgbClr val="1EE3CF"/>
                </a:solidFill>
                <a:effectLst/>
                <a:latin typeface="宋体/Times New Roman" pitchFamily="108"/>
                <a:ea typeface="宋体" pitchFamily="108"/>
              </a:rPr>
              <a:t> </a:t>
            </a:r>
          </a:p>
        </p:txBody>
      </p:sp>
      <p:sp>
        <p:nvSpPr>
          <p:cNvPr id="13043" name="yt_shape_13043"/>
          <p:cNvSpPr txBox="1"/>
          <p:nvPr/>
        </p:nvSpPr>
        <p:spPr>
          <a:xfrm>
            <a:off x="717997" y="980728"/>
            <a:ext cx="153888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探索延伸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044"/>
              <p:cNvSpPr txBox="1"/>
              <p:nvPr/>
            </p:nvSpPr>
            <p:spPr>
              <a:xfrm>
                <a:off x="540000" y="1556792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180°.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a25b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上述结论是否仍然成立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0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56792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3046" title="H_169.8940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9662" y="2635867"/>
            <a:ext cx="1829669" cy="15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224DF63-6CEF-406E-6801-8BD673941D37}"/>
              </a:ext>
            </a:extLst>
          </p:cNvPr>
          <p:cNvSpPr txBox="1"/>
          <p:nvPr/>
        </p:nvSpPr>
        <p:spPr>
          <a:xfrm>
            <a:off x="407368" y="2668919"/>
            <a:ext cx="565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解：探索延伸：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仍然成立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EAAC7D-C7E2-B33A-9964-1B42BE4EEB5F}"/>
              </a:ext>
            </a:extLst>
          </p:cNvPr>
          <p:cNvSpPr txBox="1"/>
          <p:nvPr/>
        </p:nvSpPr>
        <p:spPr>
          <a:xfrm>
            <a:off x="407368" y="3144407"/>
            <a:ext cx="7531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理由：如图，延长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021643-3557-B1F8-26B0-DCA4D252A678}"/>
              </a:ext>
            </a:extLst>
          </p:cNvPr>
          <p:cNvSpPr txBox="1"/>
          <p:nvPr/>
        </p:nvSpPr>
        <p:spPr>
          <a:xfrm>
            <a:off x="407368" y="3722295"/>
            <a:ext cx="9479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0FFAE73-24F1-EC4F-A31F-980604D3C9D9}"/>
                  </a:ext>
                </a:extLst>
              </p:cNvPr>
              <p:cNvSpPr txBox="1"/>
              <p:nvPr/>
            </p:nvSpPr>
            <p:spPr>
              <a:xfrm>
                <a:off x="407368" y="4197783"/>
                <a:ext cx="93132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0FFAE73-24F1-EC4F-A31F-980604D3C9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197783"/>
                <a:ext cx="9313291" cy="1611643"/>
              </a:xfrm>
              <a:prstGeom prst="rect">
                <a:avLst/>
              </a:prstGeom>
              <a:blipFill>
                <a:blip r:embed="rId4"/>
                <a:stretch>
                  <a:fillRect l="-1047" r="-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3050" title="H_176.8498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38968" y="4291395"/>
            <a:ext cx="1620272" cy="183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56" name="yt_shape_13056"/>
              <p:cNvSpPr txBox="1"/>
              <p:nvPr/>
            </p:nvSpPr>
            <p:spPr>
              <a:xfrm>
                <a:off x="551384" y="1856616"/>
                <a:ext cx="11492915" cy="40797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50acc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056" name="yt_shape_13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56616"/>
                <a:ext cx="11492915" cy="4079771"/>
              </a:xfrm>
              <a:prstGeom prst="rect">
                <a:avLst/>
              </a:prstGeom>
              <a:blipFill>
                <a:blip r:embed="rId2"/>
                <a:stretch>
                  <a:fillRect l="-1591" t="-1345" b="-3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672E83-E297-CACE-B89A-BF095A3B05D5}"/>
              </a:ext>
            </a:extLst>
          </p:cNvPr>
          <p:cNvSpPr txBox="1"/>
          <p:nvPr/>
        </p:nvSpPr>
        <p:spPr>
          <a:xfrm>
            <a:off x="461373" y="1809810"/>
            <a:ext cx="450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891006-383B-DFC7-79B1-B83721036E31}"/>
                  </a:ext>
                </a:extLst>
              </p:cNvPr>
              <p:cNvSpPr txBox="1"/>
              <p:nvPr/>
            </p:nvSpPr>
            <p:spPr>
              <a:xfrm>
                <a:off x="461373" y="2285298"/>
                <a:ext cx="110972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GAF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50acc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891006-383B-DFC7-79B1-B83721036E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285298"/>
                <a:ext cx="11097261" cy="765061"/>
              </a:xfrm>
              <a:prstGeom prst="rect">
                <a:avLst/>
              </a:prstGeom>
              <a:blipFill>
                <a:blip r:embed="rId3"/>
                <a:stretch>
                  <a:fillRect l="-879" t="-10400" r="-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2B838D8-0357-3E5C-0311-9C1DE6831B48}"/>
              </a:ext>
            </a:extLst>
          </p:cNvPr>
          <p:cNvSpPr txBox="1"/>
          <p:nvPr/>
        </p:nvSpPr>
        <p:spPr>
          <a:xfrm>
            <a:off x="461373" y="2956747"/>
            <a:ext cx="285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D1DDF5-EF6F-E909-0ACD-0815C41E973D}"/>
                  </a:ext>
                </a:extLst>
              </p:cNvPr>
              <p:cNvSpPr txBox="1"/>
              <p:nvPr/>
            </p:nvSpPr>
            <p:spPr>
              <a:xfrm>
                <a:off x="461373" y="3432235"/>
                <a:ext cx="958792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D1DDF5-EF6F-E909-0ACD-0815C41E97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432235"/>
                <a:ext cx="9587929" cy="1611643"/>
              </a:xfrm>
              <a:prstGeom prst="rect">
                <a:avLst/>
              </a:prstGeom>
              <a:blipFill>
                <a:blip r:embed="rId4"/>
                <a:stretch>
                  <a:fillRect l="-1017" r="-10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C4C21ED-C080-7F2C-A341-A08F27DEFAE9}"/>
              </a:ext>
            </a:extLst>
          </p:cNvPr>
          <p:cNvSpPr txBox="1"/>
          <p:nvPr/>
        </p:nvSpPr>
        <p:spPr>
          <a:xfrm>
            <a:off x="461373" y="4950266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DF0D07-2CDE-E881-E712-EEB0328923C3}"/>
              </a:ext>
            </a:extLst>
          </p:cNvPr>
          <p:cNvSpPr txBox="1"/>
          <p:nvPr/>
        </p:nvSpPr>
        <p:spPr>
          <a:xfrm>
            <a:off x="461373" y="5425754"/>
            <a:ext cx="70190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044"/>
              <p:cNvSpPr txBox="1"/>
              <p:nvPr/>
            </p:nvSpPr>
            <p:spPr>
              <a:xfrm>
                <a:off x="551384" y="836712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180°.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a25b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上述结论是否仍然成立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0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836712"/>
                <a:ext cx="11492915" cy="1119024"/>
              </a:xfrm>
              <a:prstGeom prst="rect">
                <a:avLst/>
              </a:prstGeom>
              <a:blipFill>
                <a:blip r:embed="rId5"/>
                <a:stretch>
                  <a:fillRect l="-159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3046" title="H_169.8940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31737" y="3100739"/>
            <a:ext cx="1829669" cy="15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3050" title="H_176.8498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16390" y="4756641"/>
            <a:ext cx="1620272" cy="183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2" name="yt_shape_12962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61" name="yt_image_1296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4" name="yt_shape_12964"/>
          <p:cNvSpPr txBox="1"/>
          <p:nvPr/>
        </p:nvSpPr>
        <p:spPr>
          <a:xfrm>
            <a:off x="540000" y="1482165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全等三角形的性质</a:t>
            </a:r>
          </a:p>
        </p:txBody>
      </p:sp>
      <p:sp>
        <p:nvSpPr>
          <p:cNvPr id="12965" name="yt_shape_12965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（湖州市中考）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得到对应的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cc39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69" name="yt_table_1296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379064"/>
              </p:ext>
            </p:extLst>
          </p:nvPr>
        </p:nvGraphicFramePr>
        <p:xfrm>
          <a:off x="540047" y="2936805"/>
          <a:ext cx="86861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</a:tbl>
          </a:graphicData>
        </a:graphic>
      </p:graphicFrame>
      <p:grpSp>
        <p:nvGrpSpPr>
          <p:cNvPr id="12966" name="yt_shape_12966_skip" title="H_116.6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6988" y="2936805"/>
            <a:ext cx="1632855" cy="1481850"/>
            <a:chOff x="0" y="0"/>
            <a:chExt cx="1632855" cy="1481850"/>
          </a:xfrm>
        </p:grpSpPr>
        <p:pic>
          <p:nvPicPr>
            <p:cNvPr id="2" name="yt_image_1296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2855" cy="1085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8" name="yt_shape_12968"/>
            <p:cNvSpPr txBox="1"/>
            <p:nvPr/>
          </p:nvSpPr>
          <p:spPr>
            <a:xfrm>
              <a:off x="283146" y="112185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734781">
            <a:extLst>
              <a:ext uri="{FF2B5EF4-FFF2-40B4-BE49-F238E27FC236}">
                <a16:creationId xmlns:a16="http://schemas.microsoft.com/office/drawing/2014/main" id="{35823EF7-DBBC-A103-14A0-1B1BEA10A1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4D9FDFF-1C59-AAEE-D71A-804A2136C83D}"/>
              </a:ext>
            </a:extLst>
          </p:cNvPr>
          <p:cNvSpPr txBox="1"/>
          <p:nvPr/>
        </p:nvSpPr>
        <p:spPr>
          <a:xfrm>
            <a:off x="35616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1" name="yt_shape_1297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将直角三角板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4e0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2c5a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75" name="yt_table_129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294175"/>
              </p:ext>
            </p:extLst>
          </p:nvPr>
        </p:nvGraphicFramePr>
        <p:xfrm>
          <a:off x="540047" y="2339566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p:grpSp>
        <p:nvGrpSpPr>
          <p:cNvPr id="12972" name="yt_shape_12972_skip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8122" y="2339566"/>
            <a:ext cx="1521696" cy="1580148"/>
            <a:chOff x="0" y="0"/>
            <a:chExt cx="1521696" cy="1580148"/>
          </a:xfrm>
        </p:grpSpPr>
        <p:pic>
          <p:nvPicPr>
            <p:cNvPr id="2" name="yt_image_1297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1696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4" name="yt_shape_12974"/>
            <p:cNvSpPr txBox="1"/>
            <p:nvPr/>
          </p:nvSpPr>
          <p:spPr>
            <a:xfrm>
              <a:off x="227567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E2481A4-3163-CBFA-C33C-DF3995CAFC74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7" name="yt_shape_12977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024b6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pic>
        <p:nvPicPr>
          <p:cNvPr id="12980" name="yt_image_12980" title="H_121.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2920" y="2424353"/>
            <a:ext cx="1459198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2" name="yt_shape_12982"/>
          <p:cNvSpPr txBox="1"/>
          <p:nvPr/>
        </p:nvSpPr>
        <p:spPr>
          <a:xfrm>
            <a:off x="540119" y="360789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76997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0EC044-6CE9-7B29-D341-B19AD2ED36F6}"/>
              </a:ext>
            </a:extLst>
          </p:cNvPr>
          <p:cNvSpPr txBox="1"/>
          <p:nvPr/>
        </p:nvSpPr>
        <p:spPr>
          <a:xfrm>
            <a:off x="450108" y="1804170"/>
            <a:ext cx="1130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48169A-FB09-90E5-DF56-C025883105CA}"/>
              </a:ext>
            </a:extLst>
          </p:cNvPr>
          <p:cNvSpPr txBox="1"/>
          <p:nvPr/>
        </p:nvSpPr>
        <p:spPr>
          <a:xfrm>
            <a:off x="450108" y="2279658"/>
            <a:ext cx="3485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024b6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73B914-E7FF-2B00-53E7-D98FBEB2AA7A}"/>
              </a:ext>
            </a:extLst>
          </p:cNvPr>
          <p:cNvSpPr txBox="1"/>
          <p:nvPr/>
        </p:nvSpPr>
        <p:spPr>
          <a:xfrm>
            <a:off x="450108" y="4036578"/>
            <a:ext cx="11371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A81A6F-2167-0C95-57A0-B1D42A892CE5}"/>
              </a:ext>
            </a:extLst>
          </p:cNvPr>
          <p:cNvSpPr txBox="1"/>
          <p:nvPr/>
        </p:nvSpPr>
        <p:spPr>
          <a:xfrm>
            <a:off x="450108" y="4512066"/>
            <a:ext cx="253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76997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382B4D-4331-1242-56D0-0A0701BED13F}"/>
              </a:ext>
            </a:extLst>
          </p:cNvPr>
          <p:cNvSpPr txBox="1"/>
          <p:nvPr/>
        </p:nvSpPr>
        <p:spPr>
          <a:xfrm>
            <a:off x="450108" y="4987554"/>
            <a:ext cx="461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EE3BB0-1CC3-DBC0-4B67-E328A1079FBE}"/>
              </a:ext>
            </a:extLst>
          </p:cNvPr>
          <p:cNvSpPr txBox="1"/>
          <p:nvPr/>
        </p:nvSpPr>
        <p:spPr>
          <a:xfrm>
            <a:off x="450108" y="5463043"/>
            <a:ext cx="487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6" name="yt_shape_12986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全等三角形的判定</a:t>
            </a:r>
          </a:p>
        </p:txBody>
      </p:sp>
      <p:sp>
        <p:nvSpPr>
          <p:cNvPr id="12987" name="yt_shape_12987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（凉山州中考）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3538"/>
              </a:rPr>
              <a:t>添加一个条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91" name="yt_table_1299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740453"/>
              </p:ext>
            </p:extLst>
          </p:nvPr>
        </p:nvGraphicFramePr>
        <p:xfrm>
          <a:off x="540047" y="2354640"/>
          <a:ext cx="6555106" cy="950976"/>
        </p:xfrm>
        <a:graphic>
          <a:graphicData uri="http://schemas.openxmlformats.org/drawingml/2006/table">
            <a:tbl>
              <a:tblPr/>
              <a:tblGrid>
                <a:gridCol w="3372168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3182938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</a:tbl>
          </a:graphicData>
        </a:graphic>
      </p:graphicFrame>
      <p:grpSp>
        <p:nvGrpSpPr>
          <p:cNvPr id="12988" name="yt_shape_12988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40725" y="2354640"/>
            <a:ext cx="1409068" cy="1750455"/>
            <a:chOff x="0" y="0"/>
            <a:chExt cx="1409068" cy="1750455"/>
          </a:xfrm>
        </p:grpSpPr>
        <p:pic>
          <p:nvPicPr>
            <p:cNvPr id="2" name="yt_image_1298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9068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0" name="yt_shape_12990"/>
            <p:cNvSpPr txBox="1"/>
            <p:nvPr/>
          </p:nvSpPr>
          <p:spPr>
            <a:xfrm>
              <a:off x="171253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734853">
            <a:extLst>
              <a:ext uri="{FF2B5EF4-FFF2-40B4-BE49-F238E27FC236}">
                <a16:creationId xmlns:a16="http://schemas.microsoft.com/office/drawing/2014/main" id="{46E79255-05E7-DB5E-471B-EEF263C5A3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2C6C320-598C-63AE-6E1F-59EECEDCAA01}"/>
              </a:ext>
            </a:extLst>
          </p:cNvPr>
          <p:cNvSpPr txBox="1"/>
          <p:nvPr/>
        </p:nvSpPr>
        <p:spPr>
          <a:xfrm>
            <a:off x="5769821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3" name="yt_shape_12993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（株洲市中考）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在一块直角三角尺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398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97" name="yt_shape_12997"/>
          <p:cNvSpPr txBox="1"/>
          <p:nvPr/>
        </p:nvSpPr>
        <p:spPr>
          <a:xfrm>
            <a:off x="540000" y="352239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94" name="yt_shape_12994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0067" y="2011799"/>
            <a:ext cx="1711864" cy="1460133"/>
            <a:chOff x="0" y="0"/>
            <a:chExt cx="1711864" cy="1460133"/>
          </a:xfrm>
        </p:grpSpPr>
        <p:pic>
          <p:nvPicPr>
            <p:cNvPr id="2" name="yt_image_1299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1864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6" name="yt_shape_12996"/>
            <p:cNvSpPr txBox="1"/>
            <p:nvPr/>
          </p:nvSpPr>
          <p:spPr>
            <a:xfrm>
              <a:off x="322651" y="11001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3FE00E0-DA86-4F41-C6FD-1314D89C1FB3}"/>
              </a:ext>
            </a:extLst>
          </p:cNvPr>
          <p:cNvSpPr txBox="1"/>
          <p:nvPr/>
        </p:nvSpPr>
        <p:spPr>
          <a:xfrm>
            <a:off x="9438532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8" name="yt_shape_12998"/>
          <p:cNvSpPr txBox="1"/>
          <p:nvPr/>
        </p:nvSpPr>
        <p:spPr>
          <a:xfrm>
            <a:off x="540119" y="900000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（宜宾市中考）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dirty="0" smtClean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999" name="yt_image_12999" title="H_75.6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7237" y="2015518"/>
            <a:ext cx="2037524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01" name="yt_shape_13001"/>
              <p:cNvSpPr txBox="1"/>
              <p:nvPr/>
            </p:nvSpPr>
            <p:spPr>
              <a:xfrm>
                <a:off x="540000" y="3026214"/>
                <a:ext cx="7195881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01" name="yt_shape_13001" descr="{&quot;rangeId&quot;:9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6214"/>
                <a:ext cx="7195881" cy="3401765"/>
              </a:xfrm>
              <a:prstGeom prst="rect">
                <a:avLst/>
              </a:prstGeom>
              <a:blipFill>
                <a:blip r:embed="rId3"/>
                <a:stretch>
                  <a:fillRect l="-2627" t="-1434" r="-593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2F47307-3720-61A1-F941-1EA94964BA60}"/>
              </a:ext>
            </a:extLst>
          </p:cNvPr>
          <p:cNvSpPr txBox="1"/>
          <p:nvPr/>
        </p:nvSpPr>
        <p:spPr>
          <a:xfrm>
            <a:off x="449989" y="2979408"/>
            <a:ext cx="494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7D3DAA-721D-D83C-58AF-3BD9910F25B8}"/>
              </a:ext>
            </a:extLst>
          </p:cNvPr>
          <p:cNvSpPr txBox="1"/>
          <p:nvPr/>
        </p:nvSpPr>
        <p:spPr>
          <a:xfrm>
            <a:off x="449989" y="3454896"/>
            <a:ext cx="730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269115-7909-32C7-5080-1E3F7E4EC16F}"/>
                  </a:ext>
                </a:extLst>
              </p:cNvPr>
              <p:cNvSpPr txBox="1"/>
              <p:nvPr/>
            </p:nvSpPr>
            <p:spPr>
              <a:xfrm>
                <a:off x="449989" y="3930385"/>
                <a:ext cx="49619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9, 'mathAnswerShape': 1, 'IsSplitBraceMath': 1}">
                <a:extLst>
                  <a:ext uri="{FF2B5EF4-FFF2-40B4-BE49-F238E27FC236}">
                    <a16:creationId xmlns:a16="http://schemas.microsoft.com/office/drawing/2014/main" id="{F0269115-7909-32C7-5080-1E3F7E4EC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0385"/>
                <a:ext cx="4961953" cy="1611643"/>
              </a:xfrm>
              <a:prstGeom prst="rect">
                <a:avLst/>
              </a:prstGeom>
              <a:blipFill>
                <a:blip r:embed="rId4"/>
                <a:stretch>
                  <a:fillRect l="-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C40ADCA-6562-1399-2554-FB532E771C82}"/>
              </a:ext>
            </a:extLst>
          </p:cNvPr>
          <p:cNvSpPr txBox="1"/>
          <p:nvPr/>
        </p:nvSpPr>
        <p:spPr>
          <a:xfrm>
            <a:off x="449989" y="5448415"/>
            <a:ext cx="410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CBE43E-EAFE-6129-3391-8A154572CA67}"/>
              </a:ext>
            </a:extLst>
          </p:cNvPr>
          <p:cNvSpPr txBox="1"/>
          <p:nvPr/>
        </p:nvSpPr>
        <p:spPr>
          <a:xfrm>
            <a:off x="449989" y="5923903"/>
            <a:ext cx="211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3" name="yt_shape_13003"/>
          <p:cNvSpPr txBox="1"/>
          <p:nvPr/>
        </p:nvSpPr>
        <p:spPr>
          <a:xfrm>
            <a:off x="540000" y="900000"/>
            <a:ext cx="622125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全等三角形的性质与判定的综合应用</a:t>
            </a:r>
          </a:p>
        </p:txBody>
      </p:sp>
      <p:sp>
        <p:nvSpPr>
          <p:cNvPr id="13004" name="yt_shape_13004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（临沂市中考）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bebb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6" name="yt_table_130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125651"/>
              </p:ext>
            </p:extLst>
          </p:nvPr>
        </p:nvGraphicFramePr>
        <p:xfrm>
          <a:off x="540047" y="2354640"/>
          <a:ext cx="7657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pic>
        <p:nvPicPr>
          <p:cNvPr id="13005" name="yt_image_13005_skip" title="H_104.0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1767" y="2354640"/>
            <a:ext cx="1758103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734921" title="H_25.973701">
            <a:extLst>
              <a:ext uri="{FF2B5EF4-FFF2-40B4-BE49-F238E27FC236}">
                <a16:creationId xmlns:a16="http://schemas.microsoft.com/office/drawing/2014/main" id="{B775D5D2-5947-696A-A525-0F931647D7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C9CFAA-5E35-5DD5-3931-15FF544244CF}"/>
              </a:ext>
            </a:extLst>
          </p:cNvPr>
          <p:cNvSpPr txBox="1"/>
          <p:nvPr/>
        </p:nvSpPr>
        <p:spPr>
          <a:xfrm>
            <a:off x="5560271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08" name="yt_shape_13008"/>
              <p:cNvSpPr txBox="1"/>
              <p:nvPr/>
            </p:nvSpPr>
            <p:spPr>
              <a:xfrm>
                <a:off x="540119" y="900000"/>
                <a:ext cx="11492915" cy="43620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（长沙市中考）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aec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08" name="yt_shape_13008" descr="{&quot;rangeId&quot;:2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62028"/>
              </a:xfrm>
              <a:prstGeom prst="rect">
                <a:avLst/>
              </a:prstGeom>
              <a:blipFill>
                <a:blip r:embed="rId2"/>
                <a:stretch>
                  <a:fillRect l="-1645" t="-1259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12" name="yt_image_13012" title="H_133.02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7596" y="2494821"/>
            <a:ext cx="1514403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3DB0CA-C31A-4759-EB69-D519CA7662E7}"/>
              </a:ext>
            </a:extLst>
          </p:cNvPr>
          <p:cNvSpPr txBox="1"/>
          <p:nvPr/>
        </p:nvSpPr>
        <p:spPr>
          <a:xfrm>
            <a:off x="450108" y="2279658"/>
            <a:ext cx="7298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4301AB-1E60-8166-38C1-D4FB692E9843}"/>
              </a:ext>
            </a:extLst>
          </p:cNvPr>
          <p:cNvSpPr txBox="1"/>
          <p:nvPr/>
        </p:nvSpPr>
        <p:spPr>
          <a:xfrm>
            <a:off x="450108" y="2755146"/>
            <a:ext cx="6299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699C71-70AF-15E9-25A5-DC0D8AF0B864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57382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3, 'hasSerialNum': 1, 'pageBreak': True}">
                <a:extLst>
                  <a:ext uri="{FF2B5EF4-FFF2-40B4-BE49-F238E27FC236}">
                    <a16:creationId xmlns:a16="http://schemas.microsoft.com/office/drawing/2014/main" id="{1B699C71-70AF-15E9-25A5-DC0D8AF0B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5738241" cy="1611643"/>
              </a:xfrm>
              <a:prstGeom prst="rect">
                <a:avLst/>
              </a:prstGeom>
              <a:blipFill>
                <a:blip r:embed="rId4"/>
                <a:stretch>
                  <a:fillRect l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793A3AF-79C3-01FC-6FA8-2B309669F734}"/>
              </a:ext>
            </a:extLst>
          </p:cNvPr>
          <p:cNvSpPr txBox="1"/>
          <p:nvPr/>
        </p:nvSpPr>
        <p:spPr>
          <a:xfrm>
            <a:off x="450108" y="4748665"/>
            <a:ext cx="4155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1232</Words>
  <Application>Microsoft Office PowerPoint</Application>
  <PresentationFormat>宽屏</PresentationFormat>
  <Paragraphs>122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0" baseType="lpstr">
      <vt:lpstr>_⨹_1_024b6</vt:lpstr>
      <vt:lpstr>_⨹_1_04f9d</vt:lpstr>
      <vt:lpstr>_⨹_1_160b0</vt:lpstr>
      <vt:lpstr>_⨹_1_1cc39</vt:lpstr>
      <vt:lpstr>_⨹_1_3a25b</vt:lpstr>
      <vt:lpstr>_⨹_1_50acc</vt:lpstr>
      <vt:lpstr>_⨹_1_76997</vt:lpstr>
      <vt:lpstr>_⨹_1_77eb0</vt:lpstr>
      <vt:lpstr>_⨹_1_82c5a</vt:lpstr>
      <vt:lpstr>_⨹_1_8aec4</vt:lpstr>
      <vt:lpstr>_⨹_1_8bebb</vt:lpstr>
      <vt:lpstr>_⨹_1_a715c</vt:lpstr>
      <vt:lpstr>_⨹_1_b4e0d</vt:lpstr>
      <vt:lpstr>_⨹_1_c1606</vt:lpstr>
      <vt:lpstr>_⨹_1_c3982</vt:lpstr>
      <vt:lpstr>_⨹_1_c817d</vt:lpstr>
      <vt:lpstr>_⨹_1_c9828</vt:lpstr>
      <vt:lpstr>_⨹_1_d35c7</vt:lpstr>
      <vt:lpstr>_⨹_4_63437</vt:lpstr>
      <vt:lpstr>_⨹_5_53538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2024-05-13T06:25:35Z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